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2" r:id="rId1"/>
  </p:sldMasterIdLst>
  <p:notesMasterIdLst>
    <p:notesMasterId r:id="rId628"/>
  </p:notesMasterIdLst>
  <p:sldIdLst>
    <p:sldId id="924" r:id="rId2"/>
    <p:sldId id="925" r:id="rId3"/>
    <p:sldId id="926" r:id="rId4"/>
    <p:sldId id="927" r:id="rId5"/>
    <p:sldId id="928" r:id="rId6"/>
    <p:sldId id="929" r:id="rId7"/>
    <p:sldId id="930" r:id="rId8"/>
    <p:sldId id="931" r:id="rId9"/>
    <p:sldId id="932" r:id="rId10"/>
    <p:sldId id="933" r:id="rId11"/>
    <p:sldId id="934" r:id="rId12"/>
    <p:sldId id="935" r:id="rId13"/>
    <p:sldId id="936" r:id="rId14"/>
    <p:sldId id="937" r:id="rId15"/>
    <p:sldId id="938" r:id="rId16"/>
    <p:sldId id="939" r:id="rId17"/>
    <p:sldId id="940" r:id="rId18"/>
    <p:sldId id="941" r:id="rId19"/>
    <p:sldId id="942" r:id="rId20"/>
    <p:sldId id="943" r:id="rId21"/>
    <p:sldId id="944" r:id="rId22"/>
    <p:sldId id="945" r:id="rId23"/>
    <p:sldId id="946" r:id="rId24"/>
    <p:sldId id="947" r:id="rId25"/>
    <p:sldId id="948" r:id="rId26"/>
    <p:sldId id="949" r:id="rId27"/>
    <p:sldId id="950" r:id="rId28"/>
    <p:sldId id="951" r:id="rId29"/>
    <p:sldId id="952" r:id="rId30"/>
    <p:sldId id="953" r:id="rId31"/>
    <p:sldId id="954" r:id="rId32"/>
    <p:sldId id="955" r:id="rId33"/>
    <p:sldId id="956" r:id="rId34"/>
    <p:sldId id="957" r:id="rId35"/>
    <p:sldId id="958" r:id="rId36"/>
    <p:sldId id="959" r:id="rId37"/>
    <p:sldId id="960" r:id="rId38"/>
    <p:sldId id="961" r:id="rId39"/>
    <p:sldId id="962" r:id="rId40"/>
    <p:sldId id="963" r:id="rId41"/>
    <p:sldId id="964" r:id="rId42"/>
    <p:sldId id="965" r:id="rId43"/>
    <p:sldId id="966" r:id="rId44"/>
    <p:sldId id="967" r:id="rId45"/>
    <p:sldId id="968" r:id="rId46"/>
    <p:sldId id="969" r:id="rId47"/>
    <p:sldId id="970" r:id="rId48"/>
    <p:sldId id="971" r:id="rId49"/>
    <p:sldId id="972" r:id="rId50"/>
    <p:sldId id="973" r:id="rId51"/>
    <p:sldId id="974" r:id="rId52"/>
    <p:sldId id="975" r:id="rId53"/>
    <p:sldId id="976" r:id="rId54"/>
    <p:sldId id="977" r:id="rId55"/>
    <p:sldId id="978" r:id="rId56"/>
    <p:sldId id="979" r:id="rId57"/>
    <p:sldId id="980" r:id="rId58"/>
    <p:sldId id="981" r:id="rId59"/>
    <p:sldId id="982" r:id="rId60"/>
    <p:sldId id="983" r:id="rId61"/>
    <p:sldId id="984" r:id="rId62"/>
    <p:sldId id="985" r:id="rId63"/>
    <p:sldId id="986" r:id="rId64"/>
    <p:sldId id="987" r:id="rId65"/>
    <p:sldId id="988" r:id="rId66"/>
    <p:sldId id="989" r:id="rId67"/>
    <p:sldId id="990" r:id="rId68"/>
    <p:sldId id="991" r:id="rId69"/>
    <p:sldId id="992" r:id="rId70"/>
    <p:sldId id="993" r:id="rId71"/>
    <p:sldId id="994" r:id="rId72"/>
    <p:sldId id="995" r:id="rId73"/>
    <p:sldId id="996" r:id="rId74"/>
    <p:sldId id="997" r:id="rId75"/>
    <p:sldId id="998" r:id="rId76"/>
    <p:sldId id="999" r:id="rId77"/>
    <p:sldId id="1000" r:id="rId78"/>
    <p:sldId id="1001" r:id="rId79"/>
    <p:sldId id="1002" r:id="rId80"/>
    <p:sldId id="1003" r:id="rId81"/>
    <p:sldId id="1004" r:id="rId82"/>
    <p:sldId id="1005" r:id="rId83"/>
    <p:sldId id="1006" r:id="rId84"/>
    <p:sldId id="1007" r:id="rId85"/>
    <p:sldId id="1008" r:id="rId86"/>
    <p:sldId id="1009" r:id="rId87"/>
    <p:sldId id="1010" r:id="rId88"/>
    <p:sldId id="1011" r:id="rId89"/>
    <p:sldId id="1012" r:id="rId90"/>
    <p:sldId id="1013" r:id="rId91"/>
    <p:sldId id="1014" r:id="rId92"/>
    <p:sldId id="1015" r:id="rId93"/>
    <p:sldId id="1016" r:id="rId94"/>
    <p:sldId id="1017" r:id="rId95"/>
    <p:sldId id="1018" r:id="rId96"/>
    <p:sldId id="1019" r:id="rId97"/>
    <p:sldId id="1020" r:id="rId98"/>
    <p:sldId id="1021" r:id="rId99"/>
    <p:sldId id="1022" r:id="rId100"/>
    <p:sldId id="1023" r:id="rId101"/>
    <p:sldId id="1024" r:id="rId102"/>
    <p:sldId id="1025" r:id="rId103"/>
    <p:sldId id="1026" r:id="rId104"/>
    <p:sldId id="1027" r:id="rId105"/>
    <p:sldId id="1028" r:id="rId106"/>
    <p:sldId id="1029" r:id="rId107"/>
    <p:sldId id="1030" r:id="rId108"/>
    <p:sldId id="1031" r:id="rId109"/>
    <p:sldId id="1032" r:id="rId110"/>
    <p:sldId id="1033" r:id="rId111"/>
    <p:sldId id="1034" r:id="rId112"/>
    <p:sldId id="1035" r:id="rId113"/>
    <p:sldId id="1036" r:id="rId114"/>
    <p:sldId id="1037" r:id="rId115"/>
    <p:sldId id="1038" r:id="rId116"/>
    <p:sldId id="1039" r:id="rId117"/>
    <p:sldId id="1040" r:id="rId118"/>
    <p:sldId id="1041" r:id="rId119"/>
    <p:sldId id="1042" r:id="rId120"/>
    <p:sldId id="1043" r:id="rId121"/>
    <p:sldId id="1044" r:id="rId122"/>
    <p:sldId id="1045" r:id="rId123"/>
    <p:sldId id="1046" r:id="rId124"/>
    <p:sldId id="1047" r:id="rId125"/>
    <p:sldId id="1048" r:id="rId126"/>
    <p:sldId id="1049" r:id="rId127"/>
    <p:sldId id="1050" r:id="rId128"/>
    <p:sldId id="1051" r:id="rId129"/>
    <p:sldId id="1052" r:id="rId130"/>
    <p:sldId id="1053" r:id="rId131"/>
    <p:sldId id="1054" r:id="rId132"/>
    <p:sldId id="1055" r:id="rId133"/>
    <p:sldId id="1056" r:id="rId134"/>
    <p:sldId id="1057" r:id="rId135"/>
    <p:sldId id="1058" r:id="rId136"/>
    <p:sldId id="1059" r:id="rId137"/>
    <p:sldId id="1060" r:id="rId138"/>
    <p:sldId id="1061" r:id="rId139"/>
    <p:sldId id="1062" r:id="rId140"/>
    <p:sldId id="1063" r:id="rId141"/>
    <p:sldId id="1064" r:id="rId142"/>
    <p:sldId id="1065" r:id="rId143"/>
    <p:sldId id="1066" r:id="rId144"/>
    <p:sldId id="1067" r:id="rId145"/>
    <p:sldId id="1068" r:id="rId146"/>
    <p:sldId id="1069" r:id="rId147"/>
    <p:sldId id="1070" r:id="rId148"/>
    <p:sldId id="1071" r:id="rId149"/>
    <p:sldId id="1072" r:id="rId150"/>
    <p:sldId id="1073" r:id="rId151"/>
    <p:sldId id="1074" r:id="rId152"/>
    <p:sldId id="1075" r:id="rId153"/>
    <p:sldId id="1076" r:id="rId154"/>
    <p:sldId id="1077" r:id="rId155"/>
    <p:sldId id="1078" r:id="rId156"/>
    <p:sldId id="1079" r:id="rId157"/>
    <p:sldId id="1080" r:id="rId158"/>
    <p:sldId id="1081" r:id="rId159"/>
    <p:sldId id="1082" r:id="rId160"/>
    <p:sldId id="1083" r:id="rId161"/>
    <p:sldId id="1084" r:id="rId162"/>
    <p:sldId id="1085" r:id="rId163"/>
    <p:sldId id="1086" r:id="rId164"/>
    <p:sldId id="1087" r:id="rId165"/>
    <p:sldId id="1088" r:id="rId166"/>
    <p:sldId id="1089" r:id="rId167"/>
    <p:sldId id="1090" r:id="rId168"/>
    <p:sldId id="1091" r:id="rId169"/>
    <p:sldId id="1092" r:id="rId170"/>
    <p:sldId id="1093" r:id="rId171"/>
    <p:sldId id="1094" r:id="rId172"/>
    <p:sldId id="1095" r:id="rId173"/>
    <p:sldId id="1096" r:id="rId174"/>
    <p:sldId id="1097" r:id="rId175"/>
    <p:sldId id="1098" r:id="rId176"/>
    <p:sldId id="1099" r:id="rId177"/>
    <p:sldId id="1100" r:id="rId178"/>
    <p:sldId id="1101" r:id="rId179"/>
    <p:sldId id="1102" r:id="rId180"/>
    <p:sldId id="1103" r:id="rId181"/>
    <p:sldId id="1104" r:id="rId182"/>
    <p:sldId id="1105" r:id="rId183"/>
    <p:sldId id="1106" r:id="rId184"/>
    <p:sldId id="1107" r:id="rId185"/>
    <p:sldId id="1108" r:id="rId186"/>
    <p:sldId id="1109" r:id="rId187"/>
    <p:sldId id="1110" r:id="rId188"/>
    <p:sldId id="1111" r:id="rId189"/>
    <p:sldId id="1112" r:id="rId190"/>
    <p:sldId id="1113" r:id="rId191"/>
    <p:sldId id="1114" r:id="rId192"/>
    <p:sldId id="1115" r:id="rId193"/>
    <p:sldId id="1116" r:id="rId194"/>
    <p:sldId id="1117" r:id="rId195"/>
    <p:sldId id="1118" r:id="rId196"/>
    <p:sldId id="1119" r:id="rId197"/>
    <p:sldId id="1120" r:id="rId198"/>
    <p:sldId id="1121" r:id="rId199"/>
    <p:sldId id="1122" r:id="rId200"/>
    <p:sldId id="1123" r:id="rId201"/>
    <p:sldId id="1124" r:id="rId202"/>
    <p:sldId id="1125" r:id="rId203"/>
    <p:sldId id="1126" r:id="rId204"/>
    <p:sldId id="1127" r:id="rId205"/>
    <p:sldId id="1128" r:id="rId206"/>
    <p:sldId id="1129" r:id="rId207"/>
    <p:sldId id="1130" r:id="rId208"/>
    <p:sldId id="1131" r:id="rId209"/>
    <p:sldId id="1132" r:id="rId210"/>
    <p:sldId id="1133" r:id="rId211"/>
    <p:sldId id="1134" r:id="rId212"/>
    <p:sldId id="1135" r:id="rId213"/>
    <p:sldId id="1136" r:id="rId214"/>
    <p:sldId id="1137" r:id="rId215"/>
    <p:sldId id="1138" r:id="rId216"/>
    <p:sldId id="1139" r:id="rId217"/>
    <p:sldId id="1140" r:id="rId218"/>
    <p:sldId id="1141" r:id="rId219"/>
    <p:sldId id="1142" r:id="rId220"/>
    <p:sldId id="1143" r:id="rId221"/>
    <p:sldId id="1144" r:id="rId222"/>
    <p:sldId id="1145" r:id="rId223"/>
    <p:sldId id="1146" r:id="rId224"/>
    <p:sldId id="1147" r:id="rId225"/>
    <p:sldId id="1148" r:id="rId226"/>
    <p:sldId id="1149" r:id="rId227"/>
    <p:sldId id="1150" r:id="rId228"/>
    <p:sldId id="1151" r:id="rId229"/>
    <p:sldId id="1152" r:id="rId230"/>
    <p:sldId id="1153" r:id="rId231"/>
    <p:sldId id="1154" r:id="rId232"/>
    <p:sldId id="1155" r:id="rId233"/>
    <p:sldId id="1156" r:id="rId234"/>
    <p:sldId id="1157" r:id="rId235"/>
    <p:sldId id="1158" r:id="rId236"/>
    <p:sldId id="1159" r:id="rId237"/>
    <p:sldId id="1160" r:id="rId238"/>
    <p:sldId id="1161" r:id="rId239"/>
    <p:sldId id="1162" r:id="rId240"/>
    <p:sldId id="1163" r:id="rId241"/>
    <p:sldId id="1164" r:id="rId242"/>
    <p:sldId id="1165" r:id="rId243"/>
    <p:sldId id="1166" r:id="rId244"/>
    <p:sldId id="1167" r:id="rId245"/>
    <p:sldId id="1168" r:id="rId246"/>
    <p:sldId id="1169" r:id="rId247"/>
    <p:sldId id="1170" r:id="rId248"/>
    <p:sldId id="1171" r:id="rId249"/>
    <p:sldId id="1172" r:id="rId250"/>
    <p:sldId id="1173" r:id="rId251"/>
    <p:sldId id="1174" r:id="rId252"/>
    <p:sldId id="1175" r:id="rId253"/>
    <p:sldId id="1176" r:id="rId254"/>
    <p:sldId id="1177" r:id="rId255"/>
    <p:sldId id="1178" r:id="rId256"/>
    <p:sldId id="1179" r:id="rId257"/>
    <p:sldId id="1180" r:id="rId258"/>
    <p:sldId id="1181" r:id="rId259"/>
    <p:sldId id="1182" r:id="rId260"/>
    <p:sldId id="1183" r:id="rId261"/>
    <p:sldId id="1184" r:id="rId262"/>
    <p:sldId id="1185" r:id="rId263"/>
    <p:sldId id="1186" r:id="rId264"/>
    <p:sldId id="1187" r:id="rId265"/>
    <p:sldId id="1188" r:id="rId266"/>
    <p:sldId id="1189" r:id="rId267"/>
    <p:sldId id="1190" r:id="rId268"/>
    <p:sldId id="1191" r:id="rId269"/>
    <p:sldId id="1192" r:id="rId270"/>
    <p:sldId id="1193" r:id="rId271"/>
    <p:sldId id="596" r:id="rId272"/>
    <p:sldId id="597" r:id="rId273"/>
    <p:sldId id="618" r:id="rId274"/>
    <p:sldId id="1194" r:id="rId275"/>
    <p:sldId id="1195" r:id="rId276"/>
    <p:sldId id="601" r:id="rId277"/>
    <p:sldId id="1196" r:id="rId278"/>
    <p:sldId id="603" r:id="rId279"/>
    <p:sldId id="604" r:id="rId280"/>
    <p:sldId id="1197" r:id="rId281"/>
    <p:sldId id="1198" r:id="rId282"/>
    <p:sldId id="1199" r:id="rId283"/>
    <p:sldId id="1200" r:id="rId284"/>
    <p:sldId id="1201" r:id="rId285"/>
    <p:sldId id="610" r:id="rId286"/>
    <p:sldId id="611" r:id="rId287"/>
    <p:sldId id="639" r:id="rId288"/>
    <p:sldId id="640" r:id="rId289"/>
    <p:sldId id="641" r:id="rId290"/>
    <p:sldId id="791" r:id="rId291"/>
    <p:sldId id="801" r:id="rId292"/>
    <p:sldId id="792" r:id="rId293"/>
    <p:sldId id="793" r:id="rId294"/>
    <p:sldId id="794" r:id="rId295"/>
    <p:sldId id="795" r:id="rId296"/>
    <p:sldId id="796" r:id="rId297"/>
    <p:sldId id="797" r:id="rId298"/>
    <p:sldId id="798" r:id="rId299"/>
    <p:sldId id="799" r:id="rId300"/>
    <p:sldId id="800" r:id="rId301"/>
    <p:sldId id="638" r:id="rId302"/>
    <p:sldId id="619" r:id="rId303"/>
    <p:sldId id="620" r:id="rId304"/>
    <p:sldId id="621" r:id="rId305"/>
    <p:sldId id="622" r:id="rId306"/>
    <p:sldId id="623" r:id="rId307"/>
    <p:sldId id="624" r:id="rId308"/>
    <p:sldId id="625" r:id="rId309"/>
    <p:sldId id="626" r:id="rId310"/>
    <p:sldId id="627" r:id="rId311"/>
    <p:sldId id="628" r:id="rId312"/>
    <p:sldId id="629" r:id="rId313"/>
    <p:sldId id="630" r:id="rId314"/>
    <p:sldId id="631" r:id="rId315"/>
    <p:sldId id="632" r:id="rId316"/>
    <p:sldId id="633" r:id="rId317"/>
    <p:sldId id="634" r:id="rId318"/>
    <p:sldId id="635" r:id="rId319"/>
    <p:sldId id="636" r:id="rId320"/>
    <p:sldId id="637" r:id="rId321"/>
    <p:sldId id="643" r:id="rId322"/>
    <p:sldId id="708" r:id="rId323"/>
    <p:sldId id="709" r:id="rId324"/>
    <p:sldId id="710" r:id="rId325"/>
    <p:sldId id="711" r:id="rId326"/>
    <p:sldId id="712" r:id="rId327"/>
    <p:sldId id="713" r:id="rId328"/>
    <p:sldId id="714" r:id="rId329"/>
    <p:sldId id="715" r:id="rId330"/>
    <p:sldId id="716" r:id="rId331"/>
    <p:sldId id="717" r:id="rId332"/>
    <p:sldId id="718" r:id="rId333"/>
    <p:sldId id="719" r:id="rId334"/>
    <p:sldId id="644" r:id="rId335"/>
    <p:sldId id="645" r:id="rId336"/>
    <p:sldId id="646" r:id="rId337"/>
    <p:sldId id="647" r:id="rId338"/>
    <p:sldId id="648" r:id="rId339"/>
    <p:sldId id="649" r:id="rId340"/>
    <p:sldId id="650" r:id="rId341"/>
    <p:sldId id="651" r:id="rId342"/>
    <p:sldId id="652" r:id="rId343"/>
    <p:sldId id="653" r:id="rId344"/>
    <p:sldId id="654" r:id="rId345"/>
    <p:sldId id="655" r:id="rId346"/>
    <p:sldId id="656" r:id="rId347"/>
    <p:sldId id="658" r:id="rId348"/>
    <p:sldId id="660" r:id="rId349"/>
    <p:sldId id="662" r:id="rId350"/>
    <p:sldId id="663" r:id="rId351"/>
    <p:sldId id="664" r:id="rId352"/>
    <p:sldId id="665" r:id="rId353"/>
    <p:sldId id="666" r:id="rId354"/>
    <p:sldId id="667" r:id="rId355"/>
    <p:sldId id="668" r:id="rId356"/>
    <p:sldId id="669" r:id="rId357"/>
    <p:sldId id="670" r:id="rId358"/>
    <p:sldId id="671" r:id="rId359"/>
    <p:sldId id="672" r:id="rId360"/>
    <p:sldId id="673" r:id="rId361"/>
    <p:sldId id="674" r:id="rId362"/>
    <p:sldId id="675" r:id="rId363"/>
    <p:sldId id="676" r:id="rId364"/>
    <p:sldId id="677" r:id="rId365"/>
    <p:sldId id="678" r:id="rId366"/>
    <p:sldId id="679" r:id="rId367"/>
    <p:sldId id="680" r:id="rId368"/>
    <p:sldId id="681" r:id="rId369"/>
    <p:sldId id="682" r:id="rId370"/>
    <p:sldId id="683" r:id="rId371"/>
    <p:sldId id="684" r:id="rId372"/>
    <p:sldId id="685" r:id="rId373"/>
    <p:sldId id="686" r:id="rId374"/>
    <p:sldId id="687" r:id="rId375"/>
    <p:sldId id="688" r:id="rId376"/>
    <p:sldId id="689" r:id="rId377"/>
    <p:sldId id="690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699" r:id="rId387"/>
    <p:sldId id="700" r:id="rId388"/>
    <p:sldId id="701" r:id="rId389"/>
    <p:sldId id="702" r:id="rId390"/>
    <p:sldId id="703" r:id="rId391"/>
    <p:sldId id="704" r:id="rId392"/>
    <p:sldId id="705" r:id="rId393"/>
    <p:sldId id="706" r:id="rId394"/>
    <p:sldId id="720" r:id="rId395"/>
    <p:sldId id="721" r:id="rId396"/>
    <p:sldId id="722" r:id="rId397"/>
    <p:sldId id="754" r:id="rId398"/>
    <p:sldId id="755" r:id="rId399"/>
    <p:sldId id="757" r:id="rId400"/>
    <p:sldId id="756" r:id="rId401"/>
    <p:sldId id="759" r:id="rId402"/>
    <p:sldId id="760" r:id="rId403"/>
    <p:sldId id="761" r:id="rId404"/>
    <p:sldId id="763" r:id="rId405"/>
    <p:sldId id="735" r:id="rId406"/>
    <p:sldId id="736" r:id="rId407"/>
    <p:sldId id="734" r:id="rId408"/>
    <p:sldId id="737" r:id="rId409"/>
    <p:sldId id="738" r:id="rId410"/>
    <p:sldId id="739" r:id="rId411"/>
    <p:sldId id="802" r:id="rId412"/>
    <p:sldId id="790" r:id="rId413"/>
    <p:sldId id="748" r:id="rId414"/>
    <p:sldId id="803" r:id="rId415"/>
    <p:sldId id="749" r:id="rId416"/>
    <p:sldId id="767" r:id="rId417"/>
    <p:sldId id="768" r:id="rId418"/>
    <p:sldId id="769" r:id="rId419"/>
    <p:sldId id="788" r:id="rId420"/>
    <p:sldId id="770" r:id="rId421"/>
    <p:sldId id="771" r:id="rId422"/>
    <p:sldId id="772" r:id="rId423"/>
    <p:sldId id="773" r:id="rId424"/>
    <p:sldId id="774" r:id="rId425"/>
    <p:sldId id="775" r:id="rId426"/>
    <p:sldId id="776" r:id="rId427"/>
    <p:sldId id="777" r:id="rId428"/>
    <p:sldId id="778" r:id="rId429"/>
    <p:sldId id="779" r:id="rId430"/>
    <p:sldId id="780" r:id="rId431"/>
    <p:sldId id="781" r:id="rId432"/>
    <p:sldId id="782" r:id="rId433"/>
    <p:sldId id="783" r:id="rId434"/>
    <p:sldId id="784" r:id="rId435"/>
    <p:sldId id="785" r:id="rId436"/>
    <p:sldId id="786" r:id="rId437"/>
    <p:sldId id="787" r:id="rId438"/>
    <p:sldId id="766" r:id="rId439"/>
    <p:sldId id="804" r:id="rId440"/>
    <p:sldId id="806" r:id="rId441"/>
    <p:sldId id="807" r:id="rId442"/>
    <p:sldId id="808" r:id="rId443"/>
    <p:sldId id="810" r:id="rId444"/>
    <p:sldId id="835" r:id="rId445"/>
    <p:sldId id="836" r:id="rId446"/>
    <p:sldId id="811" r:id="rId447"/>
    <p:sldId id="842" r:id="rId448"/>
    <p:sldId id="843" r:id="rId449"/>
    <p:sldId id="844" r:id="rId450"/>
    <p:sldId id="845" r:id="rId451"/>
    <p:sldId id="814" r:id="rId452"/>
    <p:sldId id="846" r:id="rId453"/>
    <p:sldId id="815" r:id="rId454"/>
    <p:sldId id="816" r:id="rId455"/>
    <p:sldId id="817" r:id="rId456"/>
    <p:sldId id="818" r:id="rId457"/>
    <p:sldId id="819" r:id="rId458"/>
    <p:sldId id="820" r:id="rId459"/>
    <p:sldId id="821" r:id="rId460"/>
    <p:sldId id="822" r:id="rId461"/>
    <p:sldId id="823" r:id="rId462"/>
    <p:sldId id="824" r:id="rId463"/>
    <p:sldId id="825" r:id="rId464"/>
    <p:sldId id="826" r:id="rId465"/>
    <p:sldId id="827" r:id="rId466"/>
    <p:sldId id="828" r:id="rId467"/>
    <p:sldId id="829" r:id="rId468"/>
    <p:sldId id="830" r:id="rId469"/>
    <p:sldId id="831" r:id="rId470"/>
    <p:sldId id="832" r:id="rId471"/>
    <p:sldId id="833" r:id="rId472"/>
    <p:sldId id="834" r:id="rId473"/>
    <p:sldId id="847" r:id="rId474"/>
    <p:sldId id="848" r:id="rId475"/>
    <p:sldId id="849" r:id="rId476"/>
    <p:sldId id="850" r:id="rId477"/>
    <p:sldId id="851" r:id="rId478"/>
    <p:sldId id="853" r:id="rId479"/>
    <p:sldId id="855" r:id="rId480"/>
    <p:sldId id="917" r:id="rId481"/>
    <p:sldId id="857" r:id="rId482"/>
    <p:sldId id="860" r:id="rId483"/>
    <p:sldId id="861" r:id="rId484"/>
    <p:sldId id="864" r:id="rId485"/>
    <p:sldId id="862" r:id="rId486"/>
    <p:sldId id="918" r:id="rId487"/>
    <p:sldId id="863" r:id="rId488"/>
    <p:sldId id="865" r:id="rId489"/>
    <p:sldId id="866" r:id="rId490"/>
    <p:sldId id="867" r:id="rId491"/>
    <p:sldId id="868" r:id="rId492"/>
    <p:sldId id="869" r:id="rId493"/>
    <p:sldId id="870" r:id="rId494"/>
    <p:sldId id="871" r:id="rId495"/>
    <p:sldId id="872" r:id="rId496"/>
    <p:sldId id="873" r:id="rId497"/>
    <p:sldId id="874" r:id="rId498"/>
    <p:sldId id="875" r:id="rId499"/>
    <p:sldId id="876" r:id="rId500"/>
    <p:sldId id="877" r:id="rId501"/>
    <p:sldId id="908" r:id="rId502"/>
    <p:sldId id="909" r:id="rId503"/>
    <p:sldId id="910" r:id="rId504"/>
    <p:sldId id="911" r:id="rId505"/>
    <p:sldId id="912" r:id="rId506"/>
    <p:sldId id="913" r:id="rId507"/>
    <p:sldId id="914" r:id="rId508"/>
    <p:sldId id="915" r:id="rId509"/>
    <p:sldId id="887" r:id="rId510"/>
    <p:sldId id="888" r:id="rId511"/>
    <p:sldId id="889" r:id="rId512"/>
    <p:sldId id="890" r:id="rId513"/>
    <p:sldId id="905" r:id="rId514"/>
    <p:sldId id="906" r:id="rId515"/>
    <p:sldId id="907" r:id="rId516"/>
    <p:sldId id="891" r:id="rId517"/>
    <p:sldId id="892" r:id="rId518"/>
    <p:sldId id="893" r:id="rId519"/>
    <p:sldId id="894" r:id="rId520"/>
    <p:sldId id="895" r:id="rId521"/>
    <p:sldId id="916" r:id="rId522"/>
    <p:sldId id="896" r:id="rId523"/>
    <p:sldId id="897" r:id="rId524"/>
    <p:sldId id="898" r:id="rId525"/>
    <p:sldId id="899" r:id="rId526"/>
    <p:sldId id="919" r:id="rId527"/>
    <p:sldId id="900" r:id="rId528"/>
    <p:sldId id="901" r:id="rId529"/>
    <p:sldId id="902" r:id="rId530"/>
    <p:sldId id="903" r:id="rId531"/>
    <p:sldId id="904" r:id="rId532"/>
    <p:sldId id="921" r:id="rId533"/>
    <p:sldId id="920" r:id="rId534"/>
    <p:sldId id="922" r:id="rId535"/>
    <p:sldId id="923" r:id="rId536"/>
    <p:sldId id="1202" r:id="rId537"/>
    <p:sldId id="1203" r:id="rId538"/>
    <p:sldId id="1241" r:id="rId539"/>
    <p:sldId id="1242" r:id="rId540"/>
    <p:sldId id="1243" r:id="rId541"/>
    <p:sldId id="1209" r:id="rId542"/>
    <p:sldId id="1223" r:id="rId543"/>
    <p:sldId id="1224" r:id="rId544"/>
    <p:sldId id="1225" r:id="rId545"/>
    <p:sldId id="1226" r:id="rId546"/>
    <p:sldId id="1227" r:id="rId547"/>
    <p:sldId id="1244" r:id="rId548"/>
    <p:sldId id="1228" r:id="rId549"/>
    <p:sldId id="1229" r:id="rId550"/>
    <p:sldId id="1230" r:id="rId551"/>
    <p:sldId id="1231" r:id="rId552"/>
    <p:sldId id="1232" r:id="rId553"/>
    <p:sldId id="1233" r:id="rId554"/>
    <p:sldId id="1234" r:id="rId555"/>
    <p:sldId id="1235" r:id="rId556"/>
    <p:sldId id="1236" r:id="rId557"/>
    <p:sldId id="1237" r:id="rId558"/>
    <p:sldId id="1238" r:id="rId559"/>
    <p:sldId id="1239" r:id="rId560"/>
    <p:sldId id="1240" r:id="rId561"/>
    <p:sldId id="1204" r:id="rId562"/>
    <p:sldId id="1205" r:id="rId563"/>
    <p:sldId id="1245" r:id="rId564"/>
    <p:sldId id="1206" r:id="rId565"/>
    <p:sldId id="1208" r:id="rId566"/>
    <p:sldId id="1210" r:id="rId567"/>
    <p:sldId id="1246" r:id="rId568"/>
    <p:sldId id="1211" r:id="rId569"/>
    <p:sldId id="1213" r:id="rId570"/>
    <p:sldId id="1212" r:id="rId571"/>
    <p:sldId id="1214" r:id="rId572"/>
    <p:sldId id="1247" r:id="rId573"/>
    <p:sldId id="1215" r:id="rId574"/>
    <p:sldId id="1216" r:id="rId575"/>
    <p:sldId id="1218" r:id="rId576"/>
    <p:sldId id="1219" r:id="rId577"/>
    <p:sldId id="1220" r:id="rId578"/>
    <p:sldId id="1248" r:id="rId579"/>
    <p:sldId id="1249" r:id="rId580"/>
    <p:sldId id="1250" r:id="rId581"/>
    <p:sldId id="1252" r:id="rId582"/>
    <p:sldId id="1251" r:id="rId583"/>
    <p:sldId id="1221" r:id="rId584"/>
    <p:sldId id="1253" r:id="rId585"/>
    <p:sldId id="1296" r:id="rId586"/>
    <p:sldId id="1254" r:id="rId587"/>
    <p:sldId id="1255" r:id="rId588"/>
    <p:sldId id="1256" r:id="rId589"/>
    <p:sldId id="1257" r:id="rId590"/>
    <p:sldId id="1258" r:id="rId591"/>
    <p:sldId id="1259" r:id="rId592"/>
    <p:sldId id="1260" r:id="rId593"/>
    <p:sldId id="1261" r:id="rId594"/>
    <p:sldId id="1262" r:id="rId595"/>
    <p:sldId id="1263" r:id="rId596"/>
    <p:sldId id="1264" r:id="rId597"/>
    <p:sldId id="1265" r:id="rId598"/>
    <p:sldId id="1266" r:id="rId599"/>
    <p:sldId id="1267" r:id="rId600"/>
    <p:sldId id="1268" r:id="rId601"/>
    <p:sldId id="1269" r:id="rId602"/>
    <p:sldId id="1270" r:id="rId603"/>
    <p:sldId id="1271" r:id="rId604"/>
    <p:sldId id="1272" r:id="rId605"/>
    <p:sldId id="1273" r:id="rId606"/>
    <p:sldId id="1274" r:id="rId607"/>
    <p:sldId id="1275" r:id="rId608"/>
    <p:sldId id="1276" r:id="rId609"/>
    <p:sldId id="1277" r:id="rId610"/>
    <p:sldId id="1278" r:id="rId611"/>
    <p:sldId id="1279" r:id="rId612"/>
    <p:sldId id="1280" r:id="rId613"/>
    <p:sldId id="1281" r:id="rId614"/>
    <p:sldId id="1282" r:id="rId615"/>
    <p:sldId id="1283" r:id="rId616"/>
    <p:sldId id="1284" r:id="rId617"/>
    <p:sldId id="1285" r:id="rId618"/>
    <p:sldId id="1286" r:id="rId619"/>
    <p:sldId id="1287" r:id="rId620"/>
    <p:sldId id="1288" r:id="rId621"/>
    <p:sldId id="1289" r:id="rId622"/>
    <p:sldId id="1290" r:id="rId623"/>
    <p:sldId id="1291" r:id="rId624"/>
    <p:sldId id="1292" r:id="rId625"/>
    <p:sldId id="1293" r:id="rId626"/>
    <p:sldId id="1294" r:id="rId6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590" autoAdjust="0"/>
  </p:normalViewPr>
  <p:slideViewPr>
    <p:cSldViewPr>
      <p:cViewPr varScale="1">
        <p:scale>
          <a:sx n="75" d="100"/>
          <a:sy n="75" d="100"/>
        </p:scale>
        <p:origin x="-12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4" y="3655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629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631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624" Type="http://schemas.openxmlformats.org/officeDocument/2006/relationships/slide" Target="slides/slide6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548" Type="http://schemas.openxmlformats.org/officeDocument/2006/relationships/slide" Target="slides/slide547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15" Type="http://schemas.openxmlformats.org/officeDocument/2006/relationships/slide" Target="slides/slide61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626" Type="http://schemas.openxmlformats.org/officeDocument/2006/relationships/slide" Target="slides/slide625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slide" Target="slides/slide616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28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slide" Target="slides/slide617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viewProps" Target="viewProps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tableStyles" Target="tableStyle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E6AB-CCBB-4E78-988F-091FD7F648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D3BA451-B431-44CE-B4AA-D23E8CE77C1B}">
      <dgm:prSet phldrT="[Текст]"/>
      <dgm:spPr/>
      <dgm:t>
        <a:bodyPr/>
        <a:lstStyle/>
        <a:p>
          <a:r>
            <a:rPr lang="ru-RU" b="1" dirty="0" smtClean="0"/>
            <a:t>Воздействие на ИО</a:t>
          </a:r>
          <a:endParaRPr lang="ru-RU" b="1" dirty="0"/>
        </a:p>
      </dgm:t>
    </dgm:pt>
    <dgm:pt modelId="{C1EBF4F4-4020-4AA4-942A-D62362E80B7F}" type="parTrans" cxnId="{28EDE36D-0F77-4052-AD65-18E190E7B32D}">
      <dgm:prSet/>
      <dgm:spPr/>
      <dgm:t>
        <a:bodyPr/>
        <a:lstStyle/>
        <a:p>
          <a:endParaRPr lang="ru-RU"/>
        </a:p>
      </dgm:t>
    </dgm:pt>
    <dgm:pt modelId="{2508C8ED-E1B2-4BAB-A598-D7045C986376}" type="sibTrans" cxnId="{28EDE36D-0F77-4052-AD65-18E190E7B32D}">
      <dgm:prSet/>
      <dgm:spPr/>
      <dgm:t>
        <a:bodyPr/>
        <a:lstStyle/>
        <a:p>
          <a:endParaRPr lang="ru-RU"/>
        </a:p>
      </dgm:t>
    </dgm:pt>
    <dgm:pt modelId="{439C8C16-7286-4D18-AEC7-A12C2F9224DE}" type="asst">
      <dgm:prSet phldrT="[Текст]"/>
      <dgm:spPr/>
      <dgm:t>
        <a:bodyPr/>
        <a:lstStyle/>
        <a:p>
          <a:r>
            <a:rPr lang="ru-RU" b="1" dirty="0" smtClean="0"/>
            <a:t>Непреднамеренное</a:t>
          </a:r>
          <a:endParaRPr lang="ru-RU" b="1" dirty="0"/>
        </a:p>
      </dgm:t>
    </dgm:pt>
    <dgm:pt modelId="{5CBE93B0-62E8-4715-B77F-5CE7D8280328}" type="parTrans" cxnId="{BA8288C1-A9DF-4263-AFCF-024FEF1601AB}">
      <dgm:prSet/>
      <dgm:spPr/>
      <dgm:t>
        <a:bodyPr/>
        <a:lstStyle/>
        <a:p>
          <a:endParaRPr lang="ru-RU"/>
        </a:p>
      </dgm:t>
    </dgm:pt>
    <dgm:pt modelId="{0DB8BFB3-E30E-4DE9-8F84-837C3DC8C486}" type="sibTrans" cxnId="{BA8288C1-A9DF-4263-AFCF-024FEF1601AB}">
      <dgm:prSet/>
      <dgm:spPr/>
      <dgm:t>
        <a:bodyPr/>
        <a:lstStyle/>
        <a:p>
          <a:endParaRPr lang="ru-RU"/>
        </a:p>
      </dgm:t>
    </dgm:pt>
    <dgm:pt modelId="{B2D8F82A-944C-4224-BF90-EBF312F6A5C9}" type="asst">
      <dgm:prSet/>
      <dgm:spPr/>
      <dgm:t>
        <a:bodyPr/>
        <a:lstStyle/>
        <a:p>
          <a:r>
            <a:rPr lang="ru-RU" dirty="0" smtClean="0"/>
            <a:t>Преднамеренное</a:t>
          </a:r>
          <a:endParaRPr lang="ru-RU" dirty="0"/>
        </a:p>
      </dgm:t>
    </dgm:pt>
    <dgm:pt modelId="{3201E2DB-777D-4440-8AF9-F8C168FE8038}" type="parTrans" cxnId="{226B8012-0102-448F-8AA3-4377ABAC04D9}">
      <dgm:prSet/>
      <dgm:spPr/>
      <dgm:t>
        <a:bodyPr/>
        <a:lstStyle/>
        <a:p>
          <a:endParaRPr lang="ru-RU"/>
        </a:p>
      </dgm:t>
    </dgm:pt>
    <dgm:pt modelId="{9095E232-083F-488E-A389-9816C5B96D47}" type="sibTrans" cxnId="{226B8012-0102-448F-8AA3-4377ABAC04D9}">
      <dgm:prSet/>
      <dgm:spPr/>
      <dgm:t>
        <a:bodyPr/>
        <a:lstStyle/>
        <a:p>
          <a:endParaRPr lang="ru-RU"/>
        </a:p>
      </dgm:t>
    </dgm:pt>
    <dgm:pt modelId="{15A9F1F7-ED8B-4D2E-8599-AC4D7D825CDD}">
      <dgm:prSet/>
      <dgm:spPr/>
      <dgm:t>
        <a:bodyPr/>
        <a:lstStyle/>
        <a:p>
          <a:r>
            <a:rPr lang="ru-RU" b="1" dirty="0" smtClean="0"/>
            <a:t>стихийные бедствия, отказы оборудования, ошибки персонала и т.д.);</a:t>
          </a:r>
          <a:endParaRPr lang="ru-RU" b="1" dirty="0"/>
        </a:p>
      </dgm:t>
    </dgm:pt>
    <dgm:pt modelId="{50518A0E-039C-4C05-B9B8-26E6F0F47241}" type="parTrans" cxnId="{4A4D04B4-32D1-4464-A031-B3C5C49BCA2C}">
      <dgm:prSet/>
      <dgm:spPr/>
      <dgm:t>
        <a:bodyPr/>
        <a:lstStyle/>
        <a:p>
          <a:endParaRPr lang="ru-RU"/>
        </a:p>
      </dgm:t>
    </dgm:pt>
    <dgm:pt modelId="{91EA26AF-089D-4FF3-AD1E-D598F3EF4DAF}" type="sibTrans" cxnId="{4A4D04B4-32D1-4464-A031-B3C5C49BCA2C}">
      <dgm:prSet/>
      <dgm:spPr/>
      <dgm:t>
        <a:bodyPr/>
        <a:lstStyle/>
        <a:p>
          <a:endParaRPr lang="ru-RU"/>
        </a:p>
      </dgm:t>
    </dgm:pt>
    <dgm:pt modelId="{56412D0A-197D-4F63-91E9-8CAF36AF24E0}">
      <dgm:prSet/>
      <dgm:spPr/>
      <dgm:t>
        <a:bodyPr/>
        <a:lstStyle/>
        <a:p>
          <a:r>
            <a:rPr lang="ru-RU" b="1" smtClean="0"/>
            <a:t>действия злоумышленников</a:t>
          </a:r>
          <a:endParaRPr lang="ru-RU" b="1"/>
        </a:p>
      </dgm:t>
    </dgm:pt>
    <dgm:pt modelId="{A6664732-F3C8-49E6-888D-A64C7CFDD970}" type="parTrans" cxnId="{A382EF5A-63D2-4BD5-A20E-F1E321FE7330}">
      <dgm:prSet/>
      <dgm:spPr/>
      <dgm:t>
        <a:bodyPr/>
        <a:lstStyle/>
        <a:p>
          <a:endParaRPr lang="ru-RU"/>
        </a:p>
      </dgm:t>
    </dgm:pt>
    <dgm:pt modelId="{7CD8C868-F39B-4AEA-A682-FA70683B7F74}" type="sibTrans" cxnId="{A382EF5A-63D2-4BD5-A20E-F1E321FE7330}">
      <dgm:prSet/>
      <dgm:spPr/>
      <dgm:t>
        <a:bodyPr/>
        <a:lstStyle/>
        <a:p>
          <a:endParaRPr lang="ru-RU"/>
        </a:p>
      </dgm:t>
    </dgm:pt>
    <dgm:pt modelId="{68686CF1-1C68-424C-8CA6-7B83DE69D1B3}" type="pres">
      <dgm:prSet presAssocID="{C22FE6AB-CCBB-4E78-988F-091FD7F648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BCF7269-3D2F-4538-9239-B4C52DB68F59}" type="pres">
      <dgm:prSet presAssocID="{2D3BA451-B431-44CE-B4AA-D23E8CE77C1B}" presName="hierRoot1" presStyleCnt="0">
        <dgm:presLayoutVars>
          <dgm:hierBranch val="init"/>
        </dgm:presLayoutVars>
      </dgm:prSet>
      <dgm:spPr/>
    </dgm:pt>
    <dgm:pt modelId="{A89CDE30-E220-47BC-907A-E07C7E0C9AE5}" type="pres">
      <dgm:prSet presAssocID="{2D3BA451-B431-44CE-B4AA-D23E8CE77C1B}" presName="rootComposite1" presStyleCnt="0"/>
      <dgm:spPr/>
    </dgm:pt>
    <dgm:pt modelId="{1D52775C-4335-46BB-99A9-DB6069184197}" type="pres">
      <dgm:prSet presAssocID="{2D3BA451-B431-44CE-B4AA-D23E8CE77C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066650-1EEE-44F4-8C69-51F01AA7D4DA}" type="pres">
      <dgm:prSet presAssocID="{2D3BA451-B431-44CE-B4AA-D23E8CE77C1B}" presName="rootConnector1" presStyleLbl="node1" presStyleIdx="0" presStyleCnt="0"/>
      <dgm:spPr/>
      <dgm:t>
        <a:bodyPr/>
        <a:lstStyle/>
        <a:p>
          <a:endParaRPr lang="ru-RU"/>
        </a:p>
      </dgm:t>
    </dgm:pt>
    <dgm:pt modelId="{239ABEF4-BC81-4DA2-9387-CCEFDB963E00}" type="pres">
      <dgm:prSet presAssocID="{2D3BA451-B431-44CE-B4AA-D23E8CE77C1B}" presName="hierChild2" presStyleCnt="0"/>
      <dgm:spPr/>
    </dgm:pt>
    <dgm:pt modelId="{EE39B7F3-98EC-4372-AFA2-48A4673DDC8B}" type="pres">
      <dgm:prSet presAssocID="{2D3BA451-B431-44CE-B4AA-D23E8CE77C1B}" presName="hierChild3" presStyleCnt="0"/>
      <dgm:spPr/>
    </dgm:pt>
    <dgm:pt modelId="{C526B241-A36D-43EA-A0EB-DF14D9673945}" type="pres">
      <dgm:prSet presAssocID="{5CBE93B0-62E8-4715-B77F-5CE7D8280328}" presName="Name111" presStyleLbl="parChTrans1D2" presStyleIdx="0" presStyleCnt="2"/>
      <dgm:spPr/>
      <dgm:t>
        <a:bodyPr/>
        <a:lstStyle/>
        <a:p>
          <a:endParaRPr lang="ru-RU"/>
        </a:p>
      </dgm:t>
    </dgm:pt>
    <dgm:pt modelId="{5DA9BB7F-9021-45D8-A4EB-F1B10E5AA7A6}" type="pres">
      <dgm:prSet presAssocID="{439C8C16-7286-4D18-AEC7-A12C2F9224DE}" presName="hierRoot3" presStyleCnt="0">
        <dgm:presLayoutVars>
          <dgm:hierBranch val="init"/>
        </dgm:presLayoutVars>
      </dgm:prSet>
      <dgm:spPr/>
    </dgm:pt>
    <dgm:pt modelId="{8CFC76FD-4653-44DF-9391-31D8A48A3F59}" type="pres">
      <dgm:prSet presAssocID="{439C8C16-7286-4D18-AEC7-A12C2F9224DE}" presName="rootComposite3" presStyleCnt="0"/>
      <dgm:spPr/>
    </dgm:pt>
    <dgm:pt modelId="{9A0EAAD6-32AB-4E3F-97D4-422385E08A6D}" type="pres">
      <dgm:prSet presAssocID="{439C8C16-7286-4D18-AEC7-A12C2F9224DE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CE4B82C-F181-4B21-AC96-30771800823D}" type="pres">
      <dgm:prSet presAssocID="{439C8C16-7286-4D18-AEC7-A12C2F9224DE}" presName="rootConnector3" presStyleLbl="asst1" presStyleIdx="0" presStyleCnt="2"/>
      <dgm:spPr/>
      <dgm:t>
        <a:bodyPr/>
        <a:lstStyle/>
        <a:p>
          <a:endParaRPr lang="ru-RU"/>
        </a:p>
      </dgm:t>
    </dgm:pt>
    <dgm:pt modelId="{6438EEA5-E8CF-4A8C-AED7-0F4978E7CF56}" type="pres">
      <dgm:prSet presAssocID="{439C8C16-7286-4D18-AEC7-A12C2F9224DE}" presName="hierChild6" presStyleCnt="0"/>
      <dgm:spPr/>
    </dgm:pt>
    <dgm:pt modelId="{2B6F3A13-70AD-4D59-8E71-267F636EB819}" type="pres">
      <dgm:prSet presAssocID="{50518A0E-039C-4C05-B9B8-26E6F0F47241}" presName="Name37" presStyleLbl="parChTrans1D3" presStyleIdx="0" presStyleCnt="2"/>
      <dgm:spPr/>
      <dgm:t>
        <a:bodyPr/>
        <a:lstStyle/>
        <a:p>
          <a:endParaRPr lang="ru-RU"/>
        </a:p>
      </dgm:t>
    </dgm:pt>
    <dgm:pt modelId="{7A16177D-F559-4230-9D9C-5108658EA5C0}" type="pres">
      <dgm:prSet presAssocID="{15A9F1F7-ED8B-4D2E-8599-AC4D7D825CDD}" presName="hierRoot2" presStyleCnt="0">
        <dgm:presLayoutVars>
          <dgm:hierBranch val="init"/>
        </dgm:presLayoutVars>
      </dgm:prSet>
      <dgm:spPr/>
    </dgm:pt>
    <dgm:pt modelId="{A6EDFEB0-6C49-401C-A866-09A6727C3E4E}" type="pres">
      <dgm:prSet presAssocID="{15A9F1F7-ED8B-4D2E-8599-AC4D7D825CDD}" presName="rootComposite" presStyleCnt="0"/>
      <dgm:spPr/>
    </dgm:pt>
    <dgm:pt modelId="{0642AEFB-B0F2-40ED-8D89-7D0E94865E65}" type="pres">
      <dgm:prSet presAssocID="{15A9F1F7-ED8B-4D2E-8599-AC4D7D825CDD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CFF51DA-7885-467F-B8C4-DA5F546D63AF}" type="pres">
      <dgm:prSet presAssocID="{15A9F1F7-ED8B-4D2E-8599-AC4D7D825CDD}" presName="rootConnector" presStyleLbl="node3" presStyleIdx="0" presStyleCnt="2"/>
      <dgm:spPr/>
      <dgm:t>
        <a:bodyPr/>
        <a:lstStyle/>
        <a:p>
          <a:endParaRPr lang="ru-RU"/>
        </a:p>
      </dgm:t>
    </dgm:pt>
    <dgm:pt modelId="{87014007-33C5-4F6E-ACFC-B5C6F13B34B2}" type="pres">
      <dgm:prSet presAssocID="{15A9F1F7-ED8B-4D2E-8599-AC4D7D825CDD}" presName="hierChild4" presStyleCnt="0"/>
      <dgm:spPr/>
    </dgm:pt>
    <dgm:pt modelId="{89771ED9-66DF-455F-98A8-2D3E225BBCC2}" type="pres">
      <dgm:prSet presAssocID="{15A9F1F7-ED8B-4D2E-8599-AC4D7D825CDD}" presName="hierChild5" presStyleCnt="0"/>
      <dgm:spPr/>
    </dgm:pt>
    <dgm:pt modelId="{EE8E5FC9-30DC-4CE6-9470-45D249E7488F}" type="pres">
      <dgm:prSet presAssocID="{439C8C16-7286-4D18-AEC7-A12C2F9224DE}" presName="hierChild7" presStyleCnt="0"/>
      <dgm:spPr/>
    </dgm:pt>
    <dgm:pt modelId="{6ECD0D14-BE62-4C37-A2F5-6E361932DB34}" type="pres">
      <dgm:prSet presAssocID="{3201E2DB-777D-4440-8AF9-F8C168FE8038}" presName="Name111" presStyleLbl="parChTrans1D2" presStyleIdx="1" presStyleCnt="2"/>
      <dgm:spPr/>
      <dgm:t>
        <a:bodyPr/>
        <a:lstStyle/>
        <a:p>
          <a:endParaRPr lang="ru-RU"/>
        </a:p>
      </dgm:t>
    </dgm:pt>
    <dgm:pt modelId="{B1948618-8DB0-4383-9360-BCC29CDEA7C9}" type="pres">
      <dgm:prSet presAssocID="{B2D8F82A-944C-4224-BF90-EBF312F6A5C9}" presName="hierRoot3" presStyleCnt="0">
        <dgm:presLayoutVars>
          <dgm:hierBranch val="init"/>
        </dgm:presLayoutVars>
      </dgm:prSet>
      <dgm:spPr/>
    </dgm:pt>
    <dgm:pt modelId="{30C6EB4B-CA31-4882-9AAA-62DF410B888E}" type="pres">
      <dgm:prSet presAssocID="{B2D8F82A-944C-4224-BF90-EBF312F6A5C9}" presName="rootComposite3" presStyleCnt="0"/>
      <dgm:spPr/>
    </dgm:pt>
    <dgm:pt modelId="{7C0FEFE3-6F97-4102-A4C7-A7F4DD6BB733}" type="pres">
      <dgm:prSet presAssocID="{B2D8F82A-944C-4224-BF90-EBF312F6A5C9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3724A6-1175-413B-BAD3-DF9F0883F17B}" type="pres">
      <dgm:prSet presAssocID="{B2D8F82A-944C-4224-BF90-EBF312F6A5C9}" presName="rootConnector3" presStyleLbl="asst1" presStyleIdx="1" presStyleCnt="2"/>
      <dgm:spPr/>
      <dgm:t>
        <a:bodyPr/>
        <a:lstStyle/>
        <a:p>
          <a:endParaRPr lang="ru-RU"/>
        </a:p>
      </dgm:t>
    </dgm:pt>
    <dgm:pt modelId="{6185CF04-7D16-4456-AC45-A919E0616D1C}" type="pres">
      <dgm:prSet presAssocID="{B2D8F82A-944C-4224-BF90-EBF312F6A5C9}" presName="hierChild6" presStyleCnt="0"/>
      <dgm:spPr/>
    </dgm:pt>
    <dgm:pt modelId="{EA21AFA5-3A88-4784-A501-B02D0CE88900}" type="pres">
      <dgm:prSet presAssocID="{A6664732-F3C8-49E6-888D-A64C7CFDD970}" presName="Name37" presStyleLbl="parChTrans1D3" presStyleIdx="1" presStyleCnt="2"/>
      <dgm:spPr/>
      <dgm:t>
        <a:bodyPr/>
        <a:lstStyle/>
        <a:p>
          <a:endParaRPr lang="ru-RU"/>
        </a:p>
      </dgm:t>
    </dgm:pt>
    <dgm:pt modelId="{198E1075-170D-4699-AC11-36A0566141E1}" type="pres">
      <dgm:prSet presAssocID="{56412D0A-197D-4F63-91E9-8CAF36AF24E0}" presName="hierRoot2" presStyleCnt="0">
        <dgm:presLayoutVars>
          <dgm:hierBranch val="init"/>
        </dgm:presLayoutVars>
      </dgm:prSet>
      <dgm:spPr/>
    </dgm:pt>
    <dgm:pt modelId="{136E51FD-3C12-47DC-80CD-DC575760D30F}" type="pres">
      <dgm:prSet presAssocID="{56412D0A-197D-4F63-91E9-8CAF36AF24E0}" presName="rootComposite" presStyleCnt="0"/>
      <dgm:spPr/>
    </dgm:pt>
    <dgm:pt modelId="{8A5757F8-9F5F-4FB4-A3C2-0BE5886BD016}" type="pres">
      <dgm:prSet presAssocID="{56412D0A-197D-4F63-91E9-8CAF36AF24E0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1D9E17E-5589-4043-914D-3658FFB45E93}" type="pres">
      <dgm:prSet presAssocID="{56412D0A-197D-4F63-91E9-8CAF36AF24E0}" presName="rootConnector" presStyleLbl="node3" presStyleIdx="1" presStyleCnt="2"/>
      <dgm:spPr/>
      <dgm:t>
        <a:bodyPr/>
        <a:lstStyle/>
        <a:p>
          <a:endParaRPr lang="ru-RU"/>
        </a:p>
      </dgm:t>
    </dgm:pt>
    <dgm:pt modelId="{AD5CAB0F-2BC1-470B-9958-4FB9A2F8E55F}" type="pres">
      <dgm:prSet presAssocID="{56412D0A-197D-4F63-91E9-8CAF36AF24E0}" presName="hierChild4" presStyleCnt="0"/>
      <dgm:spPr/>
    </dgm:pt>
    <dgm:pt modelId="{1DCCBCE1-553C-4822-BED4-308144DEBA04}" type="pres">
      <dgm:prSet presAssocID="{56412D0A-197D-4F63-91E9-8CAF36AF24E0}" presName="hierChild5" presStyleCnt="0"/>
      <dgm:spPr/>
    </dgm:pt>
    <dgm:pt modelId="{DD373F43-FDCE-461E-8415-D4AB6982330E}" type="pres">
      <dgm:prSet presAssocID="{B2D8F82A-944C-4224-BF90-EBF312F6A5C9}" presName="hierChild7" presStyleCnt="0"/>
      <dgm:spPr/>
    </dgm:pt>
  </dgm:ptLst>
  <dgm:cxnLst>
    <dgm:cxn modelId="{226B8012-0102-448F-8AA3-4377ABAC04D9}" srcId="{2D3BA451-B431-44CE-B4AA-D23E8CE77C1B}" destId="{B2D8F82A-944C-4224-BF90-EBF312F6A5C9}" srcOrd="1" destOrd="0" parTransId="{3201E2DB-777D-4440-8AF9-F8C168FE8038}" sibTransId="{9095E232-083F-488E-A389-9816C5B96D47}"/>
    <dgm:cxn modelId="{BF1A6B52-4D0A-43B3-92C0-94BA2407D6E4}" type="presOf" srcId="{3201E2DB-777D-4440-8AF9-F8C168FE8038}" destId="{6ECD0D14-BE62-4C37-A2F5-6E361932DB34}" srcOrd="0" destOrd="0" presId="urn:microsoft.com/office/officeart/2005/8/layout/orgChart1"/>
    <dgm:cxn modelId="{D2892BC6-D37D-458A-9A36-75ECA3C274EE}" type="presOf" srcId="{15A9F1F7-ED8B-4D2E-8599-AC4D7D825CDD}" destId="{5CFF51DA-7885-467F-B8C4-DA5F546D63AF}" srcOrd="1" destOrd="0" presId="urn:microsoft.com/office/officeart/2005/8/layout/orgChart1"/>
    <dgm:cxn modelId="{2CD3591E-C790-4364-A5D1-0D6BEB9EB2C4}" type="presOf" srcId="{A6664732-F3C8-49E6-888D-A64C7CFDD970}" destId="{EA21AFA5-3A88-4784-A501-B02D0CE88900}" srcOrd="0" destOrd="0" presId="urn:microsoft.com/office/officeart/2005/8/layout/orgChart1"/>
    <dgm:cxn modelId="{EEB45F2F-0A40-4DC2-9C28-A17464555A17}" type="presOf" srcId="{2D3BA451-B431-44CE-B4AA-D23E8CE77C1B}" destId="{19066650-1EEE-44F4-8C69-51F01AA7D4DA}" srcOrd="1" destOrd="0" presId="urn:microsoft.com/office/officeart/2005/8/layout/orgChart1"/>
    <dgm:cxn modelId="{93BF4DAD-1B4C-44AA-9FAB-7D7477E5D81E}" type="presOf" srcId="{439C8C16-7286-4D18-AEC7-A12C2F9224DE}" destId="{1CE4B82C-F181-4B21-AC96-30771800823D}" srcOrd="1" destOrd="0" presId="urn:microsoft.com/office/officeart/2005/8/layout/orgChart1"/>
    <dgm:cxn modelId="{D9525BAD-9657-4985-9E14-E63D7AADA4AD}" type="presOf" srcId="{56412D0A-197D-4F63-91E9-8CAF36AF24E0}" destId="{E1D9E17E-5589-4043-914D-3658FFB45E93}" srcOrd="1" destOrd="0" presId="urn:microsoft.com/office/officeart/2005/8/layout/orgChart1"/>
    <dgm:cxn modelId="{F75E4F7D-4CAD-424D-BF35-0CC722850913}" type="presOf" srcId="{5CBE93B0-62E8-4715-B77F-5CE7D8280328}" destId="{C526B241-A36D-43EA-A0EB-DF14D9673945}" srcOrd="0" destOrd="0" presId="urn:microsoft.com/office/officeart/2005/8/layout/orgChart1"/>
    <dgm:cxn modelId="{BA8288C1-A9DF-4263-AFCF-024FEF1601AB}" srcId="{2D3BA451-B431-44CE-B4AA-D23E8CE77C1B}" destId="{439C8C16-7286-4D18-AEC7-A12C2F9224DE}" srcOrd="0" destOrd="0" parTransId="{5CBE93B0-62E8-4715-B77F-5CE7D8280328}" sibTransId="{0DB8BFB3-E30E-4DE9-8F84-837C3DC8C486}"/>
    <dgm:cxn modelId="{14AFA1A7-C905-493B-956C-ABAE28CF37CE}" type="presOf" srcId="{50518A0E-039C-4C05-B9B8-26E6F0F47241}" destId="{2B6F3A13-70AD-4D59-8E71-267F636EB819}" srcOrd="0" destOrd="0" presId="urn:microsoft.com/office/officeart/2005/8/layout/orgChart1"/>
    <dgm:cxn modelId="{4AF5F949-5873-42BD-A067-111C8CD262DE}" type="presOf" srcId="{2D3BA451-B431-44CE-B4AA-D23E8CE77C1B}" destId="{1D52775C-4335-46BB-99A9-DB6069184197}" srcOrd="0" destOrd="0" presId="urn:microsoft.com/office/officeart/2005/8/layout/orgChart1"/>
    <dgm:cxn modelId="{55F12382-A490-4FDF-822A-F95A55AD523D}" type="presOf" srcId="{C22FE6AB-CCBB-4E78-988F-091FD7F6484A}" destId="{68686CF1-1C68-424C-8CA6-7B83DE69D1B3}" srcOrd="0" destOrd="0" presId="urn:microsoft.com/office/officeart/2005/8/layout/orgChart1"/>
    <dgm:cxn modelId="{A382EF5A-63D2-4BD5-A20E-F1E321FE7330}" srcId="{B2D8F82A-944C-4224-BF90-EBF312F6A5C9}" destId="{56412D0A-197D-4F63-91E9-8CAF36AF24E0}" srcOrd="0" destOrd="0" parTransId="{A6664732-F3C8-49E6-888D-A64C7CFDD970}" sibTransId="{7CD8C868-F39B-4AEA-A682-FA70683B7F74}"/>
    <dgm:cxn modelId="{4A4D04B4-32D1-4464-A031-B3C5C49BCA2C}" srcId="{439C8C16-7286-4D18-AEC7-A12C2F9224DE}" destId="{15A9F1F7-ED8B-4D2E-8599-AC4D7D825CDD}" srcOrd="0" destOrd="0" parTransId="{50518A0E-039C-4C05-B9B8-26E6F0F47241}" sibTransId="{91EA26AF-089D-4FF3-AD1E-D598F3EF4DAF}"/>
    <dgm:cxn modelId="{28EDE36D-0F77-4052-AD65-18E190E7B32D}" srcId="{C22FE6AB-CCBB-4E78-988F-091FD7F6484A}" destId="{2D3BA451-B431-44CE-B4AA-D23E8CE77C1B}" srcOrd="0" destOrd="0" parTransId="{C1EBF4F4-4020-4AA4-942A-D62362E80B7F}" sibTransId="{2508C8ED-E1B2-4BAB-A598-D7045C986376}"/>
    <dgm:cxn modelId="{5BBB6986-8259-493F-A5AD-694E0CA3E2FF}" type="presOf" srcId="{B2D8F82A-944C-4224-BF90-EBF312F6A5C9}" destId="{1D3724A6-1175-413B-BAD3-DF9F0883F17B}" srcOrd="1" destOrd="0" presId="urn:microsoft.com/office/officeart/2005/8/layout/orgChart1"/>
    <dgm:cxn modelId="{76BC44E5-876E-4E3C-8D9B-CBAC7B811DD0}" type="presOf" srcId="{56412D0A-197D-4F63-91E9-8CAF36AF24E0}" destId="{8A5757F8-9F5F-4FB4-A3C2-0BE5886BD016}" srcOrd="0" destOrd="0" presId="urn:microsoft.com/office/officeart/2005/8/layout/orgChart1"/>
    <dgm:cxn modelId="{3AC34ED5-088F-47B4-BFFC-9A4FAA2ADB04}" type="presOf" srcId="{B2D8F82A-944C-4224-BF90-EBF312F6A5C9}" destId="{7C0FEFE3-6F97-4102-A4C7-A7F4DD6BB733}" srcOrd="0" destOrd="0" presId="urn:microsoft.com/office/officeart/2005/8/layout/orgChart1"/>
    <dgm:cxn modelId="{2049255B-6525-41F7-8039-CE28B58468B3}" type="presOf" srcId="{439C8C16-7286-4D18-AEC7-A12C2F9224DE}" destId="{9A0EAAD6-32AB-4E3F-97D4-422385E08A6D}" srcOrd="0" destOrd="0" presId="urn:microsoft.com/office/officeart/2005/8/layout/orgChart1"/>
    <dgm:cxn modelId="{4A7A63EF-5396-450B-BAB2-D665B33996CB}" type="presOf" srcId="{15A9F1F7-ED8B-4D2E-8599-AC4D7D825CDD}" destId="{0642AEFB-B0F2-40ED-8D89-7D0E94865E65}" srcOrd="0" destOrd="0" presId="urn:microsoft.com/office/officeart/2005/8/layout/orgChart1"/>
    <dgm:cxn modelId="{0A71C329-7DFF-4C30-B781-E03FBBDDA41C}" type="presParOf" srcId="{68686CF1-1C68-424C-8CA6-7B83DE69D1B3}" destId="{7BCF7269-3D2F-4538-9239-B4C52DB68F59}" srcOrd="0" destOrd="0" presId="urn:microsoft.com/office/officeart/2005/8/layout/orgChart1"/>
    <dgm:cxn modelId="{266D8BD6-0F62-4293-88F4-0352F282F5AC}" type="presParOf" srcId="{7BCF7269-3D2F-4538-9239-B4C52DB68F59}" destId="{A89CDE30-E220-47BC-907A-E07C7E0C9AE5}" srcOrd="0" destOrd="0" presId="urn:microsoft.com/office/officeart/2005/8/layout/orgChart1"/>
    <dgm:cxn modelId="{784167F7-94D1-4A42-8929-A22655430413}" type="presParOf" srcId="{A89CDE30-E220-47BC-907A-E07C7E0C9AE5}" destId="{1D52775C-4335-46BB-99A9-DB6069184197}" srcOrd="0" destOrd="0" presId="urn:microsoft.com/office/officeart/2005/8/layout/orgChart1"/>
    <dgm:cxn modelId="{1BCAD3A4-07A9-43EF-9D7C-D066A257A8BC}" type="presParOf" srcId="{A89CDE30-E220-47BC-907A-E07C7E0C9AE5}" destId="{19066650-1EEE-44F4-8C69-51F01AA7D4DA}" srcOrd="1" destOrd="0" presId="urn:microsoft.com/office/officeart/2005/8/layout/orgChart1"/>
    <dgm:cxn modelId="{71800FD0-9A02-4A66-BCDD-714FDFEC55EB}" type="presParOf" srcId="{7BCF7269-3D2F-4538-9239-B4C52DB68F59}" destId="{239ABEF4-BC81-4DA2-9387-CCEFDB963E00}" srcOrd="1" destOrd="0" presId="urn:microsoft.com/office/officeart/2005/8/layout/orgChart1"/>
    <dgm:cxn modelId="{8A948751-3741-4947-B285-BC0002735693}" type="presParOf" srcId="{7BCF7269-3D2F-4538-9239-B4C52DB68F59}" destId="{EE39B7F3-98EC-4372-AFA2-48A4673DDC8B}" srcOrd="2" destOrd="0" presId="urn:microsoft.com/office/officeart/2005/8/layout/orgChart1"/>
    <dgm:cxn modelId="{E9508D13-E22A-48B1-86E6-98C6442802DD}" type="presParOf" srcId="{EE39B7F3-98EC-4372-AFA2-48A4673DDC8B}" destId="{C526B241-A36D-43EA-A0EB-DF14D9673945}" srcOrd="0" destOrd="0" presId="urn:microsoft.com/office/officeart/2005/8/layout/orgChart1"/>
    <dgm:cxn modelId="{B76C7077-2BE0-4850-B915-A8EAC61F6B33}" type="presParOf" srcId="{EE39B7F3-98EC-4372-AFA2-48A4673DDC8B}" destId="{5DA9BB7F-9021-45D8-A4EB-F1B10E5AA7A6}" srcOrd="1" destOrd="0" presId="urn:microsoft.com/office/officeart/2005/8/layout/orgChart1"/>
    <dgm:cxn modelId="{65D43B86-5AC6-49A2-BC4F-8BF4701206E6}" type="presParOf" srcId="{5DA9BB7F-9021-45D8-A4EB-F1B10E5AA7A6}" destId="{8CFC76FD-4653-44DF-9391-31D8A48A3F59}" srcOrd="0" destOrd="0" presId="urn:microsoft.com/office/officeart/2005/8/layout/orgChart1"/>
    <dgm:cxn modelId="{421E066A-2051-4BC0-87FF-6903C42541CB}" type="presParOf" srcId="{8CFC76FD-4653-44DF-9391-31D8A48A3F59}" destId="{9A0EAAD6-32AB-4E3F-97D4-422385E08A6D}" srcOrd="0" destOrd="0" presId="urn:microsoft.com/office/officeart/2005/8/layout/orgChart1"/>
    <dgm:cxn modelId="{D263358F-ABD6-4E09-B4AD-5D90997B8816}" type="presParOf" srcId="{8CFC76FD-4653-44DF-9391-31D8A48A3F59}" destId="{1CE4B82C-F181-4B21-AC96-30771800823D}" srcOrd="1" destOrd="0" presId="urn:microsoft.com/office/officeart/2005/8/layout/orgChart1"/>
    <dgm:cxn modelId="{7B2A0DFF-674F-4A38-961D-0934064108C6}" type="presParOf" srcId="{5DA9BB7F-9021-45D8-A4EB-F1B10E5AA7A6}" destId="{6438EEA5-E8CF-4A8C-AED7-0F4978E7CF56}" srcOrd="1" destOrd="0" presId="urn:microsoft.com/office/officeart/2005/8/layout/orgChart1"/>
    <dgm:cxn modelId="{6409A55F-59E2-44E4-93C1-245C46009A1A}" type="presParOf" srcId="{6438EEA5-E8CF-4A8C-AED7-0F4978E7CF56}" destId="{2B6F3A13-70AD-4D59-8E71-267F636EB819}" srcOrd="0" destOrd="0" presId="urn:microsoft.com/office/officeart/2005/8/layout/orgChart1"/>
    <dgm:cxn modelId="{AE8D4EDB-5AF6-4121-8673-BBD0E6C19B1D}" type="presParOf" srcId="{6438EEA5-E8CF-4A8C-AED7-0F4978E7CF56}" destId="{7A16177D-F559-4230-9D9C-5108658EA5C0}" srcOrd="1" destOrd="0" presId="urn:microsoft.com/office/officeart/2005/8/layout/orgChart1"/>
    <dgm:cxn modelId="{7D2E1AEB-E076-4B8F-B1D3-639AAA9550E1}" type="presParOf" srcId="{7A16177D-F559-4230-9D9C-5108658EA5C0}" destId="{A6EDFEB0-6C49-401C-A866-09A6727C3E4E}" srcOrd="0" destOrd="0" presId="urn:microsoft.com/office/officeart/2005/8/layout/orgChart1"/>
    <dgm:cxn modelId="{A60BCFC8-1ABD-4ED6-96AC-A5B2EB168A95}" type="presParOf" srcId="{A6EDFEB0-6C49-401C-A866-09A6727C3E4E}" destId="{0642AEFB-B0F2-40ED-8D89-7D0E94865E65}" srcOrd="0" destOrd="0" presId="urn:microsoft.com/office/officeart/2005/8/layout/orgChart1"/>
    <dgm:cxn modelId="{DB58D3BC-FA10-4127-8070-6B41A77057ED}" type="presParOf" srcId="{A6EDFEB0-6C49-401C-A866-09A6727C3E4E}" destId="{5CFF51DA-7885-467F-B8C4-DA5F546D63AF}" srcOrd="1" destOrd="0" presId="urn:microsoft.com/office/officeart/2005/8/layout/orgChart1"/>
    <dgm:cxn modelId="{037DA92D-6587-4791-B2A7-668588E5BB7E}" type="presParOf" srcId="{7A16177D-F559-4230-9D9C-5108658EA5C0}" destId="{87014007-33C5-4F6E-ACFC-B5C6F13B34B2}" srcOrd="1" destOrd="0" presId="urn:microsoft.com/office/officeart/2005/8/layout/orgChart1"/>
    <dgm:cxn modelId="{FF87412A-2277-4C6C-A94D-CD0779AB87E0}" type="presParOf" srcId="{7A16177D-F559-4230-9D9C-5108658EA5C0}" destId="{89771ED9-66DF-455F-98A8-2D3E225BBCC2}" srcOrd="2" destOrd="0" presId="urn:microsoft.com/office/officeart/2005/8/layout/orgChart1"/>
    <dgm:cxn modelId="{FE7574E3-5098-45FA-A962-571BDA2FE605}" type="presParOf" srcId="{5DA9BB7F-9021-45D8-A4EB-F1B10E5AA7A6}" destId="{EE8E5FC9-30DC-4CE6-9470-45D249E7488F}" srcOrd="2" destOrd="0" presId="urn:microsoft.com/office/officeart/2005/8/layout/orgChart1"/>
    <dgm:cxn modelId="{56A068F0-0E56-47E9-9A8B-1900ECB87311}" type="presParOf" srcId="{EE39B7F3-98EC-4372-AFA2-48A4673DDC8B}" destId="{6ECD0D14-BE62-4C37-A2F5-6E361932DB34}" srcOrd="2" destOrd="0" presId="urn:microsoft.com/office/officeart/2005/8/layout/orgChart1"/>
    <dgm:cxn modelId="{54775A27-F0CB-4ACE-8D0F-74A8C9303F06}" type="presParOf" srcId="{EE39B7F3-98EC-4372-AFA2-48A4673DDC8B}" destId="{B1948618-8DB0-4383-9360-BCC29CDEA7C9}" srcOrd="3" destOrd="0" presId="urn:microsoft.com/office/officeart/2005/8/layout/orgChart1"/>
    <dgm:cxn modelId="{7CF6CC1E-BC8B-499E-9C3B-9DE2294F4B34}" type="presParOf" srcId="{B1948618-8DB0-4383-9360-BCC29CDEA7C9}" destId="{30C6EB4B-CA31-4882-9AAA-62DF410B888E}" srcOrd="0" destOrd="0" presId="urn:microsoft.com/office/officeart/2005/8/layout/orgChart1"/>
    <dgm:cxn modelId="{4971321B-76AB-439D-BA18-C932EBEFABB4}" type="presParOf" srcId="{30C6EB4B-CA31-4882-9AAA-62DF410B888E}" destId="{7C0FEFE3-6F97-4102-A4C7-A7F4DD6BB733}" srcOrd="0" destOrd="0" presId="urn:microsoft.com/office/officeart/2005/8/layout/orgChart1"/>
    <dgm:cxn modelId="{F70B70C2-292F-406A-B748-A02210BF6DA8}" type="presParOf" srcId="{30C6EB4B-CA31-4882-9AAA-62DF410B888E}" destId="{1D3724A6-1175-413B-BAD3-DF9F0883F17B}" srcOrd="1" destOrd="0" presId="urn:microsoft.com/office/officeart/2005/8/layout/orgChart1"/>
    <dgm:cxn modelId="{05B324DD-7CA8-4069-82F2-307B03CE470C}" type="presParOf" srcId="{B1948618-8DB0-4383-9360-BCC29CDEA7C9}" destId="{6185CF04-7D16-4456-AC45-A919E0616D1C}" srcOrd="1" destOrd="0" presId="urn:microsoft.com/office/officeart/2005/8/layout/orgChart1"/>
    <dgm:cxn modelId="{8A38DEB9-BF1F-46CF-A708-317984C1F92D}" type="presParOf" srcId="{6185CF04-7D16-4456-AC45-A919E0616D1C}" destId="{EA21AFA5-3A88-4784-A501-B02D0CE88900}" srcOrd="0" destOrd="0" presId="urn:microsoft.com/office/officeart/2005/8/layout/orgChart1"/>
    <dgm:cxn modelId="{A7A89B8E-BAEC-4843-BC3B-B2230537D902}" type="presParOf" srcId="{6185CF04-7D16-4456-AC45-A919E0616D1C}" destId="{198E1075-170D-4699-AC11-36A0566141E1}" srcOrd="1" destOrd="0" presId="urn:microsoft.com/office/officeart/2005/8/layout/orgChart1"/>
    <dgm:cxn modelId="{187E9210-749D-44A6-B334-F331F04B8C2D}" type="presParOf" srcId="{198E1075-170D-4699-AC11-36A0566141E1}" destId="{136E51FD-3C12-47DC-80CD-DC575760D30F}" srcOrd="0" destOrd="0" presId="urn:microsoft.com/office/officeart/2005/8/layout/orgChart1"/>
    <dgm:cxn modelId="{759C57D6-0D3B-4475-88C5-B7B47FF8AA23}" type="presParOf" srcId="{136E51FD-3C12-47DC-80CD-DC575760D30F}" destId="{8A5757F8-9F5F-4FB4-A3C2-0BE5886BD016}" srcOrd="0" destOrd="0" presId="urn:microsoft.com/office/officeart/2005/8/layout/orgChart1"/>
    <dgm:cxn modelId="{FD61A105-5BF1-4F23-8D32-94091134112C}" type="presParOf" srcId="{136E51FD-3C12-47DC-80CD-DC575760D30F}" destId="{E1D9E17E-5589-4043-914D-3658FFB45E93}" srcOrd="1" destOrd="0" presId="urn:microsoft.com/office/officeart/2005/8/layout/orgChart1"/>
    <dgm:cxn modelId="{113F84A1-75CE-48B1-9FBF-D79A44876D54}" type="presParOf" srcId="{198E1075-170D-4699-AC11-36A0566141E1}" destId="{AD5CAB0F-2BC1-470B-9958-4FB9A2F8E55F}" srcOrd="1" destOrd="0" presId="urn:microsoft.com/office/officeart/2005/8/layout/orgChart1"/>
    <dgm:cxn modelId="{B5DB21CD-55F3-4038-8078-679D97E7EFF0}" type="presParOf" srcId="{198E1075-170D-4699-AC11-36A0566141E1}" destId="{1DCCBCE1-553C-4822-BED4-308144DEBA04}" srcOrd="2" destOrd="0" presId="urn:microsoft.com/office/officeart/2005/8/layout/orgChart1"/>
    <dgm:cxn modelId="{81EA1851-D9B7-47F5-9041-6871879CA820}" type="presParOf" srcId="{B1948618-8DB0-4383-9360-BCC29CDEA7C9}" destId="{DD373F43-FDCE-461E-8415-D4AB698233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362498-6DBC-4691-B308-DA1E53B0911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F1603D7-CABB-424F-9C6A-49CC3AC0FACE}">
      <dgm:prSet phldrT="[Текст]"/>
      <dgm:spPr/>
      <dgm:t>
        <a:bodyPr/>
        <a:lstStyle/>
        <a:p>
          <a:r>
            <a:rPr lang="ru-RU" dirty="0" err="1" smtClean="0"/>
            <a:t>Стегосистемы</a:t>
          </a:r>
          <a:endParaRPr lang="ru-RU" dirty="0"/>
        </a:p>
      </dgm:t>
    </dgm:pt>
    <dgm:pt modelId="{5EB510B6-0C01-4C7A-BFC0-F1EEC8B36986}" type="parTrans" cxnId="{39EFB52C-CDB3-41CD-AB9F-93BA94AC7B42}">
      <dgm:prSet/>
      <dgm:spPr/>
      <dgm:t>
        <a:bodyPr/>
        <a:lstStyle/>
        <a:p>
          <a:endParaRPr lang="ru-RU"/>
        </a:p>
      </dgm:t>
    </dgm:pt>
    <dgm:pt modelId="{6B6DF209-AEB9-4DD9-BCF5-70B0807912FF}" type="sibTrans" cxnId="{39EFB52C-CDB3-41CD-AB9F-93BA94AC7B42}">
      <dgm:prSet/>
      <dgm:spPr/>
      <dgm:t>
        <a:bodyPr/>
        <a:lstStyle/>
        <a:p>
          <a:endParaRPr lang="ru-RU"/>
        </a:p>
      </dgm:t>
    </dgm:pt>
    <dgm:pt modelId="{89C00598-70B5-4F89-AF4E-07E62AC6E8C5}">
      <dgm:prSet phldrT="[Текст]"/>
      <dgm:spPr/>
      <dgm:t>
        <a:bodyPr/>
        <a:lstStyle/>
        <a:p>
          <a:r>
            <a:rPr lang="ru-RU" dirty="0" err="1" smtClean="0"/>
            <a:t>Бесключевые</a:t>
          </a:r>
          <a:endParaRPr lang="ru-RU" dirty="0"/>
        </a:p>
      </dgm:t>
    </dgm:pt>
    <dgm:pt modelId="{C03186C7-493F-4918-B281-415208E62CF3}" type="parTrans" cxnId="{0BECC1AA-D8EA-41F6-A20A-E7B695D70922}">
      <dgm:prSet/>
      <dgm:spPr/>
      <dgm:t>
        <a:bodyPr/>
        <a:lstStyle/>
        <a:p>
          <a:endParaRPr lang="ru-RU"/>
        </a:p>
      </dgm:t>
    </dgm:pt>
    <dgm:pt modelId="{D13D48A7-5F22-4527-A732-18F601F156F6}" type="sibTrans" cxnId="{0BECC1AA-D8EA-41F6-A20A-E7B695D70922}">
      <dgm:prSet/>
      <dgm:spPr/>
      <dgm:t>
        <a:bodyPr/>
        <a:lstStyle/>
        <a:p>
          <a:endParaRPr lang="ru-RU"/>
        </a:p>
      </dgm:t>
    </dgm:pt>
    <dgm:pt modelId="{ADEDEECF-32D5-44DC-A98E-B942650B3B48}">
      <dgm:prSet phldrT="[Текст]"/>
      <dgm:spPr/>
      <dgm:t>
        <a:bodyPr/>
        <a:lstStyle/>
        <a:p>
          <a:r>
            <a:rPr lang="ru-RU" dirty="0" smtClean="0"/>
            <a:t>С секретным </a:t>
          </a:r>
          <a:r>
            <a:rPr lang="ru-RU" dirty="0" err="1" smtClean="0"/>
            <a:t>ключем</a:t>
          </a:r>
          <a:endParaRPr lang="ru-RU" dirty="0"/>
        </a:p>
      </dgm:t>
    </dgm:pt>
    <dgm:pt modelId="{4E37372E-C46C-4F84-AE32-A80DCF9E8C36}" type="parTrans" cxnId="{8DE629EE-3D84-486B-8554-3D116B8674D8}">
      <dgm:prSet/>
      <dgm:spPr/>
      <dgm:t>
        <a:bodyPr/>
        <a:lstStyle/>
        <a:p>
          <a:endParaRPr lang="ru-RU"/>
        </a:p>
      </dgm:t>
    </dgm:pt>
    <dgm:pt modelId="{DFA3F5D7-ED42-4B24-AA9C-C60CED1AA4EA}" type="sibTrans" cxnId="{8DE629EE-3D84-486B-8554-3D116B8674D8}">
      <dgm:prSet/>
      <dgm:spPr/>
      <dgm:t>
        <a:bodyPr/>
        <a:lstStyle/>
        <a:p>
          <a:endParaRPr lang="ru-RU"/>
        </a:p>
      </dgm:t>
    </dgm:pt>
    <dgm:pt modelId="{D0D3BF00-8595-4C1F-8DC2-B4E955AFA410}">
      <dgm:prSet phldrT="[Текст]"/>
      <dgm:spPr/>
      <dgm:t>
        <a:bodyPr/>
        <a:lstStyle/>
        <a:p>
          <a:r>
            <a:rPr lang="ru-RU" dirty="0" smtClean="0"/>
            <a:t>С открытым </a:t>
          </a:r>
          <a:r>
            <a:rPr lang="ru-RU" dirty="0" err="1" smtClean="0"/>
            <a:t>ключем</a:t>
          </a:r>
          <a:endParaRPr lang="ru-RU" dirty="0"/>
        </a:p>
      </dgm:t>
    </dgm:pt>
    <dgm:pt modelId="{BE5DAFBF-A0B2-4267-B2E4-98621E4466BD}" type="parTrans" cxnId="{DF28727E-BAE0-45B9-A0D7-334C4E7EF972}">
      <dgm:prSet/>
      <dgm:spPr/>
      <dgm:t>
        <a:bodyPr/>
        <a:lstStyle/>
        <a:p>
          <a:endParaRPr lang="ru-RU"/>
        </a:p>
      </dgm:t>
    </dgm:pt>
    <dgm:pt modelId="{0FAC4CBE-1E43-429E-94DB-10B97305A2A1}" type="sibTrans" cxnId="{DF28727E-BAE0-45B9-A0D7-334C4E7EF972}">
      <dgm:prSet/>
      <dgm:spPr/>
      <dgm:t>
        <a:bodyPr/>
        <a:lstStyle/>
        <a:p>
          <a:endParaRPr lang="ru-RU"/>
        </a:p>
      </dgm:t>
    </dgm:pt>
    <dgm:pt modelId="{2D5E381D-890A-42EC-8683-856ED5B16941}">
      <dgm:prSet/>
      <dgm:spPr/>
      <dgm:t>
        <a:bodyPr/>
        <a:lstStyle/>
        <a:p>
          <a:r>
            <a:rPr lang="ru-RU" dirty="0" smtClean="0"/>
            <a:t>Смешанные</a:t>
          </a:r>
          <a:endParaRPr lang="ru-RU" dirty="0"/>
        </a:p>
      </dgm:t>
    </dgm:pt>
    <dgm:pt modelId="{CDD92BC9-9777-48FB-9C09-B302280BEF92}" type="parTrans" cxnId="{5FE44F39-2A75-43AA-9A48-06F4849C2EBD}">
      <dgm:prSet/>
      <dgm:spPr/>
      <dgm:t>
        <a:bodyPr/>
        <a:lstStyle/>
        <a:p>
          <a:endParaRPr lang="ru-RU"/>
        </a:p>
      </dgm:t>
    </dgm:pt>
    <dgm:pt modelId="{6841F2C8-B99B-4A6A-9F64-DB8C037CB395}" type="sibTrans" cxnId="{5FE44F39-2A75-43AA-9A48-06F4849C2EBD}">
      <dgm:prSet/>
      <dgm:spPr/>
      <dgm:t>
        <a:bodyPr/>
        <a:lstStyle/>
        <a:p>
          <a:endParaRPr lang="ru-RU"/>
        </a:p>
      </dgm:t>
    </dgm:pt>
    <dgm:pt modelId="{ED9222E2-16AE-45B6-B5FB-F7C9C685EACA}" type="pres">
      <dgm:prSet presAssocID="{68362498-6DBC-4691-B308-DA1E53B091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17D5561-C968-409E-9450-65428012AA53}" type="pres">
      <dgm:prSet presAssocID="{DF1603D7-CABB-424F-9C6A-49CC3AC0FACE}" presName="hierRoot1" presStyleCnt="0">
        <dgm:presLayoutVars>
          <dgm:hierBranch val="init"/>
        </dgm:presLayoutVars>
      </dgm:prSet>
      <dgm:spPr/>
    </dgm:pt>
    <dgm:pt modelId="{F5158B7D-2CBB-4AD7-8FC4-9336FD62CB17}" type="pres">
      <dgm:prSet presAssocID="{DF1603D7-CABB-424F-9C6A-49CC3AC0FACE}" presName="rootComposite1" presStyleCnt="0"/>
      <dgm:spPr/>
    </dgm:pt>
    <dgm:pt modelId="{9425F8F6-E5B8-4BC4-AFC2-B1CDE9C3E3C8}" type="pres">
      <dgm:prSet presAssocID="{DF1603D7-CABB-424F-9C6A-49CC3AC0FAC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64EB713-4050-48A1-8D9A-8B88D9EB35F2}" type="pres">
      <dgm:prSet presAssocID="{DF1603D7-CABB-424F-9C6A-49CC3AC0FACE}" presName="rootConnector1" presStyleLbl="node1" presStyleIdx="0" presStyleCnt="0"/>
      <dgm:spPr/>
      <dgm:t>
        <a:bodyPr/>
        <a:lstStyle/>
        <a:p>
          <a:endParaRPr lang="ru-RU"/>
        </a:p>
      </dgm:t>
    </dgm:pt>
    <dgm:pt modelId="{CC8A1646-EF36-4EE2-9012-6C840A26CA5E}" type="pres">
      <dgm:prSet presAssocID="{DF1603D7-CABB-424F-9C6A-49CC3AC0FACE}" presName="hierChild2" presStyleCnt="0"/>
      <dgm:spPr/>
    </dgm:pt>
    <dgm:pt modelId="{74ED4CA5-9596-438C-9B69-C2C5CAD176F0}" type="pres">
      <dgm:prSet presAssocID="{C03186C7-493F-4918-B281-415208E62CF3}" presName="Name37" presStyleLbl="parChTrans1D2" presStyleIdx="0" presStyleCnt="4"/>
      <dgm:spPr/>
      <dgm:t>
        <a:bodyPr/>
        <a:lstStyle/>
        <a:p>
          <a:endParaRPr lang="ru-RU"/>
        </a:p>
      </dgm:t>
    </dgm:pt>
    <dgm:pt modelId="{D2854178-A72E-4941-B8D0-42145F604F5A}" type="pres">
      <dgm:prSet presAssocID="{89C00598-70B5-4F89-AF4E-07E62AC6E8C5}" presName="hierRoot2" presStyleCnt="0">
        <dgm:presLayoutVars>
          <dgm:hierBranch val="init"/>
        </dgm:presLayoutVars>
      </dgm:prSet>
      <dgm:spPr/>
    </dgm:pt>
    <dgm:pt modelId="{A877C1BF-7D92-4846-9659-A101DEED5D27}" type="pres">
      <dgm:prSet presAssocID="{89C00598-70B5-4F89-AF4E-07E62AC6E8C5}" presName="rootComposite" presStyleCnt="0"/>
      <dgm:spPr/>
    </dgm:pt>
    <dgm:pt modelId="{D9470799-F50E-4BE2-8450-6307E175D71A}" type="pres">
      <dgm:prSet presAssocID="{89C00598-70B5-4F89-AF4E-07E62AC6E8C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6C4D11B-A9AD-4807-872E-6F048786B659}" type="pres">
      <dgm:prSet presAssocID="{89C00598-70B5-4F89-AF4E-07E62AC6E8C5}" presName="rootConnector" presStyleLbl="node2" presStyleIdx="0" presStyleCnt="4"/>
      <dgm:spPr/>
      <dgm:t>
        <a:bodyPr/>
        <a:lstStyle/>
        <a:p>
          <a:endParaRPr lang="ru-RU"/>
        </a:p>
      </dgm:t>
    </dgm:pt>
    <dgm:pt modelId="{487BF7F5-837A-4EF7-8BD5-11FF346A457E}" type="pres">
      <dgm:prSet presAssocID="{89C00598-70B5-4F89-AF4E-07E62AC6E8C5}" presName="hierChild4" presStyleCnt="0"/>
      <dgm:spPr/>
    </dgm:pt>
    <dgm:pt modelId="{12A2A85D-A617-4549-8F99-D6E8245787C2}" type="pres">
      <dgm:prSet presAssocID="{89C00598-70B5-4F89-AF4E-07E62AC6E8C5}" presName="hierChild5" presStyleCnt="0"/>
      <dgm:spPr/>
    </dgm:pt>
    <dgm:pt modelId="{167D1D5D-C3F2-4C90-A2DB-5EBF4696AE85}" type="pres">
      <dgm:prSet presAssocID="{4E37372E-C46C-4F84-AE32-A80DCF9E8C36}" presName="Name37" presStyleLbl="parChTrans1D2" presStyleIdx="1" presStyleCnt="4"/>
      <dgm:spPr/>
      <dgm:t>
        <a:bodyPr/>
        <a:lstStyle/>
        <a:p>
          <a:endParaRPr lang="ru-RU"/>
        </a:p>
      </dgm:t>
    </dgm:pt>
    <dgm:pt modelId="{3B0891BE-495B-4DEC-8CDD-B90FB6265C06}" type="pres">
      <dgm:prSet presAssocID="{ADEDEECF-32D5-44DC-A98E-B942650B3B48}" presName="hierRoot2" presStyleCnt="0">
        <dgm:presLayoutVars>
          <dgm:hierBranch val="init"/>
        </dgm:presLayoutVars>
      </dgm:prSet>
      <dgm:spPr/>
    </dgm:pt>
    <dgm:pt modelId="{3F56ABAC-A912-47CB-8ECA-6F186209B01C}" type="pres">
      <dgm:prSet presAssocID="{ADEDEECF-32D5-44DC-A98E-B942650B3B48}" presName="rootComposite" presStyleCnt="0"/>
      <dgm:spPr/>
    </dgm:pt>
    <dgm:pt modelId="{B96F9E6D-0DD2-4BA5-AE34-092DD4D06CCB}" type="pres">
      <dgm:prSet presAssocID="{ADEDEECF-32D5-44DC-A98E-B942650B3B48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DAD2540-1659-4B1C-B48D-EB3D6C1C2AF8}" type="pres">
      <dgm:prSet presAssocID="{ADEDEECF-32D5-44DC-A98E-B942650B3B48}" presName="rootConnector" presStyleLbl="node2" presStyleIdx="1" presStyleCnt="4"/>
      <dgm:spPr/>
      <dgm:t>
        <a:bodyPr/>
        <a:lstStyle/>
        <a:p>
          <a:endParaRPr lang="ru-RU"/>
        </a:p>
      </dgm:t>
    </dgm:pt>
    <dgm:pt modelId="{7F22E746-629C-4157-868D-81D05485ABAF}" type="pres">
      <dgm:prSet presAssocID="{ADEDEECF-32D5-44DC-A98E-B942650B3B48}" presName="hierChild4" presStyleCnt="0"/>
      <dgm:spPr/>
    </dgm:pt>
    <dgm:pt modelId="{DE587EF4-598A-41E5-B09F-EBD8EA261E8F}" type="pres">
      <dgm:prSet presAssocID="{ADEDEECF-32D5-44DC-A98E-B942650B3B48}" presName="hierChild5" presStyleCnt="0"/>
      <dgm:spPr/>
    </dgm:pt>
    <dgm:pt modelId="{A626F31B-6201-4838-AECA-941E09EC4C17}" type="pres">
      <dgm:prSet presAssocID="{BE5DAFBF-A0B2-4267-B2E4-98621E4466BD}" presName="Name37" presStyleLbl="parChTrans1D2" presStyleIdx="2" presStyleCnt="4"/>
      <dgm:spPr/>
      <dgm:t>
        <a:bodyPr/>
        <a:lstStyle/>
        <a:p>
          <a:endParaRPr lang="ru-RU"/>
        </a:p>
      </dgm:t>
    </dgm:pt>
    <dgm:pt modelId="{3ED3F63E-092C-41B0-855A-487C9489C559}" type="pres">
      <dgm:prSet presAssocID="{D0D3BF00-8595-4C1F-8DC2-B4E955AFA410}" presName="hierRoot2" presStyleCnt="0">
        <dgm:presLayoutVars>
          <dgm:hierBranch val="init"/>
        </dgm:presLayoutVars>
      </dgm:prSet>
      <dgm:spPr/>
    </dgm:pt>
    <dgm:pt modelId="{458AFBAD-9556-459F-AD3F-644740085198}" type="pres">
      <dgm:prSet presAssocID="{D0D3BF00-8595-4C1F-8DC2-B4E955AFA410}" presName="rootComposite" presStyleCnt="0"/>
      <dgm:spPr/>
    </dgm:pt>
    <dgm:pt modelId="{831D8799-027A-4A88-87EE-60480776A39B}" type="pres">
      <dgm:prSet presAssocID="{D0D3BF00-8595-4C1F-8DC2-B4E955AFA41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4ECBB94-6062-496F-BB6E-F7F0C42CF8BA}" type="pres">
      <dgm:prSet presAssocID="{D0D3BF00-8595-4C1F-8DC2-B4E955AFA410}" presName="rootConnector" presStyleLbl="node2" presStyleIdx="2" presStyleCnt="4"/>
      <dgm:spPr/>
      <dgm:t>
        <a:bodyPr/>
        <a:lstStyle/>
        <a:p>
          <a:endParaRPr lang="ru-RU"/>
        </a:p>
      </dgm:t>
    </dgm:pt>
    <dgm:pt modelId="{FCEAEB67-2ABF-4261-B03C-0A0E919D42C3}" type="pres">
      <dgm:prSet presAssocID="{D0D3BF00-8595-4C1F-8DC2-B4E955AFA410}" presName="hierChild4" presStyleCnt="0"/>
      <dgm:spPr/>
    </dgm:pt>
    <dgm:pt modelId="{6DEA38D8-7F32-4B2B-89E7-257002A38207}" type="pres">
      <dgm:prSet presAssocID="{D0D3BF00-8595-4C1F-8DC2-B4E955AFA410}" presName="hierChild5" presStyleCnt="0"/>
      <dgm:spPr/>
    </dgm:pt>
    <dgm:pt modelId="{16AEC1F7-44F2-43D0-A3D4-423D0A78399B}" type="pres">
      <dgm:prSet presAssocID="{CDD92BC9-9777-48FB-9C09-B302280BEF92}" presName="Name37" presStyleLbl="parChTrans1D2" presStyleIdx="3" presStyleCnt="4"/>
      <dgm:spPr/>
      <dgm:t>
        <a:bodyPr/>
        <a:lstStyle/>
        <a:p>
          <a:endParaRPr lang="ru-RU"/>
        </a:p>
      </dgm:t>
    </dgm:pt>
    <dgm:pt modelId="{B19BA45E-1ECD-4D9A-88C6-7BF2E8A8AB5E}" type="pres">
      <dgm:prSet presAssocID="{2D5E381D-890A-42EC-8683-856ED5B16941}" presName="hierRoot2" presStyleCnt="0">
        <dgm:presLayoutVars>
          <dgm:hierBranch val="init"/>
        </dgm:presLayoutVars>
      </dgm:prSet>
      <dgm:spPr/>
    </dgm:pt>
    <dgm:pt modelId="{09015666-2127-4F4C-9AA4-1692B9516842}" type="pres">
      <dgm:prSet presAssocID="{2D5E381D-890A-42EC-8683-856ED5B16941}" presName="rootComposite" presStyleCnt="0"/>
      <dgm:spPr/>
    </dgm:pt>
    <dgm:pt modelId="{3E19CBE8-6747-428F-93A4-52E541028323}" type="pres">
      <dgm:prSet presAssocID="{2D5E381D-890A-42EC-8683-856ED5B1694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DC05161-0460-4B44-9FBE-531C712EB562}" type="pres">
      <dgm:prSet presAssocID="{2D5E381D-890A-42EC-8683-856ED5B16941}" presName="rootConnector" presStyleLbl="node2" presStyleIdx="3" presStyleCnt="4"/>
      <dgm:spPr/>
      <dgm:t>
        <a:bodyPr/>
        <a:lstStyle/>
        <a:p>
          <a:endParaRPr lang="ru-RU"/>
        </a:p>
      </dgm:t>
    </dgm:pt>
    <dgm:pt modelId="{B4F7981B-E405-430F-A4BC-AC220EB8F1D1}" type="pres">
      <dgm:prSet presAssocID="{2D5E381D-890A-42EC-8683-856ED5B16941}" presName="hierChild4" presStyleCnt="0"/>
      <dgm:spPr/>
    </dgm:pt>
    <dgm:pt modelId="{7563270B-D490-4790-85E6-C147BF356FFF}" type="pres">
      <dgm:prSet presAssocID="{2D5E381D-890A-42EC-8683-856ED5B16941}" presName="hierChild5" presStyleCnt="0"/>
      <dgm:spPr/>
    </dgm:pt>
    <dgm:pt modelId="{611F355B-1428-4DF2-979D-618449C443F4}" type="pres">
      <dgm:prSet presAssocID="{DF1603D7-CABB-424F-9C6A-49CC3AC0FACE}" presName="hierChild3" presStyleCnt="0"/>
      <dgm:spPr/>
    </dgm:pt>
  </dgm:ptLst>
  <dgm:cxnLst>
    <dgm:cxn modelId="{13091D15-D799-4BAA-8C21-652238EB95EB}" type="presOf" srcId="{CDD92BC9-9777-48FB-9C09-B302280BEF92}" destId="{16AEC1F7-44F2-43D0-A3D4-423D0A78399B}" srcOrd="0" destOrd="0" presId="urn:microsoft.com/office/officeart/2005/8/layout/orgChart1"/>
    <dgm:cxn modelId="{0BECC1AA-D8EA-41F6-A20A-E7B695D70922}" srcId="{DF1603D7-CABB-424F-9C6A-49CC3AC0FACE}" destId="{89C00598-70B5-4F89-AF4E-07E62AC6E8C5}" srcOrd="0" destOrd="0" parTransId="{C03186C7-493F-4918-B281-415208E62CF3}" sibTransId="{D13D48A7-5F22-4527-A732-18F601F156F6}"/>
    <dgm:cxn modelId="{39EFB52C-CDB3-41CD-AB9F-93BA94AC7B42}" srcId="{68362498-6DBC-4691-B308-DA1E53B09112}" destId="{DF1603D7-CABB-424F-9C6A-49CC3AC0FACE}" srcOrd="0" destOrd="0" parTransId="{5EB510B6-0C01-4C7A-BFC0-F1EEC8B36986}" sibTransId="{6B6DF209-AEB9-4DD9-BCF5-70B0807912FF}"/>
    <dgm:cxn modelId="{D414DD60-DD9B-4B98-9817-F78DFDBB9150}" type="presOf" srcId="{C03186C7-493F-4918-B281-415208E62CF3}" destId="{74ED4CA5-9596-438C-9B69-C2C5CAD176F0}" srcOrd="0" destOrd="0" presId="urn:microsoft.com/office/officeart/2005/8/layout/orgChart1"/>
    <dgm:cxn modelId="{1258D506-849B-40C8-8296-2052B17305F3}" type="presOf" srcId="{89C00598-70B5-4F89-AF4E-07E62AC6E8C5}" destId="{D9470799-F50E-4BE2-8450-6307E175D71A}" srcOrd="0" destOrd="0" presId="urn:microsoft.com/office/officeart/2005/8/layout/orgChart1"/>
    <dgm:cxn modelId="{DF28727E-BAE0-45B9-A0D7-334C4E7EF972}" srcId="{DF1603D7-CABB-424F-9C6A-49CC3AC0FACE}" destId="{D0D3BF00-8595-4C1F-8DC2-B4E955AFA410}" srcOrd="2" destOrd="0" parTransId="{BE5DAFBF-A0B2-4267-B2E4-98621E4466BD}" sibTransId="{0FAC4CBE-1E43-429E-94DB-10B97305A2A1}"/>
    <dgm:cxn modelId="{A93B0171-6897-4897-9403-7F85CD2FD384}" type="presOf" srcId="{2D5E381D-890A-42EC-8683-856ED5B16941}" destId="{3E19CBE8-6747-428F-93A4-52E541028323}" srcOrd="0" destOrd="0" presId="urn:microsoft.com/office/officeart/2005/8/layout/orgChart1"/>
    <dgm:cxn modelId="{ACE0014F-9014-4C17-9E98-70533E0AD956}" type="presOf" srcId="{D0D3BF00-8595-4C1F-8DC2-B4E955AFA410}" destId="{831D8799-027A-4A88-87EE-60480776A39B}" srcOrd="0" destOrd="0" presId="urn:microsoft.com/office/officeart/2005/8/layout/orgChart1"/>
    <dgm:cxn modelId="{E388CD4E-696F-4707-9A09-5A66842217E2}" type="presOf" srcId="{ADEDEECF-32D5-44DC-A98E-B942650B3B48}" destId="{7DAD2540-1659-4B1C-B48D-EB3D6C1C2AF8}" srcOrd="1" destOrd="0" presId="urn:microsoft.com/office/officeart/2005/8/layout/orgChart1"/>
    <dgm:cxn modelId="{2C883F39-BBD7-4692-B2C3-E5D6B4A10C26}" type="presOf" srcId="{2D5E381D-890A-42EC-8683-856ED5B16941}" destId="{DDC05161-0460-4B44-9FBE-531C712EB562}" srcOrd="1" destOrd="0" presId="urn:microsoft.com/office/officeart/2005/8/layout/orgChart1"/>
    <dgm:cxn modelId="{1A63DB5C-176F-4EDF-9D68-DF0481D88D40}" type="presOf" srcId="{ADEDEECF-32D5-44DC-A98E-B942650B3B48}" destId="{B96F9E6D-0DD2-4BA5-AE34-092DD4D06CCB}" srcOrd="0" destOrd="0" presId="urn:microsoft.com/office/officeart/2005/8/layout/orgChart1"/>
    <dgm:cxn modelId="{5FE44F39-2A75-43AA-9A48-06F4849C2EBD}" srcId="{DF1603D7-CABB-424F-9C6A-49CC3AC0FACE}" destId="{2D5E381D-890A-42EC-8683-856ED5B16941}" srcOrd="3" destOrd="0" parTransId="{CDD92BC9-9777-48FB-9C09-B302280BEF92}" sibTransId="{6841F2C8-B99B-4A6A-9F64-DB8C037CB395}"/>
    <dgm:cxn modelId="{7DA4FBA8-AB9E-482B-BC6E-5041E50EB0BA}" type="presOf" srcId="{68362498-6DBC-4691-B308-DA1E53B09112}" destId="{ED9222E2-16AE-45B6-B5FB-F7C9C685EACA}" srcOrd="0" destOrd="0" presId="urn:microsoft.com/office/officeart/2005/8/layout/orgChart1"/>
    <dgm:cxn modelId="{BA159236-692B-457A-B0DA-6CE45BD759B6}" type="presOf" srcId="{BE5DAFBF-A0B2-4267-B2E4-98621E4466BD}" destId="{A626F31B-6201-4838-AECA-941E09EC4C17}" srcOrd="0" destOrd="0" presId="urn:microsoft.com/office/officeart/2005/8/layout/orgChart1"/>
    <dgm:cxn modelId="{5A315B00-64D2-4D8E-ACDF-97EEF422D8FA}" type="presOf" srcId="{D0D3BF00-8595-4C1F-8DC2-B4E955AFA410}" destId="{14ECBB94-6062-496F-BB6E-F7F0C42CF8BA}" srcOrd="1" destOrd="0" presId="urn:microsoft.com/office/officeart/2005/8/layout/orgChart1"/>
    <dgm:cxn modelId="{F87BF36A-535C-46F2-97FF-72355B5EFD23}" type="presOf" srcId="{DF1603D7-CABB-424F-9C6A-49CC3AC0FACE}" destId="{E64EB713-4050-48A1-8D9A-8B88D9EB35F2}" srcOrd="1" destOrd="0" presId="urn:microsoft.com/office/officeart/2005/8/layout/orgChart1"/>
    <dgm:cxn modelId="{8DE629EE-3D84-486B-8554-3D116B8674D8}" srcId="{DF1603D7-CABB-424F-9C6A-49CC3AC0FACE}" destId="{ADEDEECF-32D5-44DC-A98E-B942650B3B48}" srcOrd="1" destOrd="0" parTransId="{4E37372E-C46C-4F84-AE32-A80DCF9E8C36}" sibTransId="{DFA3F5D7-ED42-4B24-AA9C-C60CED1AA4EA}"/>
    <dgm:cxn modelId="{F22ED4D0-DDAB-466A-8C33-A4B65922F078}" type="presOf" srcId="{4E37372E-C46C-4F84-AE32-A80DCF9E8C36}" destId="{167D1D5D-C3F2-4C90-A2DB-5EBF4696AE85}" srcOrd="0" destOrd="0" presId="urn:microsoft.com/office/officeart/2005/8/layout/orgChart1"/>
    <dgm:cxn modelId="{635455FC-FC45-4D69-B3E4-BBF46F9E0079}" type="presOf" srcId="{DF1603D7-CABB-424F-9C6A-49CC3AC0FACE}" destId="{9425F8F6-E5B8-4BC4-AFC2-B1CDE9C3E3C8}" srcOrd="0" destOrd="0" presId="urn:microsoft.com/office/officeart/2005/8/layout/orgChart1"/>
    <dgm:cxn modelId="{B2729E7B-6676-4E6C-BEE2-E35B21563D6B}" type="presOf" srcId="{89C00598-70B5-4F89-AF4E-07E62AC6E8C5}" destId="{06C4D11B-A9AD-4807-872E-6F048786B659}" srcOrd="1" destOrd="0" presId="urn:microsoft.com/office/officeart/2005/8/layout/orgChart1"/>
    <dgm:cxn modelId="{CE6365CA-9DCE-4F1C-8B67-1F198A1C487F}" type="presParOf" srcId="{ED9222E2-16AE-45B6-B5FB-F7C9C685EACA}" destId="{B17D5561-C968-409E-9450-65428012AA53}" srcOrd="0" destOrd="0" presId="urn:microsoft.com/office/officeart/2005/8/layout/orgChart1"/>
    <dgm:cxn modelId="{25AC7C60-409F-459D-AFB7-EA80205A52D5}" type="presParOf" srcId="{B17D5561-C968-409E-9450-65428012AA53}" destId="{F5158B7D-2CBB-4AD7-8FC4-9336FD62CB17}" srcOrd="0" destOrd="0" presId="urn:microsoft.com/office/officeart/2005/8/layout/orgChart1"/>
    <dgm:cxn modelId="{3A1A6CCF-49D6-457C-9152-D7FBE0332D82}" type="presParOf" srcId="{F5158B7D-2CBB-4AD7-8FC4-9336FD62CB17}" destId="{9425F8F6-E5B8-4BC4-AFC2-B1CDE9C3E3C8}" srcOrd="0" destOrd="0" presId="urn:microsoft.com/office/officeart/2005/8/layout/orgChart1"/>
    <dgm:cxn modelId="{7D884DF6-1FE2-45EE-AFB5-9A06121082EF}" type="presParOf" srcId="{F5158B7D-2CBB-4AD7-8FC4-9336FD62CB17}" destId="{E64EB713-4050-48A1-8D9A-8B88D9EB35F2}" srcOrd="1" destOrd="0" presId="urn:microsoft.com/office/officeart/2005/8/layout/orgChart1"/>
    <dgm:cxn modelId="{305827C0-D6CE-4CD9-82D2-0CA23A8B3789}" type="presParOf" srcId="{B17D5561-C968-409E-9450-65428012AA53}" destId="{CC8A1646-EF36-4EE2-9012-6C840A26CA5E}" srcOrd="1" destOrd="0" presId="urn:microsoft.com/office/officeart/2005/8/layout/orgChart1"/>
    <dgm:cxn modelId="{754975CB-917A-4B24-BA8F-2E61FEF1CB03}" type="presParOf" srcId="{CC8A1646-EF36-4EE2-9012-6C840A26CA5E}" destId="{74ED4CA5-9596-438C-9B69-C2C5CAD176F0}" srcOrd="0" destOrd="0" presId="urn:microsoft.com/office/officeart/2005/8/layout/orgChart1"/>
    <dgm:cxn modelId="{72F49638-C9DB-4446-AFA0-9C72BC3B3272}" type="presParOf" srcId="{CC8A1646-EF36-4EE2-9012-6C840A26CA5E}" destId="{D2854178-A72E-4941-B8D0-42145F604F5A}" srcOrd="1" destOrd="0" presId="urn:microsoft.com/office/officeart/2005/8/layout/orgChart1"/>
    <dgm:cxn modelId="{E2E97675-1107-44C4-97CF-A5B782DF21E2}" type="presParOf" srcId="{D2854178-A72E-4941-B8D0-42145F604F5A}" destId="{A877C1BF-7D92-4846-9659-A101DEED5D27}" srcOrd="0" destOrd="0" presId="urn:microsoft.com/office/officeart/2005/8/layout/orgChart1"/>
    <dgm:cxn modelId="{962F7A6E-A28E-4CC1-BBF4-28139F1C8DA9}" type="presParOf" srcId="{A877C1BF-7D92-4846-9659-A101DEED5D27}" destId="{D9470799-F50E-4BE2-8450-6307E175D71A}" srcOrd="0" destOrd="0" presId="urn:microsoft.com/office/officeart/2005/8/layout/orgChart1"/>
    <dgm:cxn modelId="{66DEE583-EEDB-49A3-B1C1-F2B2F1A130D9}" type="presParOf" srcId="{A877C1BF-7D92-4846-9659-A101DEED5D27}" destId="{06C4D11B-A9AD-4807-872E-6F048786B659}" srcOrd="1" destOrd="0" presId="urn:microsoft.com/office/officeart/2005/8/layout/orgChart1"/>
    <dgm:cxn modelId="{43156228-03C3-48CF-AF1D-E154B5B2C9D2}" type="presParOf" srcId="{D2854178-A72E-4941-B8D0-42145F604F5A}" destId="{487BF7F5-837A-4EF7-8BD5-11FF346A457E}" srcOrd="1" destOrd="0" presId="urn:microsoft.com/office/officeart/2005/8/layout/orgChart1"/>
    <dgm:cxn modelId="{B89E25EA-30E5-48A6-8AD2-2657AC5F7CEA}" type="presParOf" srcId="{D2854178-A72E-4941-B8D0-42145F604F5A}" destId="{12A2A85D-A617-4549-8F99-D6E8245787C2}" srcOrd="2" destOrd="0" presId="urn:microsoft.com/office/officeart/2005/8/layout/orgChart1"/>
    <dgm:cxn modelId="{374B3B7F-6368-4F7E-8EAC-D6660EB6A446}" type="presParOf" srcId="{CC8A1646-EF36-4EE2-9012-6C840A26CA5E}" destId="{167D1D5D-C3F2-4C90-A2DB-5EBF4696AE85}" srcOrd="2" destOrd="0" presId="urn:microsoft.com/office/officeart/2005/8/layout/orgChart1"/>
    <dgm:cxn modelId="{27DF23E6-E545-4E43-9E98-CA8972923E44}" type="presParOf" srcId="{CC8A1646-EF36-4EE2-9012-6C840A26CA5E}" destId="{3B0891BE-495B-4DEC-8CDD-B90FB6265C06}" srcOrd="3" destOrd="0" presId="urn:microsoft.com/office/officeart/2005/8/layout/orgChart1"/>
    <dgm:cxn modelId="{349172E6-F479-42C8-A52E-27E4BE97CB23}" type="presParOf" srcId="{3B0891BE-495B-4DEC-8CDD-B90FB6265C06}" destId="{3F56ABAC-A912-47CB-8ECA-6F186209B01C}" srcOrd="0" destOrd="0" presId="urn:microsoft.com/office/officeart/2005/8/layout/orgChart1"/>
    <dgm:cxn modelId="{AA3ED99D-3CD7-4F12-BAB4-0CDA9BD23F62}" type="presParOf" srcId="{3F56ABAC-A912-47CB-8ECA-6F186209B01C}" destId="{B96F9E6D-0DD2-4BA5-AE34-092DD4D06CCB}" srcOrd="0" destOrd="0" presId="urn:microsoft.com/office/officeart/2005/8/layout/orgChart1"/>
    <dgm:cxn modelId="{4F8A311E-CAAB-4B8A-9DEC-73FCBB256766}" type="presParOf" srcId="{3F56ABAC-A912-47CB-8ECA-6F186209B01C}" destId="{7DAD2540-1659-4B1C-B48D-EB3D6C1C2AF8}" srcOrd="1" destOrd="0" presId="urn:microsoft.com/office/officeart/2005/8/layout/orgChart1"/>
    <dgm:cxn modelId="{AF9A368C-FE9B-4B1D-933D-7AFA64613DEC}" type="presParOf" srcId="{3B0891BE-495B-4DEC-8CDD-B90FB6265C06}" destId="{7F22E746-629C-4157-868D-81D05485ABAF}" srcOrd="1" destOrd="0" presId="urn:microsoft.com/office/officeart/2005/8/layout/orgChart1"/>
    <dgm:cxn modelId="{567E5001-DF2B-40F5-963D-8D29A18CB176}" type="presParOf" srcId="{3B0891BE-495B-4DEC-8CDD-B90FB6265C06}" destId="{DE587EF4-598A-41E5-B09F-EBD8EA261E8F}" srcOrd="2" destOrd="0" presId="urn:microsoft.com/office/officeart/2005/8/layout/orgChart1"/>
    <dgm:cxn modelId="{01CB107F-3E89-4400-B102-7A01CEF44E4E}" type="presParOf" srcId="{CC8A1646-EF36-4EE2-9012-6C840A26CA5E}" destId="{A626F31B-6201-4838-AECA-941E09EC4C17}" srcOrd="4" destOrd="0" presId="urn:microsoft.com/office/officeart/2005/8/layout/orgChart1"/>
    <dgm:cxn modelId="{6A0438A6-BA72-44FF-8FC2-01754604F589}" type="presParOf" srcId="{CC8A1646-EF36-4EE2-9012-6C840A26CA5E}" destId="{3ED3F63E-092C-41B0-855A-487C9489C559}" srcOrd="5" destOrd="0" presId="urn:microsoft.com/office/officeart/2005/8/layout/orgChart1"/>
    <dgm:cxn modelId="{1CD2B94C-1054-4CE1-B440-CDC8D79BF29A}" type="presParOf" srcId="{3ED3F63E-092C-41B0-855A-487C9489C559}" destId="{458AFBAD-9556-459F-AD3F-644740085198}" srcOrd="0" destOrd="0" presId="urn:microsoft.com/office/officeart/2005/8/layout/orgChart1"/>
    <dgm:cxn modelId="{F286A949-CCA7-462B-9F15-AF49E28DBE10}" type="presParOf" srcId="{458AFBAD-9556-459F-AD3F-644740085198}" destId="{831D8799-027A-4A88-87EE-60480776A39B}" srcOrd="0" destOrd="0" presId="urn:microsoft.com/office/officeart/2005/8/layout/orgChart1"/>
    <dgm:cxn modelId="{F707D9F4-9BC8-4380-8DAF-BAECFDC45FD4}" type="presParOf" srcId="{458AFBAD-9556-459F-AD3F-644740085198}" destId="{14ECBB94-6062-496F-BB6E-F7F0C42CF8BA}" srcOrd="1" destOrd="0" presId="urn:microsoft.com/office/officeart/2005/8/layout/orgChart1"/>
    <dgm:cxn modelId="{25EB709B-0CE1-49C5-9E5C-5E544BD97779}" type="presParOf" srcId="{3ED3F63E-092C-41B0-855A-487C9489C559}" destId="{FCEAEB67-2ABF-4261-B03C-0A0E919D42C3}" srcOrd="1" destOrd="0" presId="urn:microsoft.com/office/officeart/2005/8/layout/orgChart1"/>
    <dgm:cxn modelId="{956A574A-5732-42C4-8126-522C8ACD6C69}" type="presParOf" srcId="{3ED3F63E-092C-41B0-855A-487C9489C559}" destId="{6DEA38D8-7F32-4B2B-89E7-257002A38207}" srcOrd="2" destOrd="0" presId="urn:microsoft.com/office/officeart/2005/8/layout/orgChart1"/>
    <dgm:cxn modelId="{47793FB7-AA35-4109-A685-1C15D67F3954}" type="presParOf" srcId="{CC8A1646-EF36-4EE2-9012-6C840A26CA5E}" destId="{16AEC1F7-44F2-43D0-A3D4-423D0A78399B}" srcOrd="6" destOrd="0" presId="urn:microsoft.com/office/officeart/2005/8/layout/orgChart1"/>
    <dgm:cxn modelId="{9A66BD79-6CC7-47CB-9DDA-9AE8134BDB57}" type="presParOf" srcId="{CC8A1646-EF36-4EE2-9012-6C840A26CA5E}" destId="{B19BA45E-1ECD-4D9A-88C6-7BF2E8A8AB5E}" srcOrd="7" destOrd="0" presId="urn:microsoft.com/office/officeart/2005/8/layout/orgChart1"/>
    <dgm:cxn modelId="{57077F68-96B2-4496-894A-1CA3DFCEB7EF}" type="presParOf" srcId="{B19BA45E-1ECD-4D9A-88C6-7BF2E8A8AB5E}" destId="{09015666-2127-4F4C-9AA4-1692B9516842}" srcOrd="0" destOrd="0" presId="urn:microsoft.com/office/officeart/2005/8/layout/orgChart1"/>
    <dgm:cxn modelId="{6278911D-E71A-4C57-B691-978E068D446C}" type="presParOf" srcId="{09015666-2127-4F4C-9AA4-1692B9516842}" destId="{3E19CBE8-6747-428F-93A4-52E541028323}" srcOrd="0" destOrd="0" presId="urn:microsoft.com/office/officeart/2005/8/layout/orgChart1"/>
    <dgm:cxn modelId="{FF9C3228-45F2-4624-B7A6-8194ED719F33}" type="presParOf" srcId="{09015666-2127-4F4C-9AA4-1692B9516842}" destId="{DDC05161-0460-4B44-9FBE-531C712EB562}" srcOrd="1" destOrd="0" presId="urn:microsoft.com/office/officeart/2005/8/layout/orgChart1"/>
    <dgm:cxn modelId="{5A2A8BAC-DBFB-4BDF-990D-2C08218CF83C}" type="presParOf" srcId="{B19BA45E-1ECD-4D9A-88C6-7BF2E8A8AB5E}" destId="{B4F7981B-E405-430F-A4BC-AC220EB8F1D1}" srcOrd="1" destOrd="0" presId="urn:microsoft.com/office/officeart/2005/8/layout/orgChart1"/>
    <dgm:cxn modelId="{7BDAB000-C3D9-488F-B566-3F51A65833D5}" type="presParOf" srcId="{B19BA45E-1ECD-4D9A-88C6-7BF2E8A8AB5E}" destId="{7563270B-D490-4790-85E6-C147BF356FFF}" srcOrd="2" destOrd="0" presId="urn:microsoft.com/office/officeart/2005/8/layout/orgChart1"/>
    <dgm:cxn modelId="{53A7EC02-0656-449E-BE78-BCBB6A3D7093}" type="presParOf" srcId="{B17D5561-C968-409E-9450-65428012AA53}" destId="{611F355B-1428-4DF2-979D-618449C443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29AA50-FF7D-4B3B-9305-FD28091262E6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A3CEFF6-5C21-4DEA-B8C8-0CC9BD11DEB2}">
      <dgm:prSet phldrT="[Текст]"/>
      <dgm:spPr/>
      <dgm:t>
        <a:bodyPr/>
        <a:lstStyle/>
        <a:p>
          <a:r>
            <a:rPr lang="ru-RU" dirty="0" smtClean="0"/>
            <a:t>Высокое качество канала связи </a:t>
          </a:r>
          <a:endParaRPr lang="ru-RU" dirty="0"/>
        </a:p>
      </dgm:t>
    </dgm:pt>
    <dgm:pt modelId="{3473C801-67C9-42E9-A580-6F73BBC1308B}" type="parTrans" cxnId="{6FF0CD97-1AC1-4F3A-934D-10C23C6081FC}">
      <dgm:prSet/>
      <dgm:spPr/>
      <dgm:t>
        <a:bodyPr/>
        <a:lstStyle/>
        <a:p>
          <a:endParaRPr lang="ru-RU"/>
        </a:p>
      </dgm:t>
    </dgm:pt>
    <dgm:pt modelId="{86491DD6-F755-4C52-8AD7-A83FD99D084D}" type="sibTrans" cxnId="{6FF0CD97-1AC1-4F3A-934D-10C23C6081FC}">
      <dgm:prSet/>
      <dgm:spPr/>
      <dgm:t>
        <a:bodyPr/>
        <a:lstStyle/>
        <a:p>
          <a:endParaRPr lang="ru-RU"/>
        </a:p>
      </dgm:t>
    </dgm:pt>
    <dgm:pt modelId="{5FED61B9-6F56-4612-A8DA-217B52A22760}">
      <dgm:prSet phldrT="[Текст]"/>
      <dgm:spPr/>
      <dgm:t>
        <a:bodyPr/>
        <a:lstStyle/>
        <a:p>
          <a:r>
            <a:rPr lang="ru-RU" dirty="0" smtClean="0"/>
            <a:t>Облегченные сервисы транспортного уровня</a:t>
          </a:r>
          <a:endParaRPr lang="ru-RU" dirty="0"/>
        </a:p>
      </dgm:t>
    </dgm:pt>
    <dgm:pt modelId="{68E2A84C-1D35-4302-A533-C84013307AE0}" type="parTrans" cxnId="{E8FB336B-8562-4FB3-AE5A-A221CA197CC5}">
      <dgm:prSet/>
      <dgm:spPr/>
      <dgm:t>
        <a:bodyPr/>
        <a:lstStyle/>
        <a:p>
          <a:endParaRPr lang="ru-RU"/>
        </a:p>
      </dgm:t>
    </dgm:pt>
    <dgm:pt modelId="{A19913C6-F614-42B7-8770-E3312A6D1A77}" type="sibTrans" cxnId="{E8FB336B-8562-4FB3-AE5A-A221CA197CC5}">
      <dgm:prSet/>
      <dgm:spPr/>
      <dgm:t>
        <a:bodyPr/>
        <a:lstStyle/>
        <a:p>
          <a:endParaRPr lang="ru-RU"/>
        </a:p>
      </dgm:t>
    </dgm:pt>
    <dgm:pt modelId="{1339C378-AE09-455A-8F3B-495FD4EB988B}">
      <dgm:prSet phldrT="[Текст]"/>
      <dgm:spPr/>
      <dgm:t>
        <a:bodyPr/>
        <a:lstStyle/>
        <a:p>
          <a:r>
            <a:rPr lang="ru-RU" dirty="0" smtClean="0"/>
            <a:t>Низкое качество канала связи</a:t>
          </a:r>
          <a:endParaRPr lang="ru-RU" dirty="0"/>
        </a:p>
      </dgm:t>
    </dgm:pt>
    <dgm:pt modelId="{D9D54C63-71E8-4B7B-8944-0E547408F815}" type="parTrans" cxnId="{4D8B1078-052E-4C26-BBD7-AD39A04D79AA}">
      <dgm:prSet/>
      <dgm:spPr/>
      <dgm:t>
        <a:bodyPr/>
        <a:lstStyle/>
        <a:p>
          <a:endParaRPr lang="ru-RU"/>
        </a:p>
      </dgm:t>
    </dgm:pt>
    <dgm:pt modelId="{FBB33FBC-EB25-4AE5-8B49-0A62967187CB}" type="sibTrans" cxnId="{4D8B1078-052E-4C26-BBD7-AD39A04D79AA}">
      <dgm:prSet/>
      <dgm:spPr/>
      <dgm:t>
        <a:bodyPr/>
        <a:lstStyle/>
        <a:p>
          <a:endParaRPr lang="ru-RU"/>
        </a:p>
      </dgm:t>
    </dgm:pt>
    <dgm:pt modelId="{FB8A8196-42C1-40F4-96FD-A89E8415F225}">
      <dgm:prSet phldrT="[Текст]"/>
      <dgm:spPr/>
      <dgm:t>
        <a:bodyPr/>
        <a:lstStyle/>
        <a:p>
          <a:r>
            <a:rPr lang="ru-RU" dirty="0" smtClean="0"/>
            <a:t>Развитые сервисы транспортного уровня</a:t>
          </a:r>
          <a:endParaRPr lang="ru-RU" dirty="0"/>
        </a:p>
      </dgm:t>
    </dgm:pt>
    <dgm:pt modelId="{29B4BB7E-9B97-4D99-BB91-D102DB716C6F}" type="parTrans" cxnId="{F30EA6B6-00EA-4D34-B2C0-3F1BC3B2D8C5}">
      <dgm:prSet/>
      <dgm:spPr/>
      <dgm:t>
        <a:bodyPr/>
        <a:lstStyle/>
        <a:p>
          <a:endParaRPr lang="ru-RU"/>
        </a:p>
      </dgm:t>
    </dgm:pt>
    <dgm:pt modelId="{E7E1DDE6-177E-4E6C-AF23-4AE5DBC04DAB}" type="sibTrans" cxnId="{F30EA6B6-00EA-4D34-B2C0-3F1BC3B2D8C5}">
      <dgm:prSet/>
      <dgm:spPr/>
      <dgm:t>
        <a:bodyPr/>
        <a:lstStyle/>
        <a:p>
          <a:endParaRPr lang="ru-RU"/>
        </a:p>
      </dgm:t>
    </dgm:pt>
    <dgm:pt modelId="{784A1CBD-3EFF-46D4-BF8C-9201ECE2015D}" type="pres">
      <dgm:prSet presAssocID="{8229AA50-FF7D-4B3B-9305-FD28091262E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567A85A-4104-45E3-BC60-BDEFC66BC034}" type="pres">
      <dgm:prSet presAssocID="{DA3CEFF6-5C21-4DEA-B8C8-0CC9BD11DEB2}" presName="root" presStyleCnt="0"/>
      <dgm:spPr/>
    </dgm:pt>
    <dgm:pt modelId="{AF1FD733-DA7E-4EEF-979F-D649AD867399}" type="pres">
      <dgm:prSet presAssocID="{DA3CEFF6-5C21-4DEA-B8C8-0CC9BD11DEB2}" presName="rootComposite" presStyleCnt="0"/>
      <dgm:spPr/>
    </dgm:pt>
    <dgm:pt modelId="{4CD8F900-8773-453B-BF64-B42141EF5ACF}" type="pres">
      <dgm:prSet presAssocID="{DA3CEFF6-5C21-4DEA-B8C8-0CC9BD11DEB2}" presName="rootText" presStyleLbl="node1" presStyleIdx="0" presStyleCnt="2"/>
      <dgm:spPr/>
      <dgm:t>
        <a:bodyPr/>
        <a:lstStyle/>
        <a:p>
          <a:endParaRPr lang="ru-RU"/>
        </a:p>
      </dgm:t>
    </dgm:pt>
    <dgm:pt modelId="{06EF3FF7-1091-47FA-ABE4-EE0D2AA81387}" type="pres">
      <dgm:prSet presAssocID="{DA3CEFF6-5C21-4DEA-B8C8-0CC9BD11DEB2}" presName="rootConnector" presStyleLbl="node1" presStyleIdx="0" presStyleCnt="2"/>
      <dgm:spPr/>
      <dgm:t>
        <a:bodyPr/>
        <a:lstStyle/>
        <a:p>
          <a:endParaRPr lang="ru-RU"/>
        </a:p>
      </dgm:t>
    </dgm:pt>
    <dgm:pt modelId="{422F46AB-0ACD-443D-9511-F8C711C24366}" type="pres">
      <dgm:prSet presAssocID="{DA3CEFF6-5C21-4DEA-B8C8-0CC9BD11DEB2}" presName="childShape" presStyleCnt="0"/>
      <dgm:spPr/>
    </dgm:pt>
    <dgm:pt modelId="{D15B6235-0ECF-46EB-8442-6086A393E9D3}" type="pres">
      <dgm:prSet presAssocID="{68E2A84C-1D35-4302-A533-C84013307AE0}" presName="Name13" presStyleLbl="parChTrans1D2" presStyleIdx="0" presStyleCnt="2"/>
      <dgm:spPr/>
      <dgm:t>
        <a:bodyPr/>
        <a:lstStyle/>
        <a:p>
          <a:endParaRPr lang="ru-RU"/>
        </a:p>
      </dgm:t>
    </dgm:pt>
    <dgm:pt modelId="{56759B44-F658-4B50-ABCC-C10E0C6F3EA4}" type="pres">
      <dgm:prSet presAssocID="{5FED61B9-6F56-4612-A8DA-217B52A22760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E75DAF-6DA8-426E-91F0-822050ACB204}" type="pres">
      <dgm:prSet presAssocID="{1339C378-AE09-455A-8F3B-495FD4EB988B}" presName="root" presStyleCnt="0"/>
      <dgm:spPr/>
    </dgm:pt>
    <dgm:pt modelId="{7A8F1CDF-7779-47CD-82AE-3421E2FE7E9D}" type="pres">
      <dgm:prSet presAssocID="{1339C378-AE09-455A-8F3B-495FD4EB988B}" presName="rootComposite" presStyleCnt="0"/>
      <dgm:spPr/>
    </dgm:pt>
    <dgm:pt modelId="{E021BBBD-C956-4859-AEF2-3424A353533E}" type="pres">
      <dgm:prSet presAssocID="{1339C378-AE09-455A-8F3B-495FD4EB988B}" presName="rootText" presStyleLbl="node1" presStyleIdx="1" presStyleCnt="2"/>
      <dgm:spPr/>
      <dgm:t>
        <a:bodyPr/>
        <a:lstStyle/>
        <a:p>
          <a:endParaRPr lang="ru-RU"/>
        </a:p>
      </dgm:t>
    </dgm:pt>
    <dgm:pt modelId="{DC807E71-1113-476E-B75A-90D99B37859C}" type="pres">
      <dgm:prSet presAssocID="{1339C378-AE09-455A-8F3B-495FD4EB988B}" presName="rootConnector" presStyleLbl="node1" presStyleIdx="1" presStyleCnt="2"/>
      <dgm:spPr/>
      <dgm:t>
        <a:bodyPr/>
        <a:lstStyle/>
        <a:p>
          <a:endParaRPr lang="ru-RU"/>
        </a:p>
      </dgm:t>
    </dgm:pt>
    <dgm:pt modelId="{464C1494-2BFB-4B25-9A29-85A3843A2CB9}" type="pres">
      <dgm:prSet presAssocID="{1339C378-AE09-455A-8F3B-495FD4EB988B}" presName="childShape" presStyleCnt="0"/>
      <dgm:spPr/>
    </dgm:pt>
    <dgm:pt modelId="{1D043F94-AE02-47E9-8CF5-F1DE6EF5E998}" type="pres">
      <dgm:prSet presAssocID="{29B4BB7E-9B97-4D99-BB91-D102DB716C6F}" presName="Name13" presStyleLbl="parChTrans1D2" presStyleIdx="1" presStyleCnt="2"/>
      <dgm:spPr/>
      <dgm:t>
        <a:bodyPr/>
        <a:lstStyle/>
        <a:p>
          <a:endParaRPr lang="ru-RU"/>
        </a:p>
      </dgm:t>
    </dgm:pt>
    <dgm:pt modelId="{719ECB63-658D-4C08-9F4A-8962839858C0}" type="pres">
      <dgm:prSet presAssocID="{FB8A8196-42C1-40F4-96FD-A89E8415F225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C2DEC7E-65A7-4BDF-A69E-2B5B5BD24A18}" type="presOf" srcId="{1339C378-AE09-455A-8F3B-495FD4EB988B}" destId="{DC807E71-1113-476E-B75A-90D99B37859C}" srcOrd="1" destOrd="0" presId="urn:microsoft.com/office/officeart/2005/8/layout/hierarchy3"/>
    <dgm:cxn modelId="{6FF0CD97-1AC1-4F3A-934D-10C23C6081FC}" srcId="{8229AA50-FF7D-4B3B-9305-FD28091262E6}" destId="{DA3CEFF6-5C21-4DEA-B8C8-0CC9BD11DEB2}" srcOrd="0" destOrd="0" parTransId="{3473C801-67C9-42E9-A580-6F73BBC1308B}" sibTransId="{86491DD6-F755-4C52-8AD7-A83FD99D084D}"/>
    <dgm:cxn modelId="{F30EA6B6-00EA-4D34-B2C0-3F1BC3B2D8C5}" srcId="{1339C378-AE09-455A-8F3B-495FD4EB988B}" destId="{FB8A8196-42C1-40F4-96FD-A89E8415F225}" srcOrd="0" destOrd="0" parTransId="{29B4BB7E-9B97-4D99-BB91-D102DB716C6F}" sibTransId="{E7E1DDE6-177E-4E6C-AF23-4AE5DBC04DAB}"/>
    <dgm:cxn modelId="{520B817C-CEF8-4685-A80A-9B6490414B68}" type="presOf" srcId="{DA3CEFF6-5C21-4DEA-B8C8-0CC9BD11DEB2}" destId="{06EF3FF7-1091-47FA-ABE4-EE0D2AA81387}" srcOrd="1" destOrd="0" presId="urn:microsoft.com/office/officeart/2005/8/layout/hierarchy3"/>
    <dgm:cxn modelId="{73A384EF-8327-493B-80F9-F46F9B8D86AC}" type="presOf" srcId="{8229AA50-FF7D-4B3B-9305-FD28091262E6}" destId="{784A1CBD-3EFF-46D4-BF8C-9201ECE2015D}" srcOrd="0" destOrd="0" presId="urn:microsoft.com/office/officeart/2005/8/layout/hierarchy3"/>
    <dgm:cxn modelId="{365B4D40-15D1-4CA3-BB6C-08182C7AC0BF}" type="presOf" srcId="{29B4BB7E-9B97-4D99-BB91-D102DB716C6F}" destId="{1D043F94-AE02-47E9-8CF5-F1DE6EF5E998}" srcOrd="0" destOrd="0" presId="urn:microsoft.com/office/officeart/2005/8/layout/hierarchy3"/>
    <dgm:cxn modelId="{D98AB041-71C9-4A79-AB59-ED0048BD3E79}" type="presOf" srcId="{1339C378-AE09-455A-8F3B-495FD4EB988B}" destId="{E021BBBD-C956-4859-AEF2-3424A353533E}" srcOrd="0" destOrd="0" presId="urn:microsoft.com/office/officeart/2005/8/layout/hierarchy3"/>
    <dgm:cxn modelId="{26474B7F-F381-452D-87A5-CD122CFAD287}" type="presOf" srcId="{DA3CEFF6-5C21-4DEA-B8C8-0CC9BD11DEB2}" destId="{4CD8F900-8773-453B-BF64-B42141EF5ACF}" srcOrd="0" destOrd="0" presId="urn:microsoft.com/office/officeart/2005/8/layout/hierarchy3"/>
    <dgm:cxn modelId="{1E8E9D30-2E58-462B-8AFF-2B6E736DDB9D}" type="presOf" srcId="{5FED61B9-6F56-4612-A8DA-217B52A22760}" destId="{56759B44-F658-4B50-ABCC-C10E0C6F3EA4}" srcOrd="0" destOrd="0" presId="urn:microsoft.com/office/officeart/2005/8/layout/hierarchy3"/>
    <dgm:cxn modelId="{57A1B3C3-E2B9-4D9F-A25C-E59E73949C60}" type="presOf" srcId="{68E2A84C-1D35-4302-A533-C84013307AE0}" destId="{D15B6235-0ECF-46EB-8442-6086A393E9D3}" srcOrd="0" destOrd="0" presId="urn:microsoft.com/office/officeart/2005/8/layout/hierarchy3"/>
    <dgm:cxn modelId="{D19FE4A8-83ED-4450-8E7D-3D97C9B9668E}" type="presOf" srcId="{FB8A8196-42C1-40F4-96FD-A89E8415F225}" destId="{719ECB63-658D-4C08-9F4A-8962839858C0}" srcOrd="0" destOrd="0" presId="urn:microsoft.com/office/officeart/2005/8/layout/hierarchy3"/>
    <dgm:cxn modelId="{E8FB336B-8562-4FB3-AE5A-A221CA197CC5}" srcId="{DA3CEFF6-5C21-4DEA-B8C8-0CC9BD11DEB2}" destId="{5FED61B9-6F56-4612-A8DA-217B52A22760}" srcOrd="0" destOrd="0" parTransId="{68E2A84C-1D35-4302-A533-C84013307AE0}" sibTransId="{A19913C6-F614-42B7-8770-E3312A6D1A77}"/>
    <dgm:cxn modelId="{4D8B1078-052E-4C26-BBD7-AD39A04D79AA}" srcId="{8229AA50-FF7D-4B3B-9305-FD28091262E6}" destId="{1339C378-AE09-455A-8F3B-495FD4EB988B}" srcOrd="1" destOrd="0" parTransId="{D9D54C63-71E8-4B7B-8944-0E547408F815}" sibTransId="{FBB33FBC-EB25-4AE5-8B49-0A62967187CB}"/>
    <dgm:cxn modelId="{F1A76E38-8A03-4835-ADEF-529FBC83C537}" type="presParOf" srcId="{784A1CBD-3EFF-46D4-BF8C-9201ECE2015D}" destId="{F567A85A-4104-45E3-BC60-BDEFC66BC034}" srcOrd="0" destOrd="0" presId="urn:microsoft.com/office/officeart/2005/8/layout/hierarchy3"/>
    <dgm:cxn modelId="{0786420C-78F3-4047-9954-AB2AB7473E33}" type="presParOf" srcId="{F567A85A-4104-45E3-BC60-BDEFC66BC034}" destId="{AF1FD733-DA7E-4EEF-979F-D649AD867399}" srcOrd="0" destOrd="0" presId="urn:microsoft.com/office/officeart/2005/8/layout/hierarchy3"/>
    <dgm:cxn modelId="{B1D7CCF1-EF47-4DE4-9D5B-DDE9ADB62D45}" type="presParOf" srcId="{AF1FD733-DA7E-4EEF-979F-D649AD867399}" destId="{4CD8F900-8773-453B-BF64-B42141EF5ACF}" srcOrd="0" destOrd="0" presId="urn:microsoft.com/office/officeart/2005/8/layout/hierarchy3"/>
    <dgm:cxn modelId="{0787D7EB-7661-4E5C-85F9-957A62BAB91B}" type="presParOf" srcId="{AF1FD733-DA7E-4EEF-979F-D649AD867399}" destId="{06EF3FF7-1091-47FA-ABE4-EE0D2AA81387}" srcOrd="1" destOrd="0" presId="urn:microsoft.com/office/officeart/2005/8/layout/hierarchy3"/>
    <dgm:cxn modelId="{AC22FDD4-4775-47F9-93FB-8F225952A48E}" type="presParOf" srcId="{F567A85A-4104-45E3-BC60-BDEFC66BC034}" destId="{422F46AB-0ACD-443D-9511-F8C711C24366}" srcOrd="1" destOrd="0" presId="urn:microsoft.com/office/officeart/2005/8/layout/hierarchy3"/>
    <dgm:cxn modelId="{91495303-8B15-4FB3-8FFE-A968171A6990}" type="presParOf" srcId="{422F46AB-0ACD-443D-9511-F8C711C24366}" destId="{D15B6235-0ECF-46EB-8442-6086A393E9D3}" srcOrd="0" destOrd="0" presId="urn:microsoft.com/office/officeart/2005/8/layout/hierarchy3"/>
    <dgm:cxn modelId="{58814A09-A7B2-46E9-BD66-92AA341CECCF}" type="presParOf" srcId="{422F46AB-0ACD-443D-9511-F8C711C24366}" destId="{56759B44-F658-4B50-ABCC-C10E0C6F3EA4}" srcOrd="1" destOrd="0" presId="urn:microsoft.com/office/officeart/2005/8/layout/hierarchy3"/>
    <dgm:cxn modelId="{4004A292-F50C-4C93-90C7-ED784E59F88B}" type="presParOf" srcId="{784A1CBD-3EFF-46D4-BF8C-9201ECE2015D}" destId="{5BE75DAF-6DA8-426E-91F0-822050ACB204}" srcOrd="1" destOrd="0" presId="urn:microsoft.com/office/officeart/2005/8/layout/hierarchy3"/>
    <dgm:cxn modelId="{747746C2-FC27-4954-9DF1-91259F3F2940}" type="presParOf" srcId="{5BE75DAF-6DA8-426E-91F0-822050ACB204}" destId="{7A8F1CDF-7779-47CD-82AE-3421E2FE7E9D}" srcOrd="0" destOrd="0" presId="urn:microsoft.com/office/officeart/2005/8/layout/hierarchy3"/>
    <dgm:cxn modelId="{18E1157C-3F12-4887-8F8A-06DECA5A2218}" type="presParOf" srcId="{7A8F1CDF-7779-47CD-82AE-3421E2FE7E9D}" destId="{E021BBBD-C956-4859-AEF2-3424A353533E}" srcOrd="0" destOrd="0" presId="urn:microsoft.com/office/officeart/2005/8/layout/hierarchy3"/>
    <dgm:cxn modelId="{ED70BE03-6422-4E80-8654-66C25BD8F406}" type="presParOf" srcId="{7A8F1CDF-7779-47CD-82AE-3421E2FE7E9D}" destId="{DC807E71-1113-476E-B75A-90D99B37859C}" srcOrd="1" destOrd="0" presId="urn:microsoft.com/office/officeart/2005/8/layout/hierarchy3"/>
    <dgm:cxn modelId="{8C00C355-0A28-4FF2-A9C3-FEC3202BC4A0}" type="presParOf" srcId="{5BE75DAF-6DA8-426E-91F0-822050ACB204}" destId="{464C1494-2BFB-4B25-9A29-85A3843A2CB9}" srcOrd="1" destOrd="0" presId="urn:microsoft.com/office/officeart/2005/8/layout/hierarchy3"/>
    <dgm:cxn modelId="{C2CD742F-3244-4D5A-ABBE-36805729AA8A}" type="presParOf" srcId="{464C1494-2BFB-4B25-9A29-85A3843A2CB9}" destId="{1D043F94-AE02-47E9-8CF5-F1DE6EF5E998}" srcOrd="0" destOrd="0" presId="urn:microsoft.com/office/officeart/2005/8/layout/hierarchy3"/>
    <dgm:cxn modelId="{77D9C1F8-AAC8-4C6B-87C9-0CDBF1D1F51C}" type="presParOf" srcId="{464C1494-2BFB-4B25-9A29-85A3843A2CB9}" destId="{719ECB63-658D-4C08-9F4A-8962839858C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0DC5B-48C2-4633-A663-32EDE2BE1E84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91362A-E6B0-4BBF-91F5-AA5B9860B056}">
      <dgm:prSet phldrT="[Текст]"/>
      <dgm:spPr/>
      <dgm:t>
        <a:bodyPr/>
        <a:lstStyle/>
        <a:p>
          <a:r>
            <a:rPr lang="ru-RU" dirty="0" smtClean="0"/>
            <a:t>1</a:t>
          </a:r>
          <a:endParaRPr lang="ru-RU" dirty="0"/>
        </a:p>
      </dgm:t>
    </dgm:pt>
    <dgm:pt modelId="{F7E1C75A-6787-4DFD-A0DE-A4ACE332838A}" type="parTrans" cxnId="{82F645B4-B82E-4425-BE88-DC31EE5677E7}">
      <dgm:prSet/>
      <dgm:spPr/>
      <dgm:t>
        <a:bodyPr/>
        <a:lstStyle/>
        <a:p>
          <a:endParaRPr lang="ru-RU"/>
        </a:p>
      </dgm:t>
    </dgm:pt>
    <dgm:pt modelId="{2B9AA2C9-B2D5-4733-B52C-6B81208E99DD}" type="sibTrans" cxnId="{82F645B4-B82E-4425-BE88-DC31EE5677E7}">
      <dgm:prSet/>
      <dgm:spPr/>
      <dgm:t>
        <a:bodyPr/>
        <a:lstStyle/>
        <a:p>
          <a:endParaRPr lang="ru-RU"/>
        </a:p>
      </dgm:t>
    </dgm:pt>
    <dgm:pt modelId="{B04A5392-0474-491F-B5D9-CE82936355C2}">
      <dgm:prSet phldrT="[Текст]"/>
      <dgm:spPr/>
      <dgm:t>
        <a:bodyPr/>
        <a:lstStyle/>
        <a:p>
          <a:r>
            <a:rPr lang="ru-RU" dirty="0" smtClean="0"/>
            <a:t>Нарушение конфиденциальности</a:t>
          </a:r>
          <a:endParaRPr lang="ru-RU" dirty="0"/>
        </a:p>
      </dgm:t>
    </dgm:pt>
    <dgm:pt modelId="{58B153C9-23BF-4D25-988A-581C7066D5CE}" type="parTrans" cxnId="{FD3A63B2-4F8E-4CC0-9423-DFCF81F2C01E}">
      <dgm:prSet/>
      <dgm:spPr/>
      <dgm:t>
        <a:bodyPr/>
        <a:lstStyle/>
        <a:p>
          <a:endParaRPr lang="ru-RU"/>
        </a:p>
      </dgm:t>
    </dgm:pt>
    <dgm:pt modelId="{234CDE69-D6CD-449C-85EF-8BF87A84B07F}" type="sibTrans" cxnId="{FD3A63B2-4F8E-4CC0-9423-DFCF81F2C01E}">
      <dgm:prSet/>
      <dgm:spPr/>
      <dgm:t>
        <a:bodyPr/>
        <a:lstStyle/>
        <a:p>
          <a:endParaRPr lang="ru-RU"/>
        </a:p>
      </dgm:t>
    </dgm:pt>
    <dgm:pt modelId="{F22AA62F-4309-45CE-BFE3-7E5D916FEA18}">
      <dgm:prSet phldrT="[Текст]"/>
      <dgm:spPr/>
      <dgm:t>
        <a:bodyPr/>
        <a:lstStyle/>
        <a:p>
          <a:r>
            <a:rPr lang="ru-RU" dirty="0" smtClean="0"/>
            <a:t> Нарушение конфиденциальности – нарушение свойства информации быть известной только определенным субъектам</a:t>
          </a:r>
          <a:endParaRPr lang="ru-RU" dirty="0"/>
        </a:p>
      </dgm:t>
    </dgm:pt>
    <dgm:pt modelId="{F42D277A-3D62-437F-97C6-EFAA4BC05F16}" type="parTrans" cxnId="{E31A1186-33C1-406A-9B98-EEB8B1E78FC7}">
      <dgm:prSet/>
      <dgm:spPr/>
      <dgm:t>
        <a:bodyPr/>
        <a:lstStyle/>
        <a:p>
          <a:endParaRPr lang="ru-RU"/>
        </a:p>
      </dgm:t>
    </dgm:pt>
    <dgm:pt modelId="{7A741F0C-0C8D-47E8-A9C5-4E9837618BAF}" type="sibTrans" cxnId="{E31A1186-33C1-406A-9B98-EEB8B1E78FC7}">
      <dgm:prSet/>
      <dgm:spPr/>
      <dgm:t>
        <a:bodyPr/>
        <a:lstStyle/>
        <a:p>
          <a:endParaRPr lang="ru-RU"/>
        </a:p>
      </dgm:t>
    </dgm:pt>
    <dgm:pt modelId="{AB558FBA-D8AB-42C8-9F67-2E252E413485}">
      <dgm:prSet phldrT="[Текст]"/>
      <dgm:spPr/>
      <dgm:t>
        <a:bodyPr/>
        <a:lstStyle/>
        <a:p>
          <a:r>
            <a:rPr lang="ru-RU" dirty="0" smtClean="0"/>
            <a:t>2</a:t>
          </a:r>
          <a:endParaRPr lang="ru-RU" dirty="0"/>
        </a:p>
      </dgm:t>
    </dgm:pt>
    <dgm:pt modelId="{23262353-AFDD-44C1-84AE-03B5C1052235}" type="parTrans" cxnId="{7AC7507B-74EA-43E8-B3A4-2A06DE5B588A}">
      <dgm:prSet/>
      <dgm:spPr/>
      <dgm:t>
        <a:bodyPr/>
        <a:lstStyle/>
        <a:p>
          <a:endParaRPr lang="ru-RU"/>
        </a:p>
      </dgm:t>
    </dgm:pt>
    <dgm:pt modelId="{1CA172D4-71DD-49CA-B022-20439B664F11}" type="sibTrans" cxnId="{7AC7507B-74EA-43E8-B3A4-2A06DE5B588A}">
      <dgm:prSet/>
      <dgm:spPr/>
      <dgm:t>
        <a:bodyPr/>
        <a:lstStyle/>
        <a:p>
          <a:endParaRPr lang="ru-RU"/>
        </a:p>
      </dgm:t>
    </dgm:pt>
    <dgm:pt modelId="{A36DFCCB-DCB1-4BF7-9635-E8D33D6CAEC5}">
      <dgm:prSet phldrT="[Текст]"/>
      <dgm:spPr/>
      <dgm:t>
        <a:bodyPr/>
        <a:lstStyle/>
        <a:p>
          <a:r>
            <a:rPr lang="ru-RU" dirty="0" smtClean="0"/>
            <a:t>Нарушение целостности</a:t>
          </a:r>
          <a:endParaRPr lang="ru-RU" dirty="0"/>
        </a:p>
      </dgm:t>
    </dgm:pt>
    <dgm:pt modelId="{BCB6FE36-473E-4B56-A13A-30689045EEA9}" type="parTrans" cxnId="{24A9C18F-DD8D-49B0-9E44-DD6E8A50D971}">
      <dgm:prSet/>
      <dgm:spPr/>
      <dgm:t>
        <a:bodyPr/>
        <a:lstStyle/>
        <a:p>
          <a:endParaRPr lang="ru-RU"/>
        </a:p>
      </dgm:t>
    </dgm:pt>
    <dgm:pt modelId="{292AB764-5618-41B8-AA2C-0FDF6472FFA6}" type="sibTrans" cxnId="{24A9C18F-DD8D-49B0-9E44-DD6E8A50D971}">
      <dgm:prSet/>
      <dgm:spPr/>
      <dgm:t>
        <a:bodyPr/>
        <a:lstStyle/>
        <a:p>
          <a:endParaRPr lang="ru-RU"/>
        </a:p>
      </dgm:t>
    </dgm:pt>
    <dgm:pt modelId="{457ECBE3-58FD-4C7C-9D8D-95FCF98D0D12}">
      <dgm:prSet phldrT="[Текст]"/>
      <dgm:spPr/>
      <dgm:t>
        <a:bodyPr/>
        <a:lstStyle/>
        <a:p>
          <a:r>
            <a:rPr lang="ru-RU" dirty="0" smtClean="0"/>
            <a:t>Нарушение целостности – несанкционированное изменение, искажение, уничтожение информации</a:t>
          </a:r>
          <a:endParaRPr lang="ru-RU" dirty="0"/>
        </a:p>
      </dgm:t>
    </dgm:pt>
    <dgm:pt modelId="{4092D95E-DD0B-441F-9A56-E8293974E3A5}" type="parTrans" cxnId="{3E76EFA1-A8D8-4188-97A6-8DAE65216BD5}">
      <dgm:prSet/>
      <dgm:spPr/>
      <dgm:t>
        <a:bodyPr/>
        <a:lstStyle/>
        <a:p>
          <a:endParaRPr lang="ru-RU"/>
        </a:p>
      </dgm:t>
    </dgm:pt>
    <dgm:pt modelId="{8ECEF43D-DD1D-4A51-86A5-FC14418A60B7}" type="sibTrans" cxnId="{3E76EFA1-A8D8-4188-97A6-8DAE65216BD5}">
      <dgm:prSet/>
      <dgm:spPr/>
      <dgm:t>
        <a:bodyPr/>
        <a:lstStyle/>
        <a:p>
          <a:endParaRPr lang="ru-RU"/>
        </a:p>
      </dgm:t>
    </dgm:pt>
    <dgm:pt modelId="{57BC8F22-BB34-4C02-A4B5-BDB9074BE37A}">
      <dgm:prSet phldrT="[Текст]"/>
      <dgm:spPr/>
      <dgm:t>
        <a:bodyPr/>
        <a:lstStyle/>
        <a:p>
          <a:r>
            <a:rPr lang="ru-RU" dirty="0" smtClean="0"/>
            <a:t>3</a:t>
          </a:r>
          <a:endParaRPr lang="ru-RU" dirty="0"/>
        </a:p>
      </dgm:t>
    </dgm:pt>
    <dgm:pt modelId="{4ADB1BC3-ECF3-46DC-8951-C15333302820}" type="parTrans" cxnId="{7661D478-A113-4253-9D5C-7AC1B238B12F}">
      <dgm:prSet/>
      <dgm:spPr/>
      <dgm:t>
        <a:bodyPr/>
        <a:lstStyle/>
        <a:p>
          <a:endParaRPr lang="ru-RU"/>
        </a:p>
      </dgm:t>
    </dgm:pt>
    <dgm:pt modelId="{2A84E6AE-3924-4D7D-80A5-A7CD61186FFA}" type="sibTrans" cxnId="{7661D478-A113-4253-9D5C-7AC1B238B12F}">
      <dgm:prSet/>
      <dgm:spPr/>
      <dgm:t>
        <a:bodyPr/>
        <a:lstStyle/>
        <a:p>
          <a:endParaRPr lang="ru-RU"/>
        </a:p>
      </dgm:t>
    </dgm:pt>
    <dgm:pt modelId="{7F89629E-4667-4EE2-AE7F-B5647D5A32DA}">
      <dgm:prSet phldrT="[Текст]"/>
      <dgm:spPr/>
      <dgm:t>
        <a:bodyPr/>
        <a:lstStyle/>
        <a:p>
          <a:r>
            <a:rPr lang="ru-RU" dirty="0" smtClean="0"/>
            <a:t>Нарушение доступности</a:t>
          </a:r>
          <a:endParaRPr lang="ru-RU" dirty="0"/>
        </a:p>
      </dgm:t>
    </dgm:pt>
    <dgm:pt modelId="{DC872FE0-98DB-43DE-89C5-C1635CCD57CB}" type="parTrans" cxnId="{CC006702-F0C2-4B0E-8BAF-88D07FCDED30}">
      <dgm:prSet/>
      <dgm:spPr/>
      <dgm:t>
        <a:bodyPr/>
        <a:lstStyle/>
        <a:p>
          <a:endParaRPr lang="ru-RU"/>
        </a:p>
      </dgm:t>
    </dgm:pt>
    <dgm:pt modelId="{61A0155A-7670-4750-85C3-06585C8717EF}" type="sibTrans" cxnId="{CC006702-F0C2-4B0E-8BAF-88D07FCDED30}">
      <dgm:prSet/>
      <dgm:spPr/>
      <dgm:t>
        <a:bodyPr/>
        <a:lstStyle/>
        <a:p>
          <a:endParaRPr lang="ru-RU"/>
        </a:p>
      </dgm:t>
    </dgm:pt>
    <dgm:pt modelId="{5C669620-F1FC-44B1-9B98-47F39B7956C3}">
      <dgm:prSet phldrT="[Текст]"/>
      <dgm:spPr/>
      <dgm:t>
        <a:bodyPr/>
        <a:lstStyle/>
        <a:p>
          <a:r>
            <a:rPr lang="ru-RU" dirty="0" smtClean="0"/>
            <a:t>Нарушение доступности (отказ в обслуживании) – нарушаются доступ к информации, работоспособность объекта, доступ в который получил злоумышленник</a:t>
          </a:r>
          <a:endParaRPr lang="ru-RU" dirty="0"/>
        </a:p>
      </dgm:t>
    </dgm:pt>
    <dgm:pt modelId="{2F5642C7-9485-4522-AF97-D3345D4ED793}" type="parTrans" cxnId="{A9B7E9F7-F065-4C99-9C2A-95AFA2657B3B}">
      <dgm:prSet/>
      <dgm:spPr/>
      <dgm:t>
        <a:bodyPr/>
        <a:lstStyle/>
        <a:p>
          <a:endParaRPr lang="ru-RU"/>
        </a:p>
      </dgm:t>
    </dgm:pt>
    <dgm:pt modelId="{BC39B27E-D6FE-4FFA-88FB-D1BDBC9CBAF0}" type="sibTrans" cxnId="{A9B7E9F7-F065-4C99-9C2A-95AFA2657B3B}">
      <dgm:prSet/>
      <dgm:spPr/>
      <dgm:t>
        <a:bodyPr/>
        <a:lstStyle/>
        <a:p>
          <a:endParaRPr lang="ru-RU"/>
        </a:p>
      </dgm:t>
    </dgm:pt>
    <dgm:pt modelId="{58F3FDB0-6444-49D1-BF10-2ACC96DD037F}" type="pres">
      <dgm:prSet presAssocID="{BB10DC5B-48C2-4633-A663-32EDE2BE1E8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6BA93671-6FC3-4DEB-9869-50A2D5E14ED7}" type="pres">
      <dgm:prSet presAssocID="{B291362A-E6B0-4BBF-91F5-AA5B9860B056}" presName="composite" presStyleCnt="0"/>
      <dgm:spPr/>
    </dgm:pt>
    <dgm:pt modelId="{B7484C7B-F9AF-43D2-B55F-2A80BE492D31}" type="pres">
      <dgm:prSet presAssocID="{B291362A-E6B0-4BBF-91F5-AA5B9860B05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0AD0AF-8E3C-43D1-8FD3-8F90002697FF}" type="pres">
      <dgm:prSet presAssocID="{B291362A-E6B0-4BBF-91F5-AA5B9860B05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E0B72F3-E0FB-404A-9488-4CF195B7F9E6}" type="pres">
      <dgm:prSet presAssocID="{B291362A-E6B0-4BBF-91F5-AA5B9860B056}" presName="Accent" presStyleLbl="parChTrans1D1" presStyleIdx="0" presStyleCnt="3"/>
      <dgm:spPr/>
    </dgm:pt>
    <dgm:pt modelId="{DB2FB13D-1773-4E86-B3E9-F6C89BF4DAF2}" type="pres">
      <dgm:prSet presAssocID="{B291362A-E6B0-4BBF-91F5-AA5B9860B056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4CC569-E013-497F-AE2B-F72701395D7A}" type="pres">
      <dgm:prSet presAssocID="{2B9AA2C9-B2D5-4733-B52C-6B81208E99DD}" presName="sibTrans" presStyleCnt="0"/>
      <dgm:spPr/>
    </dgm:pt>
    <dgm:pt modelId="{9B706790-3473-4A51-AACF-EAEE6A97155E}" type="pres">
      <dgm:prSet presAssocID="{AB558FBA-D8AB-42C8-9F67-2E252E413485}" presName="composite" presStyleCnt="0"/>
      <dgm:spPr/>
    </dgm:pt>
    <dgm:pt modelId="{9B536C49-77B3-4747-992E-E687662679DD}" type="pres">
      <dgm:prSet presAssocID="{AB558FBA-D8AB-42C8-9F67-2E252E41348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C7BCD7-8778-4753-ABBD-4FE6A11CB2DD}" type="pres">
      <dgm:prSet presAssocID="{AB558FBA-D8AB-42C8-9F67-2E252E413485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4C1CBE-ED39-4DFE-9274-1D9CE3E3E298}" type="pres">
      <dgm:prSet presAssocID="{AB558FBA-D8AB-42C8-9F67-2E252E413485}" presName="Accent" presStyleLbl="parChTrans1D1" presStyleIdx="1" presStyleCnt="3"/>
      <dgm:spPr/>
    </dgm:pt>
    <dgm:pt modelId="{D5795EEA-F4BF-4E97-89C1-D2EE4B990FDA}" type="pres">
      <dgm:prSet presAssocID="{AB558FBA-D8AB-42C8-9F67-2E252E413485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61D0EA-DD42-4349-8C9F-E509C052B3E4}" type="pres">
      <dgm:prSet presAssocID="{1CA172D4-71DD-49CA-B022-20439B664F11}" presName="sibTrans" presStyleCnt="0"/>
      <dgm:spPr/>
    </dgm:pt>
    <dgm:pt modelId="{17F050F0-6155-4E7B-A18F-9D0B4D54A752}" type="pres">
      <dgm:prSet presAssocID="{57BC8F22-BB34-4C02-A4B5-BDB9074BE37A}" presName="composite" presStyleCnt="0"/>
      <dgm:spPr/>
    </dgm:pt>
    <dgm:pt modelId="{828BBB21-4B69-4B7B-9AF5-D425AA0A6780}" type="pres">
      <dgm:prSet presAssocID="{57BC8F22-BB34-4C02-A4B5-BDB9074BE37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BA91FE-C206-490E-B243-1ACBC77AEB28}" type="pres">
      <dgm:prSet presAssocID="{57BC8F22-BB34-4C02-A4B5-BDB9074BE37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E1B572-1D0D-425A-98DF-605AD5EB809E}" type="pres">
      <dgm:prSet presAssocID="{57BC8F22-BB34-4C02-A4B5-BDB9074BE37A}" presName="Accent" presStyleLbl="parChTrans1D1" presStyleIdx="2" presStyleCnt="3"/>
      <dgm:spPr/>
    </dgm:pt>
    <dgm:pt modelId="{C74D3DE3-2314-4AC2-92F6-C28D06AE4E21}" type="pres">
      <dgm:prSet presAssocID="{57BC8F22-BB34-4C02-A4B5-BDB9074BE37A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E76EFA1-A8D8-4188-97A6-8DAE65216BD5}" srcId="{AB558FBA-D8AB-42C8-9F67-2E252E413485}" destId="{457ECBE3-58FD-4C7C-9D8D-95FCF98D0D12}" srcOrd="1" destOrd="0" parTransId="{4092D95E-DD0B-441F-9A56-E8293974E3A5}" sibTransId="{8ECEF43D-DD1D-4A51-86A5-FC14418A60B7}"/>
    <dgm:cxn modelId="{24A9C18F-DD8D-49B0-9E44-DD6E8A50D971}" srcId="{AB558FBA-D8AB-42C8-9F67-2E252E413485}" destId="{A36DFCCB-DCB1-4BF7-9635-E8D33D6CAEC5}" srcOrd="0" destOrd="0" parTransId="{BCB6FE36-473E-4B56-A13A-30689045EEA9}" sibTransId="{292AB764-5618-41B8-AA2C-0FDF6472FFA6}"/>
    <dgm:cxn modelId="{E31A1186-33C1-406A-9B98-EEB8B1E78FC7}" srcId="{B291362A-E6B0-4BBF-91F5-AA5B9860B056}" destId="{F22AA62F-4309-45CE-BFE3-7E5D916FEA18}" srcOrd="1" destOrd="0" parTransId="{F42D277A-3D62-437F-97C6-EFAA4BC05F16}" sibTransId="{7A741F0C-0C8D-47E8-A9C5-4E9837618BAF}"/>
    <dgm:cxn modelId="{B27D6764-F8AD-499D-8002-DE88A994EEB5}" type="presOf" srcId="{57BC8F22-BB34-4C02-A4B5-BDB9074BE37A}" destId="{5EBA91FE-C206-490E-B243-1ACBC77AEB28}" srcOrd="0" destOrd="0" presId="urn:microsoft.com/office/officeart/2011/layout/TabList"/>
    <dgm:cxn modelId="{EF0E5838-A2B4-470D-9179-6F93EBB6E713}" type="presOf" srcId="{457ECBE3-58FD-4C7C-9D8D-95FCF98D0D12}" destId="{D5795EEA-F4BF-4E97-89C1-D2EE4B990FDA}" srcOrd="0" destOrd="0" presId="urn:microsoft.com/office/officeart/2011/layout/TabList"/>
    <dgm:cxn modelId="{F37B500A-8FB6-46F2-98F1-B3854A400977}" type="presOf" srcId="{B291362A-E6B0-4BBF-91F5-AA5B9860B056}" destId="{2E0AD0AF-8E3C-43D1-8FD3-8F90002697FF}" srcOrd="0" destOrd="0" presId="urn:microsoft.com/office/officeart/2011/layout/TabList"/>
    <dgm:cxn modelId="{A9B7E9F7-F065-4C99-9C2A-95AFA2657B3B}" srcId="{57BC8F22-BB34-4C02-A4B5-BDB9074BE37A}" destId="{5C669620-F1FC-44B1-9B98-47F39B7956C3}" srcOrd="1" destOrd="0" parTransId="{2F5642C7-9485-4522-AF97-D3345D4ED793}" sibTransId="{BC39B27E-D6FE-4FFA-88FB-D1BDBC9CBAF0}"/>
    <dgm:cxn modelId="{FD3A63B2-4F8E-4CC0-9423-DFCF81F2C01E}" srcId="{B291362A-E6B0-4BBF-91F5-AA5B9860B056}" destId="{B04A5392-0474-491F-B5D9-CE82936355C2}" srcOrd="0" destOrd="0" parTransId="{58B153C9-23BF-4D25-988A-581C7066D5CE}" sibTransId="{234CDE69-D6CD-449C-85EF-8BF87A84B07F}"/>
    <dgm:cxn modelId="{3ECB8C26-95D1-4A97-B772-6B807C2D69CB}" type="presOf" srcId="{7F89629E-4667-4EE2-AE7F-B5647D5A32DA}" destId="{828BBB21-4B69-4B7B-9AF5-D425AA0A6780}" srcOrd="0" destOrd="0" presId="urn:microsoft.com/office/officeart/2011/layout/TabList"/>
    <dgm:cxn modelId="{7661D478-A113-4253-9D5C-7AC1B238B12F}" srcId="{BB10DC5B-48C2-4633-A663-32EDE2BE1E84}" destId="{57BC8F22-BB34-4C02-A4B5-BDB9074BE37A}" srcOrd="2" destOrd="0" parTransId="{4ADB1BC3-ECF3-46DC-8951-C15333302820}" sibTransId="{2A84E6AE-3924-4D7D-80A5-A7CD61186FFA}"/>
    <dgm:cxn modelId="{3481093C-A9AF-490C-BCCB-679262B36893}" type="presOf" srcId="{BB10DC5B-48C2-4633-A663-32EDE2BE1E84}" destId="{58F3FDB0-6444-49D1-BF10-2ACC96DD037F}" srcOrd="0" destOrd="0" presId="urn:microsoft.com/office/officeart/2011/layout/TabList"/>
    <dgm:cxn modelId="{82F645B4-B82E-4425-BE88-DC31EE5677E7}" srcId="{BB10DC5B-48C2-4633-A663-32EDE2BE1E84}" destId="{B291362A-E6B0-4BBF-91F5-AA5B9860B056}" srcOrd="0" destOrd="0" parTransId="{F7E1C75A-6787-4DFD-A0DE-A4ACE332838A}" sibTransId="{2B9AA2C9-B2D5-4733-B52C-6B81208E99DD}"/>
    <dgm:cxn modelId="{CC006702-F0C2-4B0E-8BAF-88D07FCDED30}" srcId="{57BC8F22-BB34-4C02-A4B5-BDB9074BE37A}" destId="{7F89629E-4667-4EE2-AE7F-B5647D5A32DA}" srcOrd="0" destOrd="0" parTransId="{DC872FE0-98DB-43DE-89C5-C1635CCD57CB}" sibTransId="{61A0155A-7670-4750-85C3-06585C8717EF}"/>
    <dgm:cxn modelId="{7DCFD7A5-F6DF-47B5-993F-67F13981282E}" type="presOf" srcId="{A36DFCCB-DCB1-4BF7-9635-E8D33D6CAEC5}" destId="{9B536C49-77B3-4747-992E-E687662679DD}" srcOrd="0" destOrd="0" presId="urn:microsoft.com/office/officeart/2011/layout/TabList"/>
    <dgm:cxn modelId="{481C0D86-31D4-4065-96E8-020EE351FE14}" type="presOf" srcId="{F22AA62F-4309-45CE-BFE3-7E5D916FEA18}" destId="{DB2FB13D-1773-4E86-B3E9-F6C89BF4DAF2}" srcOrd="0" destOrd="0" presId="urn:microsoft.com/office/officeart/2011/layout/TabList"/>
    <dgm:cxn modelId="{7AC7507B-74EA-43E8-B3A4-2A06DE5B588A}" srcId="{BB10DC5B-48C2-4633-A663-32EDE2BE1E84}" destId="{AB558FBA-D8AB-42C8-9F67-2E252E413485}" srcOrd="1" destOrd="0" parTransId="{23262353-AFDD-44C1-84AE-03B5C1052235}" sibTransId="{1CA172D4-71DD-49CA-B022-20439B664F11}"/>
    <dgm:cxn modelId="{5E8AFE33-13D1-41D2-8027-91A3E4877CB2}" type="presOf" srcId="{B04A5392-0474-491F-B5D9-CE82936355C2}" destId="{B7484C7B-F9AF-43D2-B55F-2A80BE492D31}" srcOrd="0" destOrd="0" presId="urn:microsoft.com/office/officeart/2011/layout/TabList"/>
    <dgm:cxn modelId="{024A148D-0820-4C00-938E-9B9527723D67}" type="presOf" srcId="{5C669620-F1FC-44B1-9B98-47F39B7956C3}" destId="{C74D3DE3-2314-4AC2-92F6-C28D06AE4E21}" srcOrd="0" destOrd="0" presId="urn:microsoft.com/office/officeart/2011/layout/TabList"/>
    <dgm:cxn modelId="{7B2556FD-449D-4C75-A7DA-497ABD1A89A5}" type="presOf" srcId="{AB558FBA-D8AB-42C8-9F67-2E252E413485}" destId="{CAC7BCD7-8778-4753-ABBD-4FE6A11CB2DD}" srcOrd="0" destOrd="0" presId="urn:microsoft.com/office/officeart/2011/layout/TabList"/>
    <dgm:cxn modelId="{9EC79F83-A77D-450C-9B1D-C774E99116F6}" type="presParOf" srcId="{58F3FDB0-6444-49D1-BF10-2ACC96DD037F}" destId="{6BA93671-6FC3-4DEB-9869-50A2D5E14ED7}" srcOrd="0" destOrd="0" presId="urn:microsoft.com/office/officeart/2011/layout/TabList"/>
    <dgm:cxn modelId="{ABC38BE3-8F51-4686-AADB-E6CFF9088825}" type="presParOf" srcId="{6BA93671-6FC3-4DEB-9869-50A2D5E14ED7}" destId="{B7484C7B-F9AF-43D2-B55F-2A80BE492D31}" srcOrd="0" destOrd="0" presId="urn:microsoft.com/office/officeart/2011/layout/TabList"/>
    <dgm:cxn modelId="{98960330-249D-4250-BD7B-B807C613C7FF}" type="presParOf" srcId="{6BA93671-6FC3-4DEB-9869-50A2D5E14ED7}" destId="{2E0AD0AF-8E3C-43D1-8FD3-8F90002697FF}" srcOrd="1" destOrd="0" presId="urn:microsoft.com/office/officeart/2011/layout/TabList"/>
    <dgm:cxn modelId="{98E92B9B-5D75-496B-BD6A-42AFA7A65D53}" type="presParOf" srcId="{6BA93671-6FC3-4DEB-9869-50A2D5E14ED7}" destId="{BE0B72F3-E0FB-404A-9488-4CF195B7F9E6}" srcOrd="2" destOrd="0" presId="urn:microsoft.com/office/officeart/2011/layout/TabList"/>
    <dgm:cxn modelId="{934ABE9B-D76C-4F65-93C7-4B326B71F1F7}" type="presParOf" srcId="{58F3FDB0-6444-49D1-BF10-2ACC96DD037F}" destId="{DB2FB13D-1773-4E86-B3E9-F6C89BF4DAF2}" srcOrd="1" destOrd="0" presId="urn:microsoft.com/office/officeart/2011/layout/TabList"/>
    <dgm:cxn modelId="{D0966BC6-650A-4147-BBA1-D7DC1DBE800E}" type="presParOf" srcId="{58F3FDB0-6444-49D1-BF10-2ACC96DD037F}" destId="{BC4CC569-E013-497F-AE2B-F72701395D7A}" srcOrd="2" destOrd="0" presId="urn:microsoft.com/office/officeart/2011/layout/TabList"/>
    <dgm:cxn modelId="{6583A306-9FE8-4B5A-98A4-A7EA4097F2CD}" type="presParOf" srcId="{58F3FDB0-6444-49D1-BF10-2ACC96DD037F}" destId="{9B706790-3473-4A51-AACF-EAEE6A97155E}" srcOrd="3" destOrd="0" presId="urn:microsoft.com/office/officeart/2011/layout/TabList"/>
    <dgm:cxn modelId="{FBF93869-C3A0-4754-99DA-F952D6372660}" type="presParOf" srcId="{9B706790-3473-4A51-AACF-EAEE6A97155E}" destId="{9B536C49-77B3-4747-992E-E687662679DD}" srcOrd="0" destOrd="0" presId="urn:microsoft.com/office/officeart/2011/layout/TabList"/>
    <dgm:cxn modelId="{5D45A520-6A97-4870-83A7-4E185F1B106A}" type="presParOf" srcId="{9B706790-3473-4A51-AACF-EAEE6A97155E}" destId="{CAC7BCD7-8778-4753-ABBD-4FE6A11CB2DD}" srcOrd="1" destOrd="0" presId="urn:microsoft.com/office/officeart/2011/layout/TabList"/>
    <dgm:cxn modelId="{B9222EB3-B058-46E3-BD9A-7090660B86D7}" type="presParOf" srcId="{9B706790-3473-4A51-AACF-EAEE6A97155E}" destId="{224C1CBE-ED39-4DFE-9274-1D9CE3E3E298}" srcOrd="2" destOrd="0" presId="urn:microsoft.com/office/officeart/2011/layout/TabList"/>
    <dgm:cxn modelId="{CC2FCEFB-6B1F-4F7C-90FC-FAF557D9F6F7}" type="presParOf" srcId="{58F3FDB0-6444-49D1-BF10-2ACC96DD037F}" destId="{D5795EEA-F4BF-4E97-89C1-D2EE4B990FDA}" srcOrd="4" destOrd="0" presId="urn:microsoft.com/office/officeart/2011/layout/TabList"/>
    <dgm:cxn modelId="{7E56E84C-0615-47A0-ABC8-2FBA9D873F51}" type="presParOf" srcId="{58F3FDB0-6444-49D1-BF10-2ACC96DD037F}" destId="{3C61D0EA-DD42-4349-8C9F-E509C052B3E4}" srcOrd="5" destOrd="0" presId="urn:microsoft.com/office/officeart/2011/layout/TabList"/>
    <dgm:cxn modelId="{739CE133-B3B4-4A70-A0BF-E849E0902981}" type="presParOf" srcId="{58F3FDB0-6444-49D1-BF10-2ACC96DD037F}" destId="{17F050F0-6155-4E7B-A18F-9D0B4D54A752}" srcOrd="6" destOrd="0" presId="urn:microsoft.com/office/officeart/2011/layout/TabList"/>
    <dgm:cxn modelId="{C4CDB75D-1919-4BEE-BAA8-0D2A1F787874}" type="presParOf" srcId="{17F050F0-6155-4E7B-A18F-9D0B4D54A752}" destId="{828BBB21-4B69-4B7B-9AF5-D425AA0A6780}" srcOrd="0" destOrd="0" presId="urn:microsoft.com/office/officeart/2011/layout/TabList"/>
    <dgm:cxn modelId="{3A369598-9815-4EF2-A124-EA27B4D0F837}" type="presParOf" srcId="{17F050F0-6155-4E7B-A18F-9D0B4D54A752}" destId="{5EBA91FE-C206-490E-B243-1ACBC77AEB28}" srcOrd="1" destOrd="0" presId="urn:microsoft.com/office/officeart/2011/layout/TabList"/>
    <dgm:cxn modelId="{1EFB1279-5491-4549-8211-F61F6E6EDDF4}" type="presParOf" srcId="{17F050F0-6155-4E7B-A18F-9D0B4D54A752}" destId="{9AE1B572-1D0D-425A-98DF-605AD5EB809E}" srcOrd="2" destOrd="0" presId="urn:microsoft.com/office/officeart/2011/layout/TabList"/>
    <dgm:cxn modelId="{E3D583A8-B974-4E41-AE0D-A4EB41766FF7}" type="presParOf" srcId="{58F3FDB0-6444-49D1-BF10-2ACC96DD037F}" destId="{C74D3DE3-2314-4AC2-92F6-C28D06AE4E21}" srcOrd="7" destOrd="0" presId="urn:microsoft.com/office/officeart/2011/layout/TabList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8439F-84BF-44D1-8EB6-A15C966433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31F197-0879-4C42-BD1E-D37C4552E187}">
      <dgm:prSet phldrT="[Текст]"/>
      <dgm:spPr/>
      <dgm:t>
        <a:bodyPr/>
        <a:lstStyle/>
        <a:p>
          <a:r>
            <a:rPr lang="ru-RU" dirty="0" smtClean="0"/>
            <a:t>По виду</a:t>
          </a:r>
          <a:endParaRPr lang="ru-RU" dirty="0"/>
        </a:p>
      </dgm:t>
    </dgm:pt>
    <dgm:pt modelId="{1FA7A6CA-227E-4CD2-9C70-243B5E0D1A12}" type="parTrans" cxnId="{26B0E6FF-667A-4F71-926C-12DC1C6F8781}">
      <dgm:prSet/>
      <dgm:spPr/>
      <dgm:t>
        <a:bodyPr/>
        <a:lstStyle/>
        <a:p>
          <a:endParaRPr lang="ru-RU"/>
        </a:p>
      </dgm:t>
    </dgm:pt>
    <dgm:pt modelId="{A74D4AAE-98FF-4A43-AA1F-1E34D08BBCC2}" type="sibTrans" cxnId="{26B0E6FF-667A-4F71-926C-12DC1C6F8781}">
      <dgm:prSet/>
      <dgm:spPr/>
      <dgm:t>
        <a:bodyPr/>
        <a:lstStyle/>
        <a:p>
          <a:endParaRPr lang="ru-RU"/>
        </a:p>
      </dgm:t>
    </dgm:pt>
    <dgm:pt modelId="{478E3812-3F7B-4346-B723-0851DAE35967}">
      <dgm:prSet phldrT="[Текст]"/>
      <dgm:spPr/>
      <dgm:t>
        <a:bodyPr/>
        <a:lstStyle/>
        <a:p>
          <a:r>
            <a:rPr lang="ru-RU" dirty="0" smtClean="0"/>
            <a:t>Нарушение физической и логической целостности (уничтожение или искажение информации)</a:t>
          </a:r>
          <a:endParaRPr lang="ru-RU" dirty="0"/>
        </a:p>
      </dgm:t>
    </dgm:pt>
    <dgm:pt modelId="{83A9FAB8-C14C-46B4-87E3-00CF41E7A93D}" type="parTrans" cxnId="{55CC8381-368B-4556-B2B6-9CF9A0421899}">
      <dgm:prSet/>
      <dgm:spPr/>
      <dgm:t>
        <a:bodyPr/>
        <a:lstStyle/>
        <a:p>
          <a:endParaRPr lang="ru-RU"/>
        </a:p>
      </dgm:t>
    </dgm:pt>
    <dgm:pt modelId="{AD6923CD-4ED1-4598-9BBF-2F80BA91A1FD}" type="sibTrans" cxnId="{55CC8381-368B-4556-B2B6-9CF9A0421899}">
      <dgm:prSet/>
      <dgm:spPr/>
      <dgm:t>
        <a:bodyPr/>
        <a:lstStyle/>
        <a:p>
          <a:endParaRPr lang="ru-RU"/>
        </a:p>
      </dgm:t>
    </dgm:pt>
    <dgm:pt modelId="{A5669E7E-B687-4BCF-9CC9-9A4145199070}">
      <dgm:prSet/>
      <dgm:spPr/>
      <dgm:t>
        <a:bodyPr/>
        <a:lstStyle/>
        <a:p>
          <a:r>
            <a:rPr lang="ru-RU" dirty="0" smtClean="0"/>
            <a:t>Нарушение конфиденциальности (несанкционированное получение)</a:t>
          </a:r>
          <a:endParaRPr lang="ru-RU" dirty="0"/>
        </a:p>
      </dgm:t>
    </dgm:pt>
    <dgm:pt modelId="{8D299E66-BE20-4097-9985-EB1528544AE7}" type="parTrans" cxnId="{E7D5B0F1-E62D-4B7D-B52C-5A032E8269CB}">
      <dgm:prSet/>
      <dgm:spPr/>
      <dgm:t>
        <a:bodyPr/>
        <a:lstStyle/>
        <a:p>
          <a:endParaRPr lang="ru-RU"/>
        </a:p>
      </dgm:t>
    </dgm:pt>
    <dgm:pt modelId="{A13E33D3-9481-4D68-8F49-7215F05CEE06}" type="sibTrans" cxnId="{E7D5B0F1-E62D-4B7D-B52C-5A032E8269CB}">
      <dgm:prSet/>
      <dgm:spPr/>
      <dgm:t>
        <a:bodyPr/>
        <a:lstStyle/>
        <a:p>
          <a:endParaRPr lang="ru-RU"/>
        </a:p>
      </dgm:t>
    </dgm:pt>
    <dgm:pt modelId="{9BB214C7-35A2-43A2-978C-4E4EFDB96960}">
      <dgm:prSet/>
      <dgm:spPr/>
      <dgm:t>
        <a:bodyPr/>
        <a:lstStyle/>
        <a:p>
          <a:r>
            <a:rPr lang="ru-RU" dirty="0" smtClean="0"/>
            <a:t>Нарушение доступности (работоспособности)</a:t>
          </a:r>
          <a:endParaRPr lang="ru-RU" dirty="0"/>
        </a:p>
      </dgm:t>
    </dgm:pt>
    <dgm:pt modelId="{682168A9-0A8B-4CE9-A79C-FA23EA90295E}" type="parTrans" cxnId="{591D6B78-3F9F-42FF-A434-9AAF07E35BD8}">
      <dgm:prSet/>
      <dgm:spPr/>
      <dgm:t>
        <a:bodyPr/>
        <a:lstStyle/>
        <a:p>
          <a:endParaRPr lang="ru-RU"/>
        </a:p>
      </dgm:t>
    </dgm:pt>
    <dgm:pt modelId="{35BE4526-790E-4172-A21B-C8DBE2C4F710}" type="sibTrans" cxnId="{591D6B78-3F9F-42FF-A434-9AAF07E35BD8}">
      <dgm:prSet/>
      <dgm:spPr/>
      <dgm:t>
        <a:bodyPr/>
        <a:lstStyle/>
        <a:p>
          <a:endParaRPr lang="ru-RU"/>
        </a:p>
      </dgm:t>
    </dgm:pt>
    <dgm:pt modelId="{6C47CF86-D21D-47A5-B6A1-D226CA89D3ED}">
      <dgm:prSet/>
      <dgm:spPr/>
      <dgm:t>
        <a:bodyPr/>
        <a:lstStyle/>
        <a:p>
          <a:r>
            <a:rPr lang="ru-RU" dirty="0" smtClean="0"/>
            <a:t>Нарушение прав собственности</a:t>
          </a:r>
          <a:endParaRPr lang="ru-RU" dirty="0"/>
        </a:p>
      </dgm:t>
    </dgm:pt>
    <dgm:pt modelId="{2CCA05DB-293A-497E-9B53-C6CC57DF2069}" type="parTrans" cxnId="{0E4A8E00-014D-484B-8668-C3C52FB65509}">
      <dgm:prSet/>
      <dgm:spPr/>
      <dgm:t>
        <a:bodyPr/>
        <a:lstStyle/>
        <a:p>
          <a:endParaRPr lang="ru-RU"/>
        </a:p>
      </dgm:t>
    </dgm:pt>
    <dgm:pt modelId="{9FE0836F-9FE9-4E0E-A35D-F5FB84DE14BC}" type="sibTrans" cxnId="{0E4A8E00-014D-484B-8668-C3C52FB65509}">
      <dgm:prSet/>
      <dgm:spPr/>
      <dgm:t>
        <a:bodyPr/>
        <a:lstStyle/>
        <a:p>
          <a:endParaRPr lang="ru-RU"/>
        </a:p>
      </dgm:t>
    </dgm:pt>
    <dgm:pt modelId="{E0E938AD-CA10-4391-B4E9-D2C569EA57CD}">
      <dgm:prSet/>
      <dgm:spPr/>
      <dgm:t>
        <a:bodyPr/>
        <a:lstStyle/>
        <a:p>
          <a:r>
            <a:rPr lang="ru-RU" dirty="0" smtClean="0"/>
            <a:t>По происхождению</a:t>
          </a:r>
          <a:endParaRPr lang="ru-RU" dirty="0"/>
        </a:p>
      </dgm:t>
    </dgm:pt>
    <dgm:pt modelId="{05FE645C-4E0D-41DE-90B2-25C8C87FE23D}" type="parTrans" cxnId="{1471F585-796E-45DF-9A17-6E95885CCA69}">
      <dgm:prSet/>
      <dgm:spPr/>
      <dgm:t>
        <a:bodyPr/>
        <a:lstStyle/>
        <a:p>
          <a:endParaRPr lang="ru-RU"/>
        </a:p>
      </dgm:t>
    </dgm:pt>
    <dgm:pt modelId="{E276375F-E937-4A1E-9665-BCD9F844CE80}" type="sibTrans" cxnId="{1471F585-796E-45DF-9A17-6E95885CCA69}">
      <dgm:prSet/>
      <dgm:spPr/>
      <dgm:t>
        <a:bodyPr/>
        <a:lstStyle/>
        <a:p>
          <a:endParaRPr lang="ru-RU"/>
        </a:p>
      </dgm:t>
    </dgm:pt>
    <dgm:pt modelId="{7772EEF9-4FF8-4B72-9FCC-0B71FAFE07CB}">
      <dgm:prSet/>
      <dgm:spPr/>
      <dgm:t>
        <a:bodyPr/>
        <a:lstStyle/>
        <a:p>
          <a:endParaRPr lang="ru-RU" dirty="0"/>
        </a:p>
      </dgm:t>
    </dgm:pt>
    <dgm:pt modelId="{5CC00D1A-8869-4F36-B5D6-F4B5693C3DCA}" type="parTrans" cxnId="{D0CBFB19-CB6E-487D-B06C-9C73F9EDA52E}">
      <dgm:prSet/>
      <dgm:spPr/>
      <dgm:t>
        <a:bodyPr/>
        <a:lstStyle/>
        <a:p>
          <a:endParaRPr lang="ru-RU"/>
        </a:p>
      </dgm:t>
    </dgm:pt>
    <dgm:pt modelId="{13A912BF-043D-470E-9EAB-090CC763291E}" type="sibTrans" cxnId="{D0CBFB19-CB6E-487D-B06C-9C73F9EDA52E}">
      <dgm:prSet/>
      <dgm:spPr/>
      <dgm:t>
        <a:bodyPr/>
        <a:lstStyle/>
        <a:p>
          <a:endParaRPr lang="ru-RU"/>
        </a:p>
      </dgm:t>
    </dgm:pt>
    <dgm:pt modelId="{F8025F88-88CA-404F-B317-F19099A3C6F6}">
      <dgm:prSet/>
      <dgm:spPr/>
      <dgm:t>
        <a:bodyPr/>
        <a:lstStyle/>
        <a:p>
          <a:r>
            <a:rPr lang="ru-RU" dirty="0" smtClean="0"/>
            <a:t>Случайные (отказы, сбои, ошибки, стихийные явления);</a:t>
          </a:r>
          <a:endParaRPr lang="ru-RU" dirty="0"/>
        </a:p>
      </dgm:t>
    </dgm:pt>
    <dgm:pt modelId="{BC877138-7144-4A85-B9D8-C9B18372E0A5}" type="parTrans" cxnId="{7300ADA9-5363-402C-A1C1-99F2708F4A82}">
      <dgm:prSet/>
      <dgm:spPr/>
      <dgm:t>
        <a:bodyPr/>
        <a:lstStyle/>
        <a:p>
          <a:endParaRPr lang="ru-RU"/>
        </a:p>
      </dgm:t>
    </dgm:pt>
    <dgm:pt modelId="{87F499DC-3E14-46D4-A142-63CAF0D1B278}" type="sibTrans" cxnId="{7300ADA9-5363-402C-A1C1-99F2708F4A82}">
      <dgm:prSet/>
      <dgm:spPr/>
      <dgm:t>
        <a:bodyPr/>
        <a:lstStyle/>
        <a:p>
          <a:endParaRPr lang="ru-RU"/>
        </a:p>
      </dgm:t>
    </dgm:pt>
    <dgm:pt modelId="{FFC177C4-BEDC-44D9-A7CF-223E835131B0}">
      <dgm:prSet/>
      <dgm:spPr/>
      <dgm:t>
        <a:bodyPr/>
        <a:lstStyle/>
        <a:p>
          <a:r>
            <a:rPr lang="ru-RU" dirty="0" smtClean="0"/>
            <a:t>Преднамеренные (злоумышленные действия людей);</a:t>
          </a:r>
          <a:endParaRPr lang="ru-RU" dirty="0"/>
        </a:p>
      </dgm:t>
    </dgm:pt>
    <dgm:pt modelId="{5A1C7AF4-52C7-48E9-9153-AF85EAE8ACB1}" type="parTrans" cxnId="{64F5E477-34A1-415A-9FC1-6ABF0F5106E1}">
      <dgm:prSet/>
      <dgm:spPr/>
      <dgm:t>
        <a:bodyPr/>
        <a:lstStyle/>
        <a:p>
          <a:endParaRPr lang="ru-RU"/>
        </a:p>
      </dgm:t>
    </dgm:pt>
    <dgm:pt modelId="{08C1CCD3-8049-416B-A246-702FFE7B465B}" type="sibTrans" cxnId="{64F5E477-34A1-415A-9FC1-6ABF0F5106E1}">
      <dgm:prSet/>
      <dgm:spPr/>
      <dgm:t>
        <a:bodyPr/>
        <a:lstStyle/>
        <a:p>
          <a:endParaRPr lang="ru-RU"/>
        </a:p>
      </dgm:t>
    </dgm:pt>
    <dgm:pt modelId="{24484C9E-C33A-4766-AC1C-3C654A19354E}">
      <dgm:prSet/>
      <dgm:spPr/>
      <dgm:t>
        <a:bodyPr/>
        <a:lstStyle/>
        <a:p>
          <a:endParaRPr lang="ru-RU"/>
        </a:p>
      </dgm:t>
    </dgm:pt>
    <dgm:pt modelId="{4DC18884-D4CC-4852-9C3A-037B4F78F452}" type="parTrans" cxnId="{DAF9A390-61A8-4312-BC02-7D148AFFBDC8}">
      <dgm:prSet/>
      <dgm:spPr/>
      <dgm:t>
        <a:bodyPr/>
        <a:lstStyle/>
        <a:p>
          <a:endParaRPr lang="ru-RU"/>
        </a:p>
      </dgm:t>
    </dgm:pt>
    <dgm:pt modelId="{F94E1811-3B1B-4424-B124-519ECB331417}" type="sibTrans" cxnId="{DAF9A390-61A8-4312-BC02-7D148AFFBDC8}">
      <dgm:prSet/>
      <dgm:spPr/>
      <dgm:t>
        <a:bodyPr/>
        <a:lstStyle/>
        <a:p>
          <a:endParaRPr lang="ru-RU"/>
        </a:p>
      </dgm:t>
    </dgm:pt>
    <dgm:pt modelId="{036ABCBE-1FE5-4DBF-B9E3-634400A399A2}">
      <dgm:prSet/>
      <dgm:spPr/>
      <dgm:t>
        <a:bodyPr/>
        <a:lstStyle/>
        <a:p>
          <a:r>
            <a:rPr lang="ru-RU" smtClean="0"/>
            <a:t>По источникам</a:t>
          </a:r>
          <a:endParaRPr lang="ru-RU"/>
        </a:p>
      </dgm:t>
    </dgm:pt>
    <dgm:pt modelId="{F8D81612-CBBE-4E27-9144-2B628448AD30}" type="parTrans" cxnId="{6C33E89B-9C20-40AC-AA0C-7B7D78C1ACB4}">
      <dgm:prSet/>
      <dgm:spPr/>
      <dgm:t>
        <a:bodyPr/>
        <a:lstStyle/>
        <a:p>
          <a:endParaRPr lang="ru-RU"/>
        </a:p>
      </dgm:t>
    </dgm:pt>
    <dgm:pt modelId="{4CAEE692-696B-45AE-9839-A619A399238E}" type="sibTrans" cxnId="{6C33E89B-9C20-40AC-AA0C-7B7D78C1ACB4}">
      <dgm:prSet/>
      <dgm:spPr/>
      <dgm:t>
        <a:bodyPr/>
        <a:lstStyle/>
        <a:p>
          <a:endParaRPr lang="ru-RU"/>
        </a:p>
      </dgm:t>
    </dgm:pt>
    <dgm:pt modelId="{80FFC739-A0F5-453E-B859-F5A57975AC52}">
      <dgm:prSet/>
      <dgm:spPr/>
      <dgm:t>
        <a:bodyPr/>
        <a:lstStyle/>
        <a:p>
          <a:r>
            <a:rPr lang="ru-RU" dirty="0" smtClean="0"/>
            <a:t>Люди (персонал, посторонние);</a:t>
          </a:r>
          <a:endParaRPr lang="ru-RU" dirty="0"/>
        </a:p>
      </dgm:t>
    </dgm:pt>
    <dgm:pt modelId="{C80ED732-8F08-42FC-B605-DFA723FEC541}" type="parTrans" cxnId="{71EC2D99-7941-4F80-AD67-13F693E09EC2}">
      <dgm:prSet/>
      <dgm:spPr/>
      <dgm:t>
        <a:bodyPr/>
        <a:lstStyle/>
        <a:p>
          <a:endParaRPr lang="ru-RU"/>
        </a:p>
      </dgm:t>
    </dgm:pt>
    <dgm:pt modelId="{5267E116-476F-4ECD-97AB-CE3C09F30CDB}" type="sibTrans" cxnId="{71EC2D99-7941-4F80-AD67-13F693E09EC2}">
      <dgm:prSet/>
      <dgm:spPr/>
      <dgm:t>
        <a:bodyPr/>
        <a:lstStyle/>
        <a:p>
          <a:endParaRPr lang="ru-RU"/>
        </a:p>
      </dgm:t>
    </dgm:pt>
    <dgm:pt modelId="{6B070C5B-8CF9-4455-B30E-40E4602ADDC7}">
      <dgm:prSet/>
      <dgm:spPr/>
      <dgm:t>
        <a:bodyPr/>
        <a:lstStyle/>
        <a:p>
          <a:r>
            <a:rPr lang="ru-RU" dirty="0" smtClean="0"/>
            <a:t>Технические устройства;</a:t>
          </a:r>
          <a:endParaRPr lang="ru-RU" dirty="0"/>
        </a:p>
      </dgm:t>
    </dgm:pt>
    <dgm:pt modelId="{A6CD18A6-B2EA-496D-A6C8-92AEE8148B98}" type="parTrans" cxnId="{A506DE81-A9B1-4BB2-845E-4DDA6CD35A5E}">
      <dgm:prSet/>
      <dgm:spPr/>
      <dgm:t>
        <a:bodyPr/>
        <a:lstStyle/>
        <a:p>
          <a:endParaRPr lang="ru-RU"/>
        </a:p>
      </dgm:t>
    </dgm:pt>
    <dgm:pt modelId="{5E02A5F8-4804-4B98-BC38-508F38DE1EDB}" type="sibTrans" cxnId="{A506DE81-A9B1-4BB2-845E-4DDA6CD35A5E}">
      <dgm:prSet/>
      <dgm:spPr/>
      <dgm:t>
        <a:bodyPr/>
        <a:lstStyle/>
        <a:p>
          <a:endParaRPr lang="ru-RU"/>
        </a:p>
      </dgm:t>
    </dgm:pt>
    <dgm:pt modelId="{D1758B6D-FA23-4B01-934A-5CD12C7D7A7E}">
      <dgm:prSet/>
      <dgm:spPr/>
      <dgm:t>
        <a:bodyPr/>
        <a:lstStyle/>
        <a:p>
          <a:r>
            <a:rPr lang="ru-RU" dirty="0" smtClean="0"/>
            <a:t>Модели, алгоритмы, программы;</a:t>
          </a:r>
          <a:endParaRPr lang="ru-RU" dirty="0"/>
        </a:p>
      </dgm:t>
    </dgm:pt>
    <dgm:pt modelId="{960EC1DE-7D6E-4DCA-97AF-118CCDE1EE06}" type="parTrans" cxnId="{3CEBDC17-AE6F-4501-BDBE-1E1C6DD05D52}">
      <dgm:prSet/>
      <dgm:spPr/>
      <dgm:t>
        <a:bodyPr/>
        <a:lstStyle/>
        <a:p>
          <a:endParaRPr lang="ru-RU"/>
        </a:p>
      </dgm:t>
    </dgm:pt>
    <dgm:pt modelId="{387E7AA4-1C31-4293-86F9-306E69BC53F5}" type="sibTrans" cxnId="{3CEBDC17-AE6F-4501-BDBE-1E1C6DD05D52}">
      <dgm:prSet/>
      <dgm:spPr/>
      <dgm:t>
        <a:bodyPr/>
        <a:lstStyle/>
        <a:p>
          <a:endParaRPr lang="ru-RU"/>
        </a:p>
      </dgm:t>
    </dgm:pt>
    <dgm:pt modelId="{FAFA6500-7778-42C2-998F-5CB02562A848}">
      <dgm:prSet/>
      <dgm:spPr/>
      <dgm:t>
        <a:bodyPr/>
        <a:lstStyle/>
        <a:p>
          <a:r>
            <a:rPr lang="ru-RU" dirty="0" smtClean="0"/>
            <a:t>Внешняя среда (состояние атмосферы, побочные шумы, сигналы и наводки).</a:t>
          </a:r>
          <a:endParaRPr lang="ru-RU" dirty="0"/>
        </a:p>
      </dgm:t>
    </dgm:pt>
    <dgm:pt modelId="{BECD5322-6DE7-40A8-884C-C87F9E2D692F}" type="parTrans" cxnId="{BB1F20C2-88B5-477E-B9AB-4525E22F5CCD}">
      <dgm:prSet/>
      <dgm:spPr/>
      <dgm:t>
        <a:bodyPr/>
        <a:lstStyle/>
        <a:p>
          <a:endParaRPr lang="ru-RU"/>
        </a:p>
      </dgm:t>
    </dgm:pt>
    <dgm:pt modelId="{F807EE99-510A-4BCE-AA3F-866507E6EE2F}" type="sibTrans" cxnId="{BB1F20C2-88B5-477E-B9AB-4525E22F5CCD}">
      <dgm:prSet/>
      <dgm:spPr/>
      <dgm:t>
        <a:bodyPr/>
        <a:lstStyle/>
        <a:p>
          <a:endParaRPr lang="ru-RU"/>
        </a:p>
      </dgm:t>
    </dgm:pt>
    <dgm:pt modelId="{E89A80BB-202E-48D4-B092-EA5A2F4EB883}">
      <dgm:prSet/>
      <dgm:spPr/>
      <dgm:t>
        <a:bodyPr/>
        <a:lstStyle/>
        <a:p>
          <a:endParaRPr lang="ru-RU" dirty="0"/>
        </a:p>
      </dgm:t>
    </dgm:pt>
    <dgm:pt modelId="{C8F30D6A-B2AE-4375-BD57-7F577A0D18E2}" type="parTrans" cxnId="{3D6FD155-5058-45C6-B2A7-7077F5228DDB}">
      <dgm:prSet/>
      <dgm:spPr/>
      <dgm:t>
        <a:bodyPr/>
        <a:lstStyle/>
        <a:p>
          <a:endParaRPr lang="ru-RU"/>
        </a:p>
      </dgm:t>
    </dgm:pt>
    <dgm:pt modelId="{57273165-14A2-4E4A-ADD4-3961788E9799}" type="sibTrans" cxnId="{3D6FD155-5058-45C6-B2A7-7077F5228DDB}">
      <dgm:prSet/>
      <dgm:spPr/>
      <dgm:t>
        <a:bodyPr/>
        <a:lstStyle/>
        <a:p>
          <a:endParaRPr lang="ru-RU"/>
        </a:p>
      </dgm:t>
    </dgm:pt>
    <dgm:pt modelId="{90F74CE7-0B83-4583-AE25-0EC43E95E38E}" type="pres">
      <dgm:prSet presAssocID="{E8C8439F-84BF-44D1-8EB6-A15C966433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16B3C84-0B49-4AAB-971C-770D75C1DA4E}" type="pres">
      <dgm:prSet presAssocID="{0531F197-0879-4C42-BD1E-D37C4552E187}" presName="composite" presStyleCnt="0"/>
      <dgm:spPr/>
    </dgm:pt>
    <dgm:pt modelId="{21644626-F9C2-459D-BA78-0D7DDD76F808}" type="pres">
      <dgm:prSet presAssocID="{0531F197-0879-4C42-BD1E-D37C4552E18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EDDA7B-9E4C-4101-B093-F368A480500C}" type="pres">
      <dgm:prSet presAssocID="{0531F197-0879-4C42-BD1E-D37C4552E18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4627DB-9250-4E5A-9F3E-0275EED288D4}" type="pres">
      <dgm:prSet presAssocID="{A74D4AAE-98FF-4A43-AA1F-1E34D08BBCC2}" presName="space" presStyleCnt="0"/>
      <dgm:spPr/>
    </dgm:pt>
    <dgm:pt modelId="{E4605902-BF1E-4057-B5AA-56DF33E9F07D}" type="pres">
      <dgm:prSet presAssocID="{E0E938AD-CA10-4391-B4E9-D2C569EA57CD}" presName="composite" presStyleCnt="0"/>
      <dgm:spPr/>
    </dgm:pt>
    <dgm:pt modelId="{B3C0F55F-9D92-4F24-893D-1E6AEEE4F3FA}" type="pres">
      <dgm:prSet presAssocID="{E0E938AD-CA10-4391-B4E9-D2C569EA57C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CADEF6-ACC0-407B-A341-6DE7A26DD5B3}" type="pres">
      <dgm:prSet presAssocID="{E0E938AD-CA10-4391-B4E9-D2C569EA57C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2FA1A1-33BF-467A-91FB-6B05C79A9525}" type="pres">
      <dgm:prSet presAssocID="{E276375F-E937-4A1E-9665-BCD9F844CE80}" presName="space" presStyleCnt="0"/>
      <dgm:spPr/>
    </dgm:pt>
    <dgm:pt modelId="{4FBD29F8-78C5-47C5-8EE4-AA28DD35D633}" type="pres">
      <dgm:prSet presAssocID="{036ABCBE-1FE5-4DBF-B9E3-634400A399A2}" presName="composite" presStyleCnt="0"/>
      <dgm:spPr/>
    </dgm:pt>
    <dgm:pt modelId="{1AA6E188-2178-495F-878A-6920B58D8B4B}" type="pres">
      <dgm:prSet presAssocID="{036ABCBE-1FE5-4DBF-B9E3-634400A399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9D3AA1-8EB1-43EE-A863-1CA7534FE516}" type="pres">
      <dgm:prSet presAssocID="{036ABCBE-1FE5-4DBF-B9E3-634400A399A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7691A87-46DA-420D-BBA1-7523D0DAEA98}" type="presOf" srcId="{FFC177C4-BEDC-44D9-A7CF-223E835131B0}" destId="{DACADEF6-ACC0-407B-A341-6DE7A26DD5B3}" srcOrd="0" destOrd="2" presId="urn:microsoft.com/office/officeart/2005/8/layout/hList1"/>
    <dgm:cxn modelId="{470D03BD-3A9D-4B37-BFD7-8EE5E89A481A}" type="presOf" srcId="{E8C8439F-84BF-44D1-8EB6-A15C96643302}" destId="{90F74CE7-0B83-4583-AE25-0EC43E95E38E}" srcOrd="0" destOrd="0" presId="urn:microsoft.com/office/officeart/2005/8/layout/hList1"/>
    <dgm:cxn modelId="{BB139559-2534-4A95-BC0D-5156F29DB229}" type="presOf" srcId="{0531F197-0879-4C42-BD1E-D37C4552E187}" destId="{21644626-F9C2-459D-BA78-0D7DDD76F808}" srcOrd="0" destOrd="0" presId="urn:microsoft.com/office/officeart/2005/8/layout/hList1"/>
    <dgm:cxn modelId="{189A31A2-7FA9-4626-8DBB-BA83B9E0243E}" type="presOf" srcId="{6B070C5B-8CF9-4455-B30E-40E4602ADDC7}" destId="{959D3AA1-8EB1-43EE-A863-1CA7534FE516}" srcOrd="0" destOrd="1" presId="urn:microsoft.com/office/officeart/2005/8/layout/hList1"/>
    <dgm:cxn modelId="{6C33E89B-9C20-40AC-AA0C-7B7D78C1ACB4}" srcId="{E8C8439F-84BF-44D1-8EB6-A15C96643302}" destId="{036ABCBE-1FE5-4DBF-B9E3-634400A399A2}" srcOrd="2" destOrd="0" parTransId="{F8D81612-CBBE-4E27-9144-2B628448AD30}" sibTransId="{4CAEE692-696B-45AE-9839-A619A399238E}"/>
    <dgm:cxn modelId="{DF7C62EC-9B0F-4BE7-AF45-FD656D47F41D}" type="presOf" srcId="{E89A80BB-202E-48D4-B092-EA5A2F4EB883}" destId="{959D3AA1-8EB1-43EE-A863-1CA7534FE516}" srcOrd="0" destOrd="4" presId="urn:microsoft.com/office/officeart/2005/8/layout/hList1"/>
    <dgm:cxn modelId="{7300ADA9-5363-402C-A1C1-99F2708F4A82}" srcId="{E0E938AD-CA10-4391-B4E9-D2C569EA57CD}" destId="{F8025F88-88CA-404F-B317-F19099A3C6F6}" srcOrd="1" destOrd="0" parTransId="{BC877138-7144-4A85-B9D8-C9B18372E0A5}" sibTransId="{87F499DC-3E14-46D4-A142-63CAF0D1B278}"/>
    <dgm:cxn modelId="{BE72C88F-1B8F-4B07-8EDB-48B89B52E5F4}" type="presOf" srcId="{9BB214C7-35A2-43A2-978C-4E4EFDB96960}" destId="{00EDDA7B-9E4C-4101-B093-F368A480500C}" srcOrd="0" destOrd="2" presId="urn:microsoft.com/office/officeart/2005/8/layout/hList1"/>
    <dgm:cxn modelId="{BB1F20C2-88B5-477E-B9AB-4525E22F5CCD}" srcId="{036ABCBE-1FE5-4DBF-B9E3-634400A399A2}" destId="{FAFA6500-7778-42C2-998F-5CB02562A848}" srcOrd="3" destOrd="0" parTransId="{BECD5322-6DE7-40A8-884C-C87F9E2D692F}" sibTransId="{F807EE99-510A-4BCE-AA3F-866507E6EE2F}"/>
    <dgm:cxn modelId="{55CC8381-368B-4556-B2B6-9CF9A0421899}" srcId="{0531F197-0879-4C42-BD1E-D37C4552E187}" destId="{478E3812-3F7B-4346-B723-0851DAE35967}" srcOrd="0" destOrd="0" parTransId="{83A9FAB8-C14C-46B4-87E3-00CF41E7A93D}" sibTransId="{AD6923CD-4ED1-4598-9BBF-2F80BA91A1FD}"/>
    <dgm:cxn modelId="{2A71C393-FCAC-4768-87AE-6E12B4015EB3}" type="presOf" srcId="{F8025F88-88CA-404F-B317-F19099A3C6F6}" destId="{DACADEF6-ACC0-407B-A341-6DE7A26DD5B3}" srcOrd="0" destOrd="1" presId="urn:microsoft.com/office/officeart/2005/8/layout/hList1"/>
    <dgm:cxn modelId="{52F7B292-27BA-45FC-8E76-2D05A72B9EE8}" type="presOf" srcId="{80FFC739-A0F5-453E-B859-F5A57975AC52}" destId="{959D3AA1-8EB1-43EE-A863-1CA7534FE516}" srcOrd="0" destOrd="0" presId="urn:microsoft.com/office/officeart/2005/8/layout/hList1"/>
    <dgm:cxn modelId="{3D6FD155-5058-45C6-B2A7-7077F5228DDB}" srcId="{036ABCBE-1FE5-4DBF-B9E3-634400A399A2}" destId="{E89A80BB-202E-48D4-B092-EA5A2F4EB883}" srcOrd="4" destOrd="0" parTransId="{C8F30D6A-B2AE-4375-BD57-7F577A0D18E2}" sibTransId="{57273165-14A2-4E4A-ADD4-3961788E9799}"/>
    <dgm:cxn modelId="{A506DE81-A9B1-4BB2-845E-4DDA6CD35A5E}" srcId="{036ABCBE-1FE5-4DBF-B9E3-634400A399A2}" destId="{6B070C5B-8CF9-4455-B30E-40E4602ADDC7}" srcOrd="1" destOrd="0" parTransId="{A6CD18A6-B2EA-496D-A6C8-92AEE8148B98}" sibTransId="{5E02A5F8-4804-4B98-BC38-508F38DE1EDB}"/>
    <dgm:cxn modelId="{26B67EA1-5E1C-43CA-A185-F634E7888C03}" type="presOf" srcId="{A5669E7E-B687-4BCF-9CC9-9A4145199070}" destId="{00EDDA7B-9E4C-4101-B093-F368A480500C}" srcOrd="0" destOrd="1" presId="urn:microsoft.com/office/officeart/2005/8/layout/hList1"/>
    <dgm:cxn modelId="{DAF9A390-61A8-4312-BC02-7D148AFFBDC8}" srcId="{E0E938AD-CA10-4391-B4E9-D2C569EA57CD}" destId="{24484C9E-C33A-4766-AC1C-3C654A19354E}" srcOrd="3" destOrd="0" parTransId="{4DC18884-D4CC-4852-9C3A-037B4F78F452}" sibTransId="{F94E1811-3B1B-4424-B124-519ECB331417}"/>
    <dgm:cxn modelId="{1471F585-796E-45DF-9A17-6E95885CCA69}" srcId="{E8C8439F-84BF-44D1-8EB6-A15C96643302}" destId="{E0E938AD-CA10-4391-B4E9-D2C569EA57CD}" srcOrd="1" destOrd="0" parTransId="{05FE645C-4E0D-41DE-90B2-25C8C87FE23D}" sibTransId="{E276375F-E937-4A1E-9665-BCD9F844CE80}"/>
    <dgm:cxn modelId="{26B0E6FF-667A-4F71-926C-12DC1C6F8781}" srcId="{E8C8439F-84BF-44D1-8EB6-A15C96643302}" destId="{0531F197-0879-4C42-BD1E-D37C4552E187}" srcOrd="0" destOrd="0" parTransId="{1FA7A6CA-227E-4CD2-9C70-243B5E0D1A12}" sibTransId="{A74D4AAE-98FF-4A43-AA1F-1E34D08BBCC2}"/>
    <dgm:cxn modelId="{591D6B78-3F9F-42FF-A434-9AAF07E35BD8}" srcId="{0531F197-0879-4C42-BD1E-D37C4552E187}" destId="{9BB214C7-35A2-43A2-978C-4E4EFDB96960}" srcOrd="2" destOrd="0" parTransId="{682168A9-0A8B-4CE9-A79C-FA23EA90295E}" sibTransId="{35BE4526-790E-4172-A21B-C8DBE2C4F710}"/>
    <dgm:cxn modelId="{3CEBDC17-AE6F-4501-BDBE-1E1C6DD05D52}" srcId="{036ABCBE-1FE5-4DBF-B9E3-634400A399A2}" destId="{D1758B6D-FA23-4B01-934A-5CD12C7D7A7E}" srcOrd="2" destOrd="0" parTransId="{960EC1DE-7D6E-4DCA-97AF-118CCDE1EE06}" sibTransId="{387E7AA4-1C31-4293-86F9-306E69BC53F5}"/>
    <dgm:cxn modelId="{0E4A8E00-014D-484B-8668-C3C52FB65509}" srcId="{0531F197-0879-4C42-BD1E-D37C4552E187}" destId="{6C47CF86-D21D-47A5-B6A1-D226CA89D3ED}" srcOrd="3" destOrd="0" parTransId="{2CCA05DB-293A-497E-9B53-C6CC57DF2069}" sibTransId="{9FE0836F-9FE9-4E0E-A35D-F5FB84DE14BC}"/>
    <dgm:cxn modelId="{53E42FC4-744E-4AF3-A60B-62F8BD7BB6E7}" type="presOf" srcId="{036ABCBE-1FE5-4DBF-B9E3-634400A399A2}" destId="{1AA6E188-2178-495F-878A-6920B58D8B4B}" srcOrd="0" destOrd="0" presId="urn:microsoft.com/office/officeart/2005/8/layout/hList1"/>
    <dgm:cxn modelId="{D7F5F93F-1D4C-4FDA-8103-8E199BA951CF}" type="presOf" srcId="{E0E938AD-CA10-4391-B4E9-D2C569EA57CD}" destId="{B3C0F55F-9D92-4F24-893D-1E6AEEE4F3FA}" srcOrd="0" destOrd="0" presId="urn:microsoft.com/office/officeart/2005/8/layout/hList1"/>
    <dgm:cxn modelId="{198C966A-227E-4CFF-A510-6FB8E3DEDD99}" type="presOf" srcId="{FAFA6500-7778-42C2-998F-5CB02562A848}" destId="{959D3AA1-8EB1-43EE-A863-1CA7534FE516}" srcOrd="0" destOrd="3" presId="urn:microsoft.com/office/officeart/2005/8/layout/hList1"/>
    <dgm:cxn modelId="{E7D5B0F1-E62D-4B7D-B52C-5A032E8269CB}" srcId="{0531F197-0879-4C42-BD1E-D37C4552E187}" destId="{A5669E7E-B687-4BCF-9CC9-9A4145199070}" srcOrd="1" destOrd="0" parTransId="{8D299E66-BE20-4097-9985-EB1528544AE7}" sibTransId="{A13E33D3-9481-4D68-8F49-7215F05CEE06}"/>
    <dgm:cxn modelId="{71EC2D99-7941-4F80-AD67-13F693E09EC2}" srcId="{036ABCBE-1FE5-4DBF-B9E3-634400A399A2}" destId="{80FFC739-A0F5-453E-B859-F5A57975AC52}" srcOrd="0" destOrd="0" parTransId="{C80ED732-8F08-42FC-B605-DFA723FEC541}" sibTransId="{5267E116-476F-4ECD-97AB-CE3C09F30CDB}"/>
    <dgm:cxn modelId="{878D4CFB-7A3E-4278-802A-C81984399356}" type="presOf" srcId="{24484C9E-C33A-4766-AC1C-3C654A19354E}" destId="{DACADEF6-ACC0-407B-A341-6DE7A26DD5B3}" srcOrd="0" destOrd="3" presId="urn:microsoft.com/office/officeart/2005/8/layout/hList1"/>
    <dgm:cxn modelId="{70B748D3-3512-4B01-8B2F-2546A19572AB}" type="presOf" srcId="{478E3812-3F7B-4346-B723-0851DAE35967}" destId="{00EDDA7B-9E4C-4101-B093-F368A480500C}" srcOrd="0" destOrd="0" presId="urn:microsoft.com/office/officeart/2005/8/layout/hList1"/>
    <dgm:cxn modelId="{64F5E477-34A1-415A-9FC1-6ABF0F5106E1}" srcId="{E0E938AD-CA10-4391-B4E9-D2C569EA57CD}" destId="{FFC177C4-BEDC-44D9-A7CF-223E835131B0}" srcOrd="2" destOrd="0" parTransId="{5A1C7AF4-52C7-48E9-9153-AF85EAE8ACB1}" sibTransId="{08C1CCD3-8049-416B-A246-702FFE7B465B}"/>
    <dgm:cxn modelId="{F9DDB44B-7D69-4454-A417-36C1931D7EBF}" type="presOf" srcId="{6C47CF86-D21D-47A5-B6A1-D226CA89D3ED}" destId="{00EDDA7B-9E4C-4101-B093-F368A480500C}" srcOrd="0" destOrd="3" presId="urn:microsoft.com/office/officeart/2005/8/layout/hList1"/>
    <dgm:cxn modelId="{D0CBFB19-CB6E-487D-B06C-9C73F9EDA52E}" srcId="{E0E938AD-CA10-4391-B4E9-D2C569EA57CD}" destId="{7772EEF9-4FF8-4B72-9FCC-0B71FAFE07CB}" srcOrd="0" destOrd="0" parTransId="{5CC00D1A-8869-4F36-B5D6-F4B5693C3DCA}" sibTransId="{13A912BF-043D-470E-9EAB-090CC763291E}"/>
    <dgm:cxn modelId="{B03F931C-5690-4525-BBB4-39DCBF374BA5}" type="presOf" srcId="{7772EEF9-4FF8-4B72-9FCC-0B71FAFE07CB}" destId="{DACADEF6-ACC0-407B-A341-6DE7A26DD5B3}" srcOrd="0" destOrd="0" presId="urn:microsoft.com/office/officeart/2005/8/layout/hList1"/>
    <dgm:cxn modelId="{FAA10C2F-6F33-4446-A5D9-DDB9BA9A0202}" type="presOf" srcId="{D1758B6D-FA23-4B01-934A-5CD12C7D7A7E}" destId="{959D3AA1-8EB1-43EE-A863-1CA7534FE516}" srcOrd="0" destOrd="2" presId="urn:microsoft.com/office/officeart/2005/8/layout/hList1"/>
    <dgm:cxn modelId="{DD5FD31B-4AF3-44F4-AD80-DF19822D0859}" type="presParOf" srcId="{90F74CE7-0B83-4583-AE25-0EC43E95E38E}" destId="{F16B3C84-0B49-4AAB-971C-770D75C1DA4E}" srcOrd="0" destOrd="0" presId="urn:microsoft.com/office/officeart/2005/8/layout/hList1"/>
    <dgm:cxn modelId="{F3812B14-4641-42EC-B03E-5897CDC18487}" type="presParOf" srcId="{F16B3C84-0B49-4AAB-971C-770D75C1DA4E}" destId="{21644626-F9C2-459D-BA78-0D7DDD76F808}" srcOrd="0" destOrd="0" presId="urn:microsoft.com/office/officeart/2005/8/layout/hList1"/>
    <dgm:cxn modelId="{8A1D46F7-3C71-4E5E-BC1A-C1E32EA1E68B}" type="presParOf" srcId="{F16B3C84-0B49-4AAB-971C-770D75C1DA4E}" destId="{00EDDA7B-9E4C-4101-B093-F368A480500C}" srcOrd="1" destOrd="0" presId="urn:microsoft.com/office/officeart/2005/8/layout/hList1"/>
    <dgm:cxn modelId="{17EA3886-2201-4009-B980-AFA982316856}" type="presParOf" srcId="{90F74CE7-0B83-4583-AE25-0EC43E95E38E}" destId="{9F4627DB-9250-4E5A-9F3E-0275EED288D4}" srcOrd="1" destOrd="0" presId="urn:microsoft.com/office/officeart/2005/8/layout/hList1"/>
    <dgm:cxn modelId="{721130CC-A61E-4926-BCAF-450A34F8F853}" type="presParOf" srcId="{90F74CE7-0B83-4583-AE25-0EC43E95E38E}" destId="{E4605902-BF1E-4057-B5AA-56DF33E9F07D}" srcOrd="2" destOrd="0" presId="urn:microsoft.com/office/officeart/2005/8/layout/hList1"/>
    <dgm:cxn modelId="{E2EE121F-7E3B-4661-BFAD-D5603A9E4D1A}" type="presParOf" srcId="{E4605902-BF1E-4057-B5AA-56DF33E9F07D}" destId="{B3C0F55F-9D92-4F24-893D-1E6AEEE4F3FA}" srcOrd="0" destOrd="0" presId="urn:microsoft.com/office/officeart/2005/8/layout/hList1"/>
    <dgm:cxn modelId="{4A949D0F-2853-4BD6-8B9A-F9CBC9B0BE9C}" type="presParOf" srcId="{E4605902-BF1E-4057-B5AA-56DF33E9F07D}" destId="{DACADEF6-ACC0-407B-A341-6DE7A26DD5B3}" srcOrd="1" destOrd="0" presId="urn:microsoft.com/office/officeart/2005/8/layout/hList1"/>
    <dgm:cxn modelId="{3A49BFBD-0175-46EC-AE90-3FED558B20E2}" type="presParOf" srcId="{90F74CE7-0B83-4583-AE25-0EC43E95E38E}" destId="{462FA1A1-33BF-467A-91FB-6B05C79A9525}" srcOrd="3" destOrd="0" presId="urn:microsoft.com/office/officeart/2005/8/layout/hList1"/>
    <dgm:cxn modelId="{B6898C90-25AB-42D6-87D2-7D38126EE626}" type="presParOf" srcId="{90F74CE7-0B83-4583-AE25-0EC43E95E38E}" destId="{4FBD29F8-78C5-47C5-8EE4-AA28DD35D633}" srcOrd="4" destOrd="0" presId="urn:microsoft.com/office/officeart/2005/8/layout/hList1"/>
    <dgm:cxn modelId="{3E37167B-1FD0-44C7-B881-ECF77965B120}" type="presParOf" srcId="{4FBD29F8-78C5-47C5-8EE4-AA28DD35D633}" destId="{1AA6E188-2178-495F-878A-6920B58D8B4B}" srcOrd="0" destOrd="0" presId="urn:microsoft.com/office/officeart/2005/8/layout/hList1"/>
    <dgm:cxn modelId="{5507D55B-88FA-40C1-9F48-07B8B09DB7A0}" type="presParOf" srcId="{4FBD29F8-78C5-47C5-8EE4-AA28DD35D633}" destId="{959D3AA1-8EB1-43EE-A863-1CA7534FE5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D8948F-9A96-47B6-B6BF-78071CF5A7D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8DF2BB1-BDFA-4BF0-A5EF-88D5A52704D9}">
      <dgm:prSet custT="1"/>
      <dgm:spPr/>
      <dgm:t>
        <a:bodyPr/>
        <a:lstStyle/>
        <a:p>
          <a:r>
            <a:rPr lang="ru-RU" sz="2400" dirty="0" smtClean="0"/>
            <a:t>Штатные каналы доступа, если нет никаких мер защиты</a:t>
          </a:r>
          <a:endParaRPr lang="ru-RU" sz="2400" dirty="0"/>
        </a:p>
      </dgm:t>
    </dgm:pt>
    <dgm:pt modelId="{FD42E481-D65F-4049-A16B-2B5484FBB8DD}" type="parTrans" cxnId="{EA788A33-FC7A-4CC3-9162-22FDC3D774A8}">
      <dgm:prSet/>
      <dgm:spPr/>
      <dgm:t>
        <a:bodyPr/>
        <a:lstStyle/>
        <a:p>
          <a:endParaRPr lang="ru-RU"/>
        </a:p>
      </dgm:t>
    </dgm:pt>
    <dgm:pt modelId="{0F159377-D195-4F2C-8285-A98C5DE34793}" type="sibTrans" cxnId="{EA788A33-FC7A-4CC3-9162-22FDC3D774A8}">
      <dgm:prSet/>
      <dgm:spPr/>
      <dgm:t>
        <a:bodyPr/>
        <a:lstStyle/>
        <a:p>
          <a:endParaRPr lang="ru-RU"/>
        </a:p>
      </dgm:t>
    </dgm:pt>
    <dgm:pt modelId="{41AA7012-4CB8-41C6-A230-DF461D054849}">
      <dgm:prSet/>
      <dgm:spPr/>
      <dgm:t>
        <a:bodyPr/>
        <a:lstStyle/>
        <a:p>
          <a:r>
            <a:rPr lang="ru-RU" dirty="0" smtClean="0"/>
            <a:t>через терминалы пользователей</a:t>
          </a:r>
          <a:endParaRPr lang="ru-RU" dirty="0"/>
        </a:p>
      </dgm:t>
    </dgm:pt>
    <dgm:pt modelId="{2EEA6B8B-A6C6-4844-90BC-8940EFD547D7}" type="parTrans" cxnId="{538E3BF4-EC03-4A34-9341-63C6E5D7C028}">
      <dgm:prSet/>
      <dgm:spPr/>
      <dgm:t>
        <a:bodyPr/>
        <a:lstStyle/>
        <a:p>
          <a:endParaRPr lang="ru-RU"/>
        </a:p>
      </dgm:t>
    </dgm:pt>
    <dgm:pt modelId="{BC18DAF2-CF0D-4EA2-A291-EB6AE6388589}" type="sibTrans" cxnId="{538E3BF4-EC03-4A34-9341-63C6E5D7C028}">
      <dgm:prSet/>
      <dgm:spPr/>
      <dgm:t>
        <a:bodyPr/>
        <a:lstStyle/>
        <a:p>
          <a:endParaRPr lang="ru-RU"/>
        </a:p>
      </dgm:t>
    </dgm:pt>
    <dgm:pt modelId="{42E6F94C-405D-412D-8B35-F48693EBBDEA}">
      <dgm:prSet/>
      <dgm:spPr/>
      <dgm:t>
        <a:bodyPr/>
        <a:lstStyle/>
        <a:p>
          <a:r>
            <a:rPr lang="ru-RU" dirty="0" smtClean="0"/>
            <a:t>через терминал администратора системы</a:t>
          </a:r>
          <a:endParaRPr lang="ru-RU" dirty="0"/>
        </a:p>
      </dgm:t>
    </dgm:pt>
    <dgm:pt modelId="{B106FC61-062D-4456-8702-7ECCED2E508A}" type="parTrans" cxnId="{D87C4A93-C275-4C49-89F0-1AE73299A57B}">
      <dgm:prSet/>
      <dgm:spPr/>
      <dgm:t>
        <a:bodyPr/>
        <a:lstStyle/>
        <a:p>
          <a:endParaRPr lang="ru-RU"/>
        </a:p>
      </dgm:t>
    </dgm:pt>
    <dgm:pt modelId="{8E32FF21-0A85-4418-A844-F8D43E990A41}" type="sibTrans" cxnId="{D87C4A93-C275-4C49-89F0-1AE73299A57B}">
      <dgm:prSet/>
      <dgm:spPr/>
      <dgm:t>
        <a:bodyPr/>
        <a:lstStyle/>
        <a:p>
          <a:endParaRPr lang="ru-RU"/>
        </a:p>
      </dgm:t>
    </dgm:pt>
    <dgm:pt modelId="{526D2B3E-5411-4A85-83E1-EF7C6F87169B}">
      <dgm:prSet/>
      <dgm:spPr/>
      <dgm:t>
        <a:bodyPr/>
        <a:lstStyle/>
        <a:p>
          <a:r>
            <a:rPr lang="ru-RU" dirty="0" smtClean="0"/>
            <a:t>через удаленные терминалы</a:t>
          </a:r>
          <a:endParaRPr lang="ru-RU" dirty="0"/>
        </a:p>
      </dgm:t>
    </dgm:pt>
    <dgm:pt modelId="{6B75036D-8888-4355-AEB0-2068A8DFC302}" type="parTrans" cxnId="{3AF4B856-BB27-45EA-9622-AA0E0AB7BB28}">
      <dgm:prSet/>
      <dgm:spPr/>
      <dgm:t>
        <a:bodyPr/>
        <a:lstStyle/>
        <a:p>
          <a:endParaRPr lang="ru-RU"/>
        </a:p>
      </dgm:t>
    </dgm:pt>
    <dgm:pt modelId="{8B65885E-E775-43E2-9DD1-B1CB952D29CA}" type="sibTrans" cxnId="{3AF4B856-BB27-45EA-9622-AA0E0AB7BB28}">
      <dgm:prSet/>
      <dgm:spPr/>
      <dgm:t>
        <a:bodyPr/>
        <a:lstStyle/>
        <a:p>
          <a:endParaRPr lang="ru-RU"/>
        </a:p>
      </dgm:t>
    </dgm:pt>
    <dgm:pt modelId="{A3F86ABD-2D12-47A0-94A6-C9711601BE3D}">
      <dgm:prSet custT="1"/>
      <dgm:spPr/>
      <dgm:t>
        <a:bodyPr/>
        <a:lstStyle/>
        <a:p>
          <a:r>
            <a:rPr lang="ru-RU" sz="2400" dirty="0" smtClean="0"/>
            <a:t>Нештатные каналы доступа</a:t>
          </a:r>
          <a:endParaRPr lang="ru-RU" sz="2400" dirty="0"/>
        </a:p>
      </dgm:t>
    </dgm:pt>
    <dgm:pt modelId="{E798AAE5-6081-4872-BDAB-424B07B1D301}" type="parTrans" cxnId="{21B7D93C-E100-474B-93D8-39FA5333D06C}">
      <dgm:prSet/>
      <dgm:spPr/>
      <dgm:t>
        <a:bodyPr/>
        <a:lstStyle/>
        <a:p>
          <a:endParaRPr lang="ru-RU"/>
        </a:p>
      </dgm:t>
    </dgm:pt>
    <dgm:pt modelId="{CA063B80-59EE-44AD-87B4-162CA7713AB1}" type="sibTrans" cxnId="{21B7D93C-E100-474B-93D8-39FA5333D06C}">
      <dgm:prSet/>
      <dgm:spPr/>
      <dgm:t>
        <a:bodyPr/>
        <a:lstStyle/>
        <a:p>
          <a:endParaRPr lang="ru-RU"/>
        </a:p>
      </dgm:t>
    </dgm:pt>
    <dgm:pt modelId="{1876961B-DA12-4898-A447-1F14EE9AD37B}">
      <dgm:prSet/>
      <dgm:spPr/>
      <dgm:t>
        <a:bodyPr/>
        <a:lstStyle/>
        <a:p>
          <a:r>
            <a:rPr lang="ru-RU" dirty="0" smtClean="0"/>
            <a:t>побочное электромагнитное излучение информации с аппаратуры системы</a:t>
          </a:r>
          <a:endParaRPr lang="ru-RU" dirty="0"/>
        </a:p>
      </dgm:t>
    </dgm:pt>
    <dgm:pt modelId="{F546BD51-7B7C-4FD2-B694-2680305A730F}" type="parTrans" cxnId="{08F972FC-B2A5-4728-A9FF-ABC380352298}">
      <dgm:prSet/>
      <dgm:spPr/>
      <dgm:t>
        <a:bodyPr/>
        <a:lstStyle/>
        <a:p>
          <a:endParaRPr lang="ru-RU"/>
        </a:p>
      </dgm:t>
    </dgm:pt>
    <dgm:pt modelId="{541F36C5-78B9-4964-95AC-D7F710B8C513}" type="sibTrans" cxnId="{08F972FC-B2A5-4728-A9FF-ABC380352298}">
      <dgm:prSet/>
      <dgm:spPr/>
      <dgm:t>
        <a:bodyPr/>
        <a:lstStyle/>
        <a:p>
          <a:endParaRPr lang="ru-RU"/>
        </a:p>
      </dgm:t>
    </dgm:pt>
    <dgm:pt modelId="{6DA6ABD0-00E8-4A02-8423-4C783C16AF50}">
      <dgm:prSet/>
      <dgm:spPr/>
      <dgm:t>
        <a:bodyPr/>
        <a:lstStyle/>
        <a:p>
          <a:r>
            <a:rPr lang="ru-RU" dirty="0" smtClean="0"/>
            <a:t>побочные наводки информации по сети электропитания и заземления</a:t>
          </a:r>
          <a:endParaRPr lang="ru-RU" dirty="0"/>
        </a:p>
      </dgm:t>
    </dgm:pt>
    <dgm:pt modelId="{7ED9F781-1CA5-443F-8DE2-396388CCF185}" type="parTrans" cxnId="{D8BFFDAE-89D8-43B2-96BE-8857303F90DA}">
      <dgm:prSet/>
      <dgm:spPr/>
      <dgm:t>
        <a:bodyPr/>
        <a:lstStyle/>
        <a:p>
          <a:endParaRPr lang="ru-RU"/>
        </a:p>
      </dgm:t>
    </dgm:pt>
    <dgm:pt modelId="{98B308AB-6F3B-47A5-8E6E-DDE7E7C0585C}" type="sibTrans" cxnId="{D8BFFDAE-89D8-43B2-96BE-8857303F90DA}">
      <dgm:prSet/>
      <dgm:spPr/>
      <dgm:t>
        <a:bodyPr/>
        <a:lstStyle/>
        <a:p>
          <a:endParaRPr lang="ru-RU"/>
        </a:p>
      </dgm:t>
    </dgm:pt>
    <dgm:pt modelId="{FA14CEC5-DC14-4093-A08A-6B145EFD6660}">
      <dgm:prSet/>
      <dgm:spPr/>
      <dgm:t>
        <a:bodyPr/>
        <a:lstStyle/>
        <a:p>
          <a:r>
            <a:rPr lang="ru-RU" dirty="0" smtClean="0"/>
            <a:t>побочные наводки информации на вспомогательных коммуникациях</a:t>
          </a:r>
          <a:endParaRPr lang="ru-RU" dirty="0"/>
        </a:p>
      </dgm:t>
    </dgm:pt>
    <dgm:pt modelId="{A025EC9B-7EBD-42A7-BD16-59825477BD44}" type="parTrans" cxnId="{7332C4D7-7C14-47C3-B591-DA5C99733E37}">
      <dgm:prSet/>
      <dgm:spPr/>
      <dgm:t>
        <a:bodyPr/>
        <a:lstStyle/>
        <a:p>
          <a:endParaRPr lang="ru-RU"/>
        </a:p>
      </dgm:t>
    </dgm:pt>
    <dgm:pt modelId="{4C6191EA-EA59-4690-BC87-12AABBDEB352}" type="sibTrans" cxnId="{7332C4D7-7C14-47C3-B591-DA5C99733E37}">
      <dgm:prSet/>
      <dgm:spPr/>
      <dgm:t>
        <a:bodyPr/>
        <a:lstStyle/>
        <a:p>
          <a:endParaRPr lang="ru-RU"/>
        </a:p>
      </dgm:t>
    </dgm:pt>
    <dgm:pt modelId="{1C76DFCC-93B4-4310-B685-C43BF185BC05}">
      <dgm:prSet/>
      <dgm:spPr/>
      <dgm:t>
        <a:bodyPr/>
        <a:lstStyle/>
        <a:p>
          <a:r>
            <a:rPr lang="ru-RU" dirty="0" smtClean="0"/>
            <a:t>подключение к внешним каналам связи</a:t>
          </a:r>
          <a:endParaRPr lang="ru-RU" dirty="0"/>
        </a:p>
      </dgm:t>
    </dgm:pt>
    <dgm:pt modelId="{B7B470A5-96D4-43FE-A422-9156A3FA159F}" type="parTrans" cxnId="{F936885D-4854-49B8-B30B-8611E52CD99E}">
      <dgm:prSet/>
      <dgm:spPr/>
      <dgm:t>
        <a:bodyPr/>
        <a:lstStyle/>
        <a:p>
          <a:endParaRPr lang="ru-RU"/>
        </a:p>
      </dgm:t>
    </dgm:pt>
    <dgm:pt modelId="{011F76BD-A753-40E5-800C-C06D31A5DBF5}" type="sibTrans" cxnId="{F936885D-4854-49B8-B30B-8611E52CD99E}">
      <dgm:prSet/>
      <dgm:spPr/>
      <dgm:t>
        <a:bodyPr/>
        <a:lstStyle/>
        <a:p>
          <a:endParaRPr lang="ru-RU"/>
        </a:p>
      </dgm:t>
    </dgm:pt>
    <dgm:pt modelId="{C194EFFC-DC1B-436C-8EC5-0525099FA045}">
      <dgm:prSet/>
      <dgm:spPr/>
      <dgm:t>
        <a:bodyPr/>
        <a:lstStyle/>
        <a:p>
          <a:endParaRPr lang="ru-RU"/>
        </a:p>
      </dgm:t>
    </dgm:pt>
    <dgm:pt modelId="{90EC2308-2FA1-4EA7-B054-8D1989EF7FE8}" type="parTrans" cxnId="{01395B10-8614-43D2-A455-27DA04C0C2DA}">
      <dgm:prSet/>
      <dgm:spPr/>
      <dgm:t>
        <a:bodyPr/>
        <a:lstStyle/>
        <a:p>
          <a:endParaRPr lang="ru-RU"/>
        </a:p>
      </dgm:t>
    </dgm:pt>
    <dgm:pt modelId="{2A0FA1DD-21AC-4604-A77E-C3352B2A6CDE}" type="sibTrans" cxnId="{01395B10-8614-43D2-A455-27DA04C0C2DA}">
      <dgm:prSet/>
      <dgm:spPr/>
      <dgm:t>
        <a:bodyPr/>
        <a:lstStyle/>
        <a:p>
          <a:endParaRPr lang="ru-RU"/>
        </a:p>
      </dgm:t>
    </dgm:pt>
    <dgm:pt modelId="{CE498C15-19E1-47D6-89D4-A446A4AB55CF}" type="pres">
      <dgm:prSet presAssocID="{88D8948F-9A96-47B6-B6BF-78071CF5A7D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D6BD0DD-ED01-4277-9923-E78ED47DE9F5}" type="pres">
      <dgm:prSet presAssocID="{28DF2BB1-BDFA-4BF0-A5EF-88D5A52704D9}" presName="composite" presStyleCnt="0"/>
      <dgm:spPr/>
    </dgm:pt>
    <dgm:pt modelId="{B4DCEED2-A85C-411A-9CF3-AF04CBD62785}" type="pres">
      <dgm:prSet presAssocID="{28DF2BB1-BDFA-4BF0-A5EF-88D5A52704D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B18072-B56C-4EBD-A901-67F1182FAD57}" type="pres">
      <dgm:prSet presAssocID="{28DF2BB1-BDFA-4BF0-A5EF-88D5A52704D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27D473-A22F-4FD1-A27D-86D6C96F5665}" type="pres">
      <dgm:prSet presAssocID="{0F159377-D195-4F2C-8285-A98C5DE34793}" presName="space" presStyleCnt="0"/>
      <dgm:spPr/>
    </dgm:pt>
    <dgm:pt modelId="{00EC9E27-1597-4A4D-802F-E95DE36CD93A}" type="pres">
      <dgm:prSet presAssocID="{A3F86ABD-2D12-47A0-94A6-C9711601BE3D}" presName="composite" presStyleCnt="0"/>
      <dgm:spPr/>
    </dgm:pt>
    <dgm:pt modelId="{E4F88F27-15FA-49F1-860E-D6EDD2C8921F}" type="pres">
      <dgm:prSet presAssocID="{A3F86ABD-2D12-47A0-94A6-C9711601BE3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7F191F-2DEF-4216-95FA-0EBD77FCABBF}" type="pres">
      <dgm:prSet presAssocID="{A3F86ABD-2D12-47A0-94A6-C9711601BE3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BED8183-EEF7-483A-8EDB-CC07D32E9C90}" type="presOf" srcId="{A3F86ABD-2D12-47A0-94A6-C9711601BE3D}" destId="{E4F88F27-15FA-49F1-860E-D6EDD2C8921F}" srcOrd="0" destOrd="0" presId="urn:microsoft.com/office/officeart/2005/8/layout/hList1"/>
    <dgm:cxn modelId="{7332C4D7-7C14-47C3-B591-DA5C99733E37}" srcId="{A3F86ABD-2D12-47A0-94A6-C9711601BE3D}" destId="{FA14CEC5-DC14-4093-A08A-6B145EFD6660}" srcOrd="2" destOrd="0" parTransId="{A025EC9B-7EBD-42A7-BD16-59825477BD44}" sibTransId="{4C6191EA-EA59-4690-BC87-12AABBDEB352}"/>
    <dgm:cxn modelId="{80F3E0A2-3249-4D70-9967-6663EAEA278F}" type="presOf" srcId="{41AA7012-4CB8-41C6-A230-DF461D054849}" destId="{2CB18072-B56C-4EBD-A901-67F1182FAD57}" srcOrd="0" destOrd="0" presId="urn:microsoft.com/office/officeart/2005/8/layout/hList1"/>
    <dgm:cxn modelId="{3983AB42-9EEF-461C-BB2A-215F2122DBF4}" type="presOf" srcId="{1C76DFCC-93B4-4310-B685-C43BF185BC05}" destId="{827F191F-2DEF-4216-95FA-0EBD77FCABBF}" srcOrd="0" destOrd="3" presId="urn:microsoft.com/office/officeart/2005/8/layout/hList1"/>
    <dgm:cxn modelId="{21B7D93C-E100-474B-93D8-39FA5333D06C}" srcId="{88D8948F-9A96-47B6-B6BF-78071CF5A7DF}" destId="{A3F86ABD-2D12-47A0-94A6-C9711601BE3D}" srcOrd="1" destOrd="0" parTransId="{E798AAE5-6081-4872-BDAB-424B07B1D301}" sibTransId="{CA063B80-59EE-44AD-87B4-162CA7713AB1}"/>
    <dgm:cxn modelId="{08F972FC-B2A5-4728-A9FF-ABC380352298}" srcId="{A3F86ABD-2D12-47A0-94A6-C9711601BE3D}" destId="{1876961B-DA12-4898-A447-1F14EE9AD37B}" srcOrd="0" destOrd="0" parTransId="{F546BD51-7B7C-4FD2-B694-2680305A730F}" sibTransId="{541F36C5-78B9-4964-95AC-D7F710B8C513}"/>
    <dgm:cxn modelId="{E50C24E9-04E1-4524-8F7F-EBE62BFBC337}" type="presOf" srcId="{6DA6ABD0-00E8-4A02-8423-4C783C16AF50}" destId="{827F191F-2DEF-4216-95FA-0EBD77FCABBF}" srcOrd="0" destOrd="1" presId="urn:microsoft.com/office/officeart/2005/8/layout/hList1"/>
    <dgm:cxn modelId="{01395B10-8614-43D2-A455-27DA04C0C2DA}" srcId="{A3F86ABD-2D12-47A0-94A6-C9711601BE3D}" destId="{C194EFFC-DC1B-436C-8EC5-0525099FA045}" srcOrd="4" destOrd="0" parTransId="{90EC2308-2FA1-4EA7-B054-8D1989EF7FE8}" sibTransId="{2A0FA1DD-21AC-4604-A77E-C3352B2A6CDE}"/>
    <dgm:cxn modelId="{D87C4A93-C275-4C49-89F0-1AE73299A57B}" srcId="{28DF2BB1-BDFA-4BF0-A5EF-88D5A52704D9}" destId="{42E6F94C-405D-412D-8B35-F48693EBBDEA}" srcOrd="1" destOrd="0" parTransId="{B106FC61-062D-4456-8702-7ECCED2E508A}" sibTransId="{8E32FF21-0A85-4418-A844-F8D43E990A41}"/>
    <dgm:cxn modelId="{3AF4B856-BB27-45EA-9622-AA0E0AB7BB28}" srcId="{28DF2BB1-BDFA-4BF0-A5EF-88D5A52704D9}" destId="{526D2B3E-5411-4A85-83E1-EF7C6F87169B}" srcOrd="2" destOrd="0" parTransId="{6B75036D-8888-4355-AEB0-2068A8DFC302}" sibTransId="{8B65885E-E775-43E2-9DD1-B1CB952D29CA}"/>
    <dgm:cxn modelId="{EA788A33-FC7A-4CC3-9162-22FDC3D774A8}" srcId="{88D8948F-9A96-47B6-B6BF-78071CF5A7DF}" destId="{28DF2BB1-BDFA-4BF0-A5EF-88D5A52704D9}" srcOrd="0" destOrd="0" parTransId="{FD42E481-D65F-4049-A16B-2B5484FBB8DD}" sibTransId="{0F159377-D195-4F2C-8285-A98C5DE34793}"/>
    <dgm:cxn modelId="{1DEBB236-EE7C-40CA-B3E1-39179696DE6D}" type="presOf" srcId="{42E6F94C-405D-412D-8B35-F48693EBBDEA}" destId="{2CB18072-B56C-4EBD-A901-67F1182FAD57}" srcOrd="0" destOrd="1" presId="urn:microsoft.com/office/officeart/2005/8/layout/hList1"/>
    <dgm:cxn modelId="{A6C3741C-4C40-471E-9B11-652A8A4704BD}" type="presOf" srcId="{1876961B-DA12-4898-A447-1F14EE9AD37B}" destId="{827F191F-2DEF-4216-95FA-0EBD77FCABBF}" srcOrd="0" destOrd="0" presId="urn:microsoft.com/office/officeart/2005/8/layout/hList1"/>
    <dgm:cxn modelId="{F936885D-4854-49B8-B30B-8611E52CD99E}" srcId="{A3F86ABD-2D12-47A0-94A6-C9711601BE3D}" destId="{1C76DFCC-93B4-4310-B685-C43BF185BC05}" srcOrd="3" destOrd="0" parTransId="{B7B470A5-96D4-43FE-A422-9156A3FA159F}" sibTransId="{011F76BD-A753-40E5-800C-C06D31A5DBF5}"/>
    <dgm:cxn modelId="{538E3BF4-EC03-4A34-9341-63C6E5D7C028}" srcId="{28DF2BB1-BDFA-4BF0-A5EF-88D5A52704D9}" destId="{41AA7012-4CB8-41C6-A230-DF461D054849}" srcOrd="0" destOrd="0" parTransId="{2EEA6B8B-A6C6-4844-90BC-8940EFD547D7}" sibTransId="{BC18DAF2-CF0D-4EA2-A291-EB6AE6388589}"/>
    <dgm:cxn modelId="{0FF7B0CA-F5D2-498F-86BB-7CA9D96009C1}" type="presOf" srcId="{526D2B3E-5411-4A85-83E1-EF7C6F87169B}" destId="{2CB18072-B56C-4EBD-A901-67F1182FAD57}" srcOrd="0" destOrd="2" presId="urn:microsoft.com/office/officeart/2005/8/layout/hList1"/>
    <dgm:cxn modelId="{91275A36-025C-4950-BDC1-FAB5B751DD6E}" type="presOf" srcId="{FA14CEC5-DC14-4093-A08A-6B145EFD6660}" destId="{827F191F-2DEF-4216-95FA-0EBD77FCABBF}" srcOrd="0" destOrd="2" presId="urn:microsoft.com/office/officeart/2005/8/layout/hList1"/>
    <dgm:cxn modelId="{53C25ABE-4FE0-4594-B539-0EDF3BC30482}" type="presOf" srcId="{88D8948F-9A96-47B6-B6BF-78071CF5A7DF}" destId="{CE498C15-19E1-47D6-89D4-A446A4AB55CF}" srcOrd="0" destOrd="0" presId="urn:microsoft.com/office/officeart/2005/8/layout/hList1"/>
    <dgm:cxn modelId="{D8BFFDAE-89D8-43B2-96BE-8857303F90DA}" srcId="{A3F86ABD-2D12-47A0-94A6-C9711601BE3D}" destId="{6DA6ABD0-00E8-4A02-8423-4C783C16AF50}" srcOrd="1" destOrd="0" parTransId="{7ED9F781-1CA5-443F-8DE2-396388CCF185}" sibTransId="{98B308AB-6F3B-47A5-8E6E-DDE7E7C0585C}"/>
    <dgm:cxn modelId="{C053FAEF-B3B7-44D0-A162-E431129B590F}" type="presOf" srcId="{28DF2BB1-BDFA-4BF0-A5EF-88D5A52704D9}" destId="{B4DCEED2-A85C-411A-9CF3-AF04CBD62785}" srcOrd="0" destOrd="0" presId="urn:microsoft.com/office/officeart/2005/8/layout/hList1"/>
    <dgm:cxn modelId="{5243B511-3B8C-4E3F-BFA4-B89341C2CE6D}" type="presOf" srcId="{C194EFFC-DC1B-436C-8EC5-0525099FA045}" destId="{827F191F-2DEF-4216-95FA-0EBD77FCABBF}" srcOrd="0" destOrd="4" presId="urn:microsoft.com/office/officeart/2005/8/layout/hList1"/>
    <dgm:cxn modelId="{AA6B922F-8896-4EBA-B76E-A68F5A82582E}" type="presParOf" srcId="{CE498C15-19E1-47D6-89D4-A446A4AB55CF}" destId="{5D6BD0DD-ED01-4277-9923-E78ED47DE9F5}" srcOrd="0" destOrd="0" presId="urn:microsoft.com/office/officeart/2005/8/layout/hList1"/>
    <dgm:cxn modelId="{862244CB-9DEC-41E3-AE6C-A00C81F8E408}" type="presParOf" srcId="{5D6BD0DD-ED01-4277-9923-E78ED47DE9F5}" destId="{B4DCEED2-A85C-411A-9CF3-AF04CBD62785}" srcOrd="0" destOrd="0" presId="urn:microsoft.com/office/officeart/2005/8/layout/hList1"/>
    <dgm:cxn modelId="{F679FD6B-7211-4532-8954-95671C87EF34}" type="presParOf" srcId="{5D6BD0DD-ED01-4277-9923-E78ED47DE9F5}" destId="{2CB18072-B56C-4EBD-A901-67F1182FAD57}" srcOrd="1" destOrd="0" presId="urn:microsoft.com/office/officeart/2005/8/layout/hList1"/>
    <dgm:cxn modelId="{04AE03AA-3BD1-4B0D-A127-EF71D36C2482}" type="presParOf" srcId="{CE498C15-19E1-47D6-89D4-A446A4AB55CF}" destId="{B827D473-A22F-4FD1-A27D-86D6C96F5665}" srcOrd="1" destOrd="0" presId="urn:microsoft.com/office/officeart/2005/8/layout/hList1"/>
    <dgm:cxn modelId="{45E79A2B-8DE3-4FF9-86D9-4AD5DB862586}" type="presParOf" srcId="{CE498C15-19E1-47D6-89D4-A446A4AB55CF}" destId="{00EC9E27-1597-4A4D-802F-E95DE36CD93A}" srcOrd="2" destOrd="0" presId="urn:microsoft.com/office/officeart/2005/8/layout/hList1"/>
    <dgm:cxn modelId="{32F18331-EFFB-4749-88C6-05D77ABDBFFF}" type="presParOf" srcId="{00EC9E27-1597-4A4D-802F-E95DE36CD93A}" destId="{E4F88F27-15FA-49F1-860E-D6EDD2C8921F}" srcOrd="0" destOrd="0" presId="urn:microsoft.com/office/officeart/2005/8/layout/hList1"/>
    <dgm:cxn modelId="{444C078F-96CE-4E85-9B20-9E74E0139FF8}" type="presParOf" srcId="{00EC9E27-1597-4A4D-802F-E95DE36CD93A}" destId="{827F191F-2DEF-4216-95FA-0EBD77FCAB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3EFDBA-DF81-4B54-BC62-C939D932EE7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1198A3D-16A2-4F79-9AE6-D9DB7A866D66}">
      <dgm:prSet phldrT="[Текст]" custT="1"/>
      <dgm:spPr/>
      <dgm:t>
        <a:bodyPr/>
        <a:lstStyle/>
        <a:p>
          <a:r>
            <a:rPr lang="ru-RU" sz="2400" dirty="0" smtClean="0"/>
            <a:t>методы защиты информации </a:t>
          </a:r>
          <a:endParaRPr lang="ru-RU" sz="2400" dirty="0"/>
        </a:p>
      </dgm:t>
    </dgm:pt>
    <dgm:pt modelId="{AA473CC8-EC08-4626-8623-7FDDCDAF4F9F}" type="parTrans" cxnId="{53AABD97-404A-4B43-9E18-D409F096A6AF}">
      <dgm:prSet/>
      <dgm:spPr/>
      <dgm:t>
        <a:bodyPr/>
        <a:lstStyle/>
        <a:p>
          <a:endParaRPr lang="ru-RU"/>
        </a:p>
      </dgm:t>
    </dgm:pt>
    <dgm:pt modelId="{A1700ACB-A72E-4A5B-A8A4-E7B297D8D9E1}" type="sibTrans" cxnId="{53AABD97-404A-4B43-9E18-D409F096A6AF}">
      <dgm:prSet/>
      <dgm:spPr/>
      <dgm:t>
        <a:bodyPr/>
        <a:lstStyle/>
        <a:p>
          <a:endParaRPr lang="ru-RU"/>
        </a:p>
      </dgm:t>
    </dgm:pt>
    <dgm:pt modelId="{5833649E-8C9A-4E9C-BCBC-A9DCA144DF03}">
      <dgm:prSet phldrT="[Текст]" custT="1"/>
      <dgm:spPr/>
      <dgm:t>
        <a:bodyPr/>
        <a:lstStyle/>
        <a:p>
          <a:r>
            <a:rPr lang="ru-RU" sz="2400" dirty="0" smtClean="0"/>
            <a:t>законодательные (правовые)</a:t>
          </a:r>
          <a:endParaRPr lang="ru-RU" sz="2400" dirty="0"/>
        </a:p>
      </dgm:t>
    </dgm:pt>
    <dgm:pt modelId="{90BC49C0-684C-4999-B4E4-19ABE38455CA}" type="parTrans" cxnId="{63D87D22-1D9A-4D2A-82C8-E9EC6B004472}">
      <dgm:prSet/>
      <dgm:spPr/>
      <dgm:t>
        <a:bodyPr/>
        <a:lstStyle/>
        <a:p>
          <a:endParaRPr lang="ru-RU"/>
        </a:p>
      </dgm:t>
    </dgm:pt>
    <dgm:pt modelId="{52810F9A-7A6C-4230-B288-4CC2BD148D2F}" type="sibTrans" cxnId="{63D87D22-1D9A-4D2A-82C8-E9EC6B004472}">
      <dgm:prSet/>
      <dgm:spPr/>
      <dgm:t>
        <a:bodyPr/>
        <a:lstStyle/>
        <a:p>
          <a:endParaRPr lang="ru-RU"/>
        </a:p>
      </dgm:t>
    </dgm:pt>
    <dgm:pt modelId="{D10987D9-4E30-4538-9B80-D27F7BD7523D}">
      <dgm:prSet phldrT="[Текст]" custT="1"/>
      <dgm:spPr/>
      <dgm:t>
        <a:bodyPr/>
        <a:lstStyle/>
        <a:p>
          <a:r>
            <a:rPr lang="ru-RU" sz="2400" dirty="0" smtClean="0"/>
            <a:t>организационные</a:t>
          </a:r>
          <a:endParaRPr lang="ru-RU" sz="2400" dirty="0"/>
        </a:p>
      </dgm:t>
    </dgm:pt>
    <dgm:pt modelId="{3AB62D30-673A-446B-895F-A209F0D09464}" type="parTrans" cxnId="{CF4D83B7-1B4B-4DDF-9BCF-87B097CCE0F3}">
      <dgm:prSet/>
      <dgm:spPr/>
      <dgm:t>
        <a:bodyPr/>
        <a:lstStyle/>
        <a:p>
          <a:endParaRPr lang="ru-RU"/>
        </a:p>
      </dgm:t>
    </dgm:pt>
    <dgm:pt modelId="{9289BB12-841A-498A-9751-E87832268C19}" type="sibTrans" cxnId="{CF4D83B7-1B4B-4DDF-9BCF-87B097CCE0F3}">
      <dgm:prSet/>
      <dgm:spPr/>
      <dgm:t>
        <a:bodyPr/>
        <a:lstStyle/>
        <a:p>
          <a:endParaRPr lang="ru-RU"/>
        </a:p>
      </dgm:t>
    </dgm:pt>
    <dgm:pt modelId="{1A909D36-DEC7-4E52-88C7-0AAB68CF86F1}">
      <dgm:prSet phldrT="[Текст]" custT="1"/>
      <dgm:spPr/>
      <dgm:t>
        <a:bodyPr/>
        <a:lstStyle/>
        <a:p>
          <a:r>
            <a:rPr lang="ru-RU" sz="2400" dirty="0" smtClean="0"/>
            <a:t>технические</a:t>
          </a:r>
          <a:endParaRPr lang="ru-RU" sz="2400" dirty="0"/>
        </a:p>
      </dgm:t>
    </dgm:pt>
    <dgm:pt modelId="{19F634D4-9A63-4005-A150-6E158B7ADA70}" type="parTrans" cxnId="{C321305D-7513-458D-9643-57F6FDAE8F90}">
      <dgm:prSet/>
      <dgm:spPr/>
      <dgm:t>
        <a:bodyPr/>
        <a:lstStyle/>
        <a:p>
          <a:endParaRPr lang="ru-RU"/>
        </a:p>
      </dgm:t>
    </dgm:pt>
    <dgm:pt modelId="{483F64A7-F2FB-4531-B563-82C79A13A4B1}" type="sibTrans" cxnId="{C321305D-7513-458D-9643-57F6FDAE8F90}">
      <dgm:prSet/>
      <dgm:spPr/>
      <dgm:t>
        <a:bodyPr/>
        <a:lstStyle/>
        <a:p>
          <a:endParaRPr lang="ru-RU"/>
        </a:p>
      </dgm:t>
    </dgm:pt>
    <dgm:pt modelId="{643C9874-133D-43C7-B450-D0310E05B750}">
      <dgm:prSet phldrT="[Текст]" custT="1"/>
      <dgm:spPr/>
      <dgm:t>
        <a:bodyPr/>
        <a:lstStyle/>
        <a:p>
          <a:r>
            <a:rPr lang="ru-RU" sz="2400" dirty="0" smtClean="0"/>
            <a:t>комплексные</a:t>
          </a:r>
          <a:endParaRPr lang="ru-RU" sz="2400" dirty="0"/>
        </a:p>
      </dgm:t>
    </dgm:pt>
    <dgm:pt modelId="{EB2F0435-4D46-4244-A648-622BB3D50F90}" type="parTrans" cxnId="{ADBE17E5-708B-4F78-B692-BB0325BD6CD2}">
      <dgm:prSet/>
      <dgm:spPr/>
      <dgm:t>
        <a:bodyPr/>
        <a:lstStyle/>
        <a:p>
          <a:endParaRPr lang="ru-RU"/>
        </a:p>
      </dgm:t>
    </dgm:pt>
    <dgm:pt modelId="{2C8700AC-ACAB-4A59-ADF7-94EE02A14BFC}" type="sibTrans" cxnId="{ADBE17E5-708B-4F78-B692-BB0325BD6CD2}">
      <dgm:prSet/>
      <dgm:spPr/>
      <dgm:t>
        <a:bodyPr/>
        <a:lstStyle/>
        <a:p>
          <a:endParaRPr lang="ru-RU"/>
        </a:p>
      </dgm:t>
    </dgm:pt>
    <dgm:pt modelId="{ADCFEEFA-0451-48E9-8A97-219F7C7B8C3E}">
      <dgm:prSet/>
      <dgm:spPr/>
      <dgm:t>
        <a:bodyPr/>
        <a:lstStyle/>
        <a:p>
          <a:endParaRPr lang="ru-RU"/>
        </a:p>
      </dgm:t>
    </dgm:pt>
    <dgm:pt modelId="{C0E6FA96-8294-4783-8C0C-13C761C79702}" type="parTrans" cxnId="{0465D5F1-82EE-4144-925B-7E221F2E5430}">
      <dgm:prSet/>
      <dgm:spPr/>
      <dgm:t>
        <a:bodyPr/>
        <a:lstStyle/>
        <a:p>
          <a:endParaRPr lang="ru-RU"/>
        </a:p>
      </dgm:t>
    </dgm:pt>
    <dgm:pt modelId="{D800346B-8626-469C-BE44-BD99177246BB}" type="sibTrans" cxnId="{0465D5F1-82EE-4144-925B-7E221F2E5430}">
      <dgm:prSet/>
      <dgm:spPr/>
      <dgm:t>
        <a:bodyPr/>
        <a:lstStyle/>
        <a:p>
          <a:endParaRPr lang="ru-RU"/>
        </a:p>
      </dgm:t>
    </dgm:pt>
    <dgm:pt modelId="{C4B77759-ED4F-4797-843D-7711D8109FE9}" type="pres">
      <dgm:prSet presAssocID="{ED3EFDBA-DF81-4B54-BC62-C939D932EE7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C4FC4E9-A859-433C-8882-08C055CAFA84}" type="pres">
      <dgm:prSet presAssocID="{ED3EFDBA-DF81-4B54-BC62-C939D932EE70}" presName="matrix" presStyleCnt="0"/>
      <dgm:spPr/>
    </dgm:pt>
    <dgm:pt modelId="{77C57051-A8DB-4B1C-A535-DA452E866CBB}" type="pres">
      <dgm:prSet presAssocID="{ED3EFDBA-DF81-4B54-BC62-C939D932EE70}" presName="tile1" presStyleLbl="node1" presStyleIdx="0" presStyleCnt="4" custScaleX="118123" custScaleY="127573"/>
      <dgm:spPr/>
      <dgm:t>
        <a:bodyPr/>
        <a:lstStyle/>
        <a:p>
          <a:endParaRPr lang="ru-RU"/>
        </a:p>
      </dgm:t>
    </dgm:pt>
    <dgm:pt modelId="{CB9E989E-A31F-4BE0-9A14-24791AC8CB31}" type="pres">
      <dgm:prSet presAssocID="{ED3EFDBA-DF81-4B54-BC62-C939D932EE7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77DA6C7-AC2A-4F1C-9D29-593C69C5AC5B}" type="pres">
      <dgm:prSet presAssocID="{ED3EFDBA-DF81-4B54-BC62-C939D932EE70}" presName="tile2" presStyleLbl="node1" presStyleIdx="1" presStyleCnt="4" custScaleX="118123" custScaleY="127573" custLinFactNeighborX="11812" custLinFactNeighborY="776"/>
      <dgm:spPr/>
      <dgm:t>
        <a:bodyPr/>
        <a:lstStyle/>
        <a:p>
          <a:endParaRPr lang="ru-RU"/>
        </a:p>
      </dgm:t>
    </dgm:pt>
    <dgm:pt modelId="{2AE5919D-CB68-4A1A-AEA1-DAD5A34AA774}" type="pres">
      <dgm:prSet presAssocID="{ED3EFDBA-DF81-4B54-BC62-C939D932EE7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352F48-789B-4C55-BF0B-9F3031940C1D}" type="pres">
      <dgm:prSet presAssocID="{ED3EFDBA-DF81-4B54-BC62-C939D932EE70}" presName="tile3" presStyleLbl="node1" presStyleIdx="2" presStyleCnt="4" custScaleX="118123" custScaleY="127573"/>
      <dgm:spPr/>
      <dgm:t>
        <a:bodyPr/>
        <a:lstStyle/>
        <a:p>
          <a:endParaRPr lang="ru-RU"/>
        </a:p>
      </dgm:t>
    </dgm:pt>
    <dgm:pt modelId="{01CC7996-966E-44EB-A33D-75AE41E4DB6E}" type="pres">
      <dgm:prSet presAssocID="{ED3EFDBA-DF81-4B54-BC62-C939D932EE7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F8B9BD-BCB6-4DDC-966E-E4030DFC34CC}" type="pres">
      <dgm:prSet presAssocID="{ED3EFDBA-DF81-4B54-BC62-C939D932EE70}" presName="tile4" presStyleLbl="node1" presStyleIdx="3" presStyleCnt="4" custScaleX="118123" custScaleY="127573"/>
      <dgm:spPr/>
      <dgm:t>
        <a:bodyPr/>
        <a:lstStyle/>
        <a:p>
          <a:endParaRPr lang="ru-RU"/>
        </a:p>
      </dgm:t>
    </dgm:pt>
    <dgm:pt modelId="{EDC8E05C-80D3-422E-A74F-45BFE29C41D9}" type="pres">
      <dgm:prSet presAssocID="{ED3EFDBA-DF81-4B54-BC62-C939D932EE7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FCDD89-ED72-4266-8CD4-C474CD9896E7}" type="pres">
      <dgm:prSet presAssocID="{ED3EFDBA-DF81-4B54-BC62-C939D932EE70}" presName="centerTile" presStyleLbl="fgShp" presStyleIdx="0" presStyleCnt="1" custScaleX="118123" custScaleY="127573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99F648FD-1229-4419-ABE9-2C8E94BCDBB9}" type="presOf" srcId="{5833649E-8C9A-4E9C-BCBC-A9DCA144DF03}" destId="{CB9E989E-A31F-4BE0-9A14-24791AC8CB31}" srcOrd="1" destOrd="0" presId="urn:microsoft.com/office/officeart/2005/8/layout/matrix1"/>
    <dgm:cxn modelId="{2BF03DA3-CA41-4462-9EA6-D189A947CE8A}" type="presOf" srcId="{643C9874-133D-43C7-B450-D0310E05B750}" destId="{EDC8E05C-80D3-422E-A74F-45BFE29C41D9}" srcOrd="1" destOrd="0" presId="urn:microsoft.com/office/officeart/2005/8/layout/matrix1"/>
    <dgm:cxn modelId="{AEDF828D-1A75-4C41-B638-B966205AA93C}" type="presOf" srcId="{5833649E-8C9A-4E9C-BCBC-A9DCA144DF03}" destId="{77C57051-A8DB-4B1C-A535-DA452E866CBB}" srcOrd="0" destOrd="0" presId="urn:microsoft.com/office/officeart/2005/8/layout/matrix1"/>
    <dgm:cxn modelId="{ADBE17E5-708B-4F78-B692-BB0325BD6CD2}" srcId="{C1198A3D-16A2-4F79-9AE6-D9DB7A866D66}" destId="{643C9874-133D-43C7-B450-D0310E05B750}" srcOrd="3" destOrd="0" parTransId="{EB2F0435-4D46-4244-A648-622BB3D50F90}" sibTransId="{2C8700AC-ACAB-4A59-ADF7-94EE02A14BFC}"/>
    <dgm:cxn modelId="{9539A02E-AD01-4705-9C56-FD0207062987}" type="presOf" srcId="{1A909D36-DEC7-4E52-88C7-0AAB68CF86F1}" destId="{03352F48-789B-4C55-BF0B-9F3031940C1D}" srcOrd="0" destOrd="0" presId="urn:microsoft.com/office/officeart/2005/8/layout/matrix1"/>
    <dgm:cxn modelId="{21516B25-FCE4-40C6-B93C-288AA1CFA76B}" type="presOf" srcId="{D10987D9-4E30-4538-9B80-D27F7BD7523D}" destId="{177DA6C7-AC2A-4F1C-9D29-593C69C5AC5B}" srcOrd="0" destOrd="0" presId="urn:microsoft.com/office/officeart/2005/8/layout/matrix1"/>
    <dgm:cxn modelId="{5205253B-A0A5-46C4-91DA-8AE8B2C8DA3F}" type="presOf" srcId="{643C9874-133D-43C7-B450-D0310E05B750}" destId="{6CF8B9BD-BCB6-4DDC-966E-E4030DFC34CC}" srcOrd="0" destOrd="0" presId="urn:microsoft.com/office/officeart/2005/8/layout/matrix1"/>
    <dgm:cxn modelId="{C06EECED-6F30-4A2B-BA5B-483983B10B56}" type="presOf" srcId="{ED3EFDBA-DF81-4B54-BC62-C939D932EE70}" destId="{C4B77759-ED4F-4797-843D-7711D8109FE9}" srcOrd="0" destOrd="0" presId="urn:microsoft.com/office/officeart/2005/8/layout/matrix1"/>
    <dgm:cxn modelId="{CF4D83B7-1B4B-4DDF-9BCF-87B097CCE0F3}" srcId="{C1198A3D-16A2-4F79-9AE6-D9DB7A866D66}" destId="{D10987D9-4E30-4538-9B80-D27F7BD7523D}" srcOrd="1" destOrd="0" parTransId="{3AB62D30-673A-446B-895F-A209F0D09464}" sibTransId="{9289BB12-841A-498A-9751-E87832268C19}"/>
    <dgm:cxn modelId="{22F98B4B-D6D2-464B-B832-E3EDE91C4B8D}" type="presOf" srcId="{C1198A3D-16A2-4F79-9AE6-D9DB7A866D66}" destId="{C0FCDD89-ED72-4266-8CD4-C474CD9896E7}" srcOrd="0" destOrd="0" presId="urn:microsoft.com/office/officeart/2005/8/layout/matrix1"/>
    <dgm:cxn modelId="{B8983CEC-4D66-4B9F-91F8-5015C451B283}" type="presOf" srcId="{1A909D36-DEC7-4E52-88C7-0AAB68CF86F1}" destId="{01CC7996-966E-44EB-A33D-75AE41E4DB6E}" srcOrd="1" destOrd="0" presId="urn:microsoft.com/office/officeart/2005/8/layout/matrix1"/>
    <dgm:cxn modelId="{0465D5F1-82EE-4144-925B-7E221F2E5430}" srcId="{ED3EFDBA-DF81-4B54-BC62-C939D932EE70}" destId="{ADCFEEFA-0451-48E9-8A97-219F7C7B8C3E}" srcOrd="1" destOrd="0" parTransId="{C0E6FA96-8294-4783-8C0C-13C761C79702}" sibTransId="{D800346B-8626-469C-BE44-BD99177246BB}"/>
    <dgm:cxn modelId="{63D87D22-1D9A-4D2A-82C8-E9EC6B004472}" srcId="{C1198A3D-16A2-4F79-9AE6-D9DB7A866D66}" destId="{5833649E-8C9A-4E9C-BCBC-A9DCA144DF03}" srcOrd="0" destOrd="0" parTransId="{90BC49C0-684C-4999-B4E4-19ABE38455CA}" sibTransId="{52810F9A-7A6C-4230-B288-4CC2BD148D2F}"/>
    <dgm:cxn modelId="{C321305D-7513-458D-9643-57F6FDAE8F90}" srcId="{C1198A3D-16A2-4F79-9AE6-D9DB7A866D66}" destId="{1A909D36-DEC7-4E52-88C7-0AAB68CF86F1}" srcOrd="2" destOrd="0" parTransId="{19F634D4-9A63-4005-A150-6E158B7ADA70}" sibTransId="{483F64A7-F2FB-4531-B563-82C79A13A4B1}"/>
    <dgm:cxn modelId="{53AABD97-404A-4B43-9E18-D409F096A6AF}" srcId="{ED3EFDBA-DF81-4B54-BC62-C939D932EE70}" destId="{C1198A3D-16A2-4F79-9AE6-D9DB7A866D66}" srcOrd="0" destOrd="0" parTransId="{AA473CC8-EC08-4626-8623-7FDDCDAF4F9F}" sibTransId="{A1700ACB-A72E-4A5B-A8A4-E7B297D8D9E1}"/>
    <dgm:cxn modelId="{BAC6A242-0A9F-4606-BD19-B595D1551D0B}" type="presOf" srcId="{D10987D9-4E30-4538-9B80-D27F7BD7523D}" destId="{2AE5919D-CB68-4A1A-AEA1-DAD5A34AA774}" srcOrd="1" destOrd="0" presId="urn:microsoft.com/office/officeart/2005/8/layout/matrix1"/>
    <dgm:cxn modelId="{A508A4E3-D8FC-431B-9095-CB554979B2AD}" type="presParOf" srcId="{C4B77759-ED4F-4797-843D-7711D8109FE9}" destId="{4C4FC4E9-A859-433C-8882-08C055CAFA84}" srcOrd="0" destOrd="0" presId="urn:microsoft.com/office/officeart/2005/8/layout/matrix1"/>
    <dgm:cxn modelId="{52734F11-4C33-4BA1-8826-C548B29CBFB0}" type="presParOf" srcId="{4C4FC4E9-A859-433C-8882-08C055CAFA84}" destId="{77C57051-A8DB-4B1C-A535-DA452E866CBB}" srcOrd="0" destOrd="0" presId="urn:microsoft.com/office/officeart/2005/8/layout/matrix1"/>
    <dgm:cxn modelId="{83BABAA4-6BC5-47DC-9167-888A0E0A7F12}" type="presParOf" srcId="{4C4FC4E9-A859-433C-8882-08C055CAFA84}" destId="{CB9E989E-A31F-4BE0-9A14-24791AC8CB31}" srcOrd="1" destOrd="0" presId="urn:microsoft.com/office/officeart/2005/8/layout/matrix1"/>
    <dgm:cxn modelId="{434BBD2E-8DC9-4A5F-B348-BB2E233FB659}" type="presParOf" srcId="{4C4FC4E9-A859-433C-8882-08C055CAFA84}" destId="{177DA6C7-AC2A-4F1C-9D29-593C69C5AC5B}" srcOrd="2" destOrd="0" presId="urn:microsoft.com/office/officeart/2005/8/layout/matrix1"/>
    <dgm:cxn modelId="{CF7C058C-0EA6-4600-858E-3267972EDBDA}" type="presParOf" srcId="{4C4FC4E9-A859-433C-8882-08C055CAFA84}" destId="{2AE5919D-CB68-4A1A-AEA1-DAD5A34AA774}" srcOrd="3" destOrd="0" presId="urn:microsoft.com/office/officeart/2005/8/layout/matrix1"/>
    <dgm:cxn modelId="{855764AB-7552-421D-953A-0E41A9FF71AA}" type="presParOf" srcId="{4C4FC4E9-A859-433C-8882-08C055CAFA84}" destId="{03352F48-789B-4C55-BF0B-9F3031940C1D}" srcOrd="4" destOrd="0" presId="urn:microsoft.com/office/officeart/2005/8/layout/matrix1"/>
    <dgm:cxn modelId="{9ABD2443-FAFA-4565-9B2E-99832AE2619A}" type="presParOf" srcId="{4C4FC4E9-A859-433C-8882-08C055CAFA84}" destId="{01CC7996-966E-44EB-A33D-75AE41E4DB6E}" srcOrd="5" destOrd="0" presId="urn:microsoft.com/office/officeart/2005/8/layout/matrix1"/>
    <dgm:cxn modelId="{C83A49A6-818E-45A8-BF3A-F9549A5B26E0}" type="presParOf" srcId="{4C4FC4E9-A859-433C-8882-08C055CAFA84}" destId="{6CF8B9BD-BCB6-4DDC-966E-E4030DFC34CC}" srcOrd="6" destOrd="0" presId="urn:microsoft.com/office/officeart/2005/8/layout/matrix1"/>
    <dgm:cxn modelId="{8276AF27-CD2F-49D6-8D30-003F06415087}" type="presParOf" srcId="{4C4FC4E9-A859-433C-8882-08C055CAFA84}" destId="{EDC8E05C-80D3-422E-A74F-45BFE29C41D9}" srcOrd="7" destOrd="0" presId="urn:microsoft.com/office/officeart/2005/8/layout/matrix1"/>
    <dgm:cxn modelId="{B778BC6B-A103-4B59-862B-E86B790D112E}" type="presParOf" srcId="{C4B77759-ED4F-4797-843D-7711D8109FE9}" destId="{C0FCDD89-ED72-4266-8CD4-C474CD9896E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64EBB1-A377-43CD-AF85-DD0716AC87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933843E-4E0C-4D00-A0A2-67DCD574901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Алгоритмы</a:t>
          </a:r>
        </a:p>
      </dgm:t>
    </dgm:pt>
    <dgm:pt modelId="{0789B8BC-1A98-47E3-89EF-5CEAF1528734}" type="parTrans" cxnId="{7D9361A0-1BEB-4306-8F98-7834CDDB14CE}">
      <dgm:prSet/>
      <dgm:spPr/>
      <dgm:t>
        <a:bodyPr/>
        <a:lstStyle/>
        <a:p>
          <a:endParaRPr lang="ru-RU"/>
        </a:p>
      </dgm:t>
    </dgm:pt>
    <dgm:pt modelId="{56B251A1-A388-4E22-A250-E5750EDFC25E}" type="sibTrans" cxnId="{7D9361A0-1BEB-4306-8F98-7834CDDB14CE}">
      <dgm:prSet/>
      <dgm:spPr/>
      <dgm:t>
        <a:bodyPr/>
        <a:lstStyle/>
        <a:p>
          <a:endParaRPr lang="ru-RU"/>
        </a:p>
      </dgm:t>
    </dgm:pt>
    <dgm:pt modelId="{7824A878-53A6-4AFC-A950-25E7EF24DA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Одноключевые</a:t>
          </a:r>
          <a:endParaRPr kumimoji="0" lang="ru-RU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endParaRPr>
        </a:p>
      </dgm:t>
    </dgm:pt>
    <dgm:pt modelId="{2205FC90-DC92-475A-8950-9A0B47680431}" type="parTrans" cxnId="{F109F91A-6994-4695-9EDB-CEC39B3BF48B}">
      <dgm:prSet/>
      <dgm:spPr/>
      <dgm:t>
        <a:bodyPr/>
        <a:lstStyle/>
        <a:p>
          <a:endParaRPr lang="ru-RU"/>
        </a:p>
      </dgm:t>
    </dgm:pt>
    <dgm:pt modelId="{22155F8A-F0C1-4E95-B4F8-344C86D2DFC5}" type="sibTrans" cxnId="{F109F91A-6994-4695-9EDB-CEC39B3BF48B}">
      <dgm:prSet/>
      <dgm:spPr/>
      <dgm:t>
        <a:bodyPr/>
        <a:lstStyle/>
        <a:p>
          <a:endParaRPr lang="ru-RU"/>
        </a:p>
      </dgm:t>
    </dgm:pt>
    <dgm:pt modelId="{256D0F4F-2BB8-4A09-883A-1621515F223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Симметричное</a:t>
          </a:r>
        </a:p>
      </dgm:t>
    </dgm:pt>
    <dgm:pt modelId="{341CF6D0-1C65-4014-B0E0-086033944C4B}" type="parTrans" cxnId="{97ACE79A-4053-4A53-8494-4869D1BDDF73}">
      <dgm:prSet/>
      <dgm:spPr/>
      <dgm:t>
        <a:bodyPr/>
        <a:lstStyle/>
        <a:p>
          <a:endParaRPr lang="ru-RU"/>
        </a:p>
      </dgm:t>
    </dgm:pt>
    <dgm:pt modelId="{7B640554-064C-4E57-9480-7FC0FE63CF61}" type="sibTrans" cxnId="{97ACE79A-4053-4A53-8494-4869D1BDDF73}">
      <dgm:prSet/>
      <dgm:spPr/>
      <dgm:t>
        <a:bodyPr/>
        <a:lstStyle/>
        <a:p>
          <a:endParaRPr lang="ru-RU"/>
        </a:p>
      </dgm:t>
    </dgm:pt>
    <dgm:pt modelId="{23558C5F-7B15-445B-87B4-83A00B3B9F6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Блочное</a:t>
          </a:r>
        </a:p>
      </dgm:t>
    </dgm:pt>
    <dgm:pt modelId="{F40C5D8F-7BDC-479B-B509-F5038E85ED56}" type="parTrans" cxnId="{60981B69-7679-42AF-81B6-0F87A0F26FF5}">
      <dgm:prSet/>
      <dgm:spPr/>
      <dgm:t>
        <a:bodyPr/>
        <a:lstStyle/>
        <a:p>
          <a:endParaRPr lang="ru-RU"/>
        </a:p>
      </dgm:t>
    </dgm:pt>
    <dgm:pt modelId="{ABDECE25-3320-44F9-A917-851D17E795E2}" type="sibTrans" cxnId="{60981B69-7679-42AF-81B6-0F87A0F26FF5}">
      <dgm:prSet/>
      <dgm:spPr/>
      <dgm:t>
        <a:bodyPr/>
        <a:lstStyle/>
        <a:p>
          <a:endParaRPr lang="ru-RU"/>
        </a:p>
      </dgm:t>
    </dgm:pt>
    <dgm:pt modelId="{BD0CEB11-4A1E-433D-AA62-A091AE725F1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Поточное</a:t>
          </a:r>
        </a:p>
      </dgm:t>
    </dgm:pt>
    <dgm:pt modelId="{A7D6F366-656A-4AB6-B406-ABB984E3994C}" type="parTrans" cxnId="{467C71FB-A0B9-4A86-839F-DFC5DDB492D6}">
      <dgm:prSet/>
      <dgm:spPr/>
      <dgm:t>
        <a:bodyPr/>
        <a:lstStyle/>
        <a:p>
          <a:endParaRPr lang="ru-RU"/>
        </a:p>
      </dgm:t>
    </dgm:pt>
    <dgm:pt modelId="{E8F994E7-B094-4D60-9E64-E7921D854FE6}" type="sibTrans" cxnId="{467C71FB-A0B9-4A86-839F-DFC5DDB492D6}">
      <dgm:prSet/>
      <dgm:spPr/>
      <dgm:t>
        <a:bodyPr/>
        <a:lstStyle/>
        <a:p>
          <a:endParaRPr lang="ru-RU"/>
        </a:p>
      </dgm:t>
    </dgm:pt>
    <dgm:pt modelId="{205FD92E-D01D-4A1A-95A3-4385E528F5A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Двухключевые</a:t>
          </a:r>
          <a:endParaRPr kumimoji="0" lang="ru-RU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endParaRPr>
        </a:p>
      </dgm:t>
    </dgm:pt>
    <dgm:pt modelId="{106FF393-25A9-4049-993F-5B883F58ECEB}" type="parTrans" cxnId="{7F6738A9-2F29-45F8-9D46-C9CF605801B4}">
      <dgm:prSet/>
      <dgm:spPr/>
      <dgm:t>
        <a:bodyPr/>
        <a:lstStyle/>
        <a:p>
          <a:endParaRPr lang="ru-RU"/>
        </a:p>
      </dgm:t>
    </dgm:pt>
    <dgm:pt modelId="{D3602989-4643-4F37-BDC2-7394741E6F76}" type="sibTrans" cxnId="{7F6738A9-2F29-45F8-9D46-C9CF605801B4}">
      <dgm:prSet/>
      <dgm:spPr/>
      <dgm:t>
        <a:bodyPr/>
        <a:lstStyle/>
        <a:p>
          <a:endParaRPr lang="ru-RU"/>
        </a:p>
      </dgm:t>
    </dgm:pt>
    <dgm:pt modelId="{B293F794-0101-4D3C-BA9B-FA36B1D3E9B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Асимметричное</a:t>
          </a:r>
        </a:p>
      </dgm:t>
    </dgm:pt>
    <dgm:pt modelId="{08439F45-68B1-4241-A883-A411543F4DD3}" type="parTrans" cxnId="{E098F2CA-7D52-44DF-8995-16C79614471C}">
      <dgm:prSet/>
      <dgm:spPr/>
      <dgm:t>
        <a:bodyPr/>
        <a:lstStyle/>
        <a:p>
          <a:endParaRPr lang="ru-RU"/>
        </a:p>
      </dgm:t>
    </dgm:pt>
    <dgm:pt modelId="{AAFCA925-E066-4ECA-B50A-F06F5A0C0812}" type="sibTrans" cxnId="{E098F2CA-7D52-44DF-8995-16C79614471C}">
      <dgm:prSet/>
      <dgm:spPr/>
      <dgm:t>
        <a:bodyPr/>
        <a:lstStyle/>
        <a:p>
          <a:endParaRPr lang="ru-RU"/>
        </a:p>
      </dgm:t>
    </dgm:pt>
    <dgm:pt modelId="{36F53C3B-2EFC-4AFB-B317-5D1DB9DF6F8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Электронная</a:t>
          </a: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rPr>
            <a:t> </a:t>
          </a:r>
          <a:r>
            <a:rPr kumimoji="0" lang="ru-RU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rPr>
            <a:t>подпись</a:t>
          </a:r>
        </a:p>
      </dgm:t>
    </dgm:pt>
    <dgm:pt modelId="{69DFECFE-B3F7-4A0C-9535-DC7CCECFE656}" type="parTrans" cxnId="{FFF394B1-5DFB-41C7-BD1F-B837FF9FF634}">
      <dgm:prSet/>
      <dgm:spPr/>
      <dgm:t>
        <a:bodyPr/>
        <a:lstStyle/>
        <a:p>
          <a:endParaRPr lang="ru-RU"/>
        </a:p>
      </dgm:t>
    </dgm:pt>
    <dgm:pt modelId="{F6772FED-31E6-4584-840F-641EC438202A}" type="sibTrans" cxnId="{FFF394B1-5DFB-41C7-BD1F-B837FF9FF634}">
      <dgm:prSet/>
      <dgm:spPr/>
      <dgm:t>
        <a:bodyPr/>
        <a:lstStyle/>
        <a:p>
          <a:endParaRPr lang="ru-RU"/>
        </a:p>
      </dgm:t>
    </dgm:pt>
    <dgm:pt modelId="{0C3D62F7-9737-4C77-AA76-828FEA2EC44E}" type="asst">
      <dgm:prSet/>
      <dgm:spPr/>
      <dgm:t>
        <a:bodyPr/>
        <a:lstStyle/>
        <a:p>
          <a:r>
            <a:rPr lang="ru-RU" b="1" dirty="0" err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Хэширование</a:t>
          </a:r>
          <a:endParaRPr lang="ru-RU" b="1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49C01F4-0535-47CE-93A7-ED8DFA647CBA}" type="parTrans" cxnId="{DF1542CE-CE00-4C50-B973-987C30A99BE0}">
      <dgm:prSet/>
      <dgm:spPr>
        <a:ln>
          <a:headEnd type="none"/>
          <a:tailEnd type="triangle"/>
        </a:ln>
      </dgm:spPr>
      <dgm:t>
        <a:bodyPr/>
        <a:lstStyle/>
        <a:p>
          <a:endParaRPr lang="ru-RU"/>
        </a:p>
      </dgm:t>
    </dgm:pt>
    <dgm:pt modelId="{AF11D39F-EC84-4C6A-9890-3298083B1108}" type="sibTrans" cxnId="{DF1542CE-CE00-4C50-B973-987C30A99BE0}">
      <dgm:prSet/>
      <dgm:spPr/>
      <dgm:t>
        <a:bodyPr/>
        <a:lstStyle/>
        <a:p>
          <a:endParaRPr lang="ru-RU"/>
        </a:p>
      </dgm:t>
    </dgm:pt>
    <dgm:pt modelId="{84514DEF-A36E-41AB-B1AD-9C56CC0AD11B}">
      <dgm:prSet/>
      <dgm:spPr/>
      <dgm:t>
        <a:bodyPr/>
        <a:lstStyle/>
        <a:p>
          <a:r>
            <a:rPr lang="ru-RU" b="1" dirty="0" err="1" smtClean="0"/>
            <a:t>Бесключевые</a:t>
          </a:r>
          <a:endParaRPr lang="ru-RU" b="1" dirty="0"/>
        </a:p>
      </dgm:t>
    </dgm:pt>
    <dgm:pt modelId="{D11EE70B-EDDC-4107-8FAA-5044B588D07E}" type="parTrans" cxnId="{3E11340F-E91A-4ACC-8981-717D354EE461}">
      <dgm:prSet/>
      <dgm:spPr/>
      <dgm:t>
        <a:bodyPr/>
        <a:lstStyle/>
        <a:p>
          <a:endParaRPr lang="ru-RU"/>
        </a:p>
      </dgm:t>
    </dgm:pt>
    <dgm:pt modelId="{827F8666-7235-4440-8B80-47ED225B88DA}" type="sibTrans" cxnId="{3E11340F-E91A-4ACC-8981-717D354EE461}">
      <dgm:prSet/>
      <dgm:spPr/>
      <dgm:t>
        <a:bodyPr/>
        <a:lstStyle/>
        <a:p>
          <a:endParaRPr lang="ru-RU"/>
        </a:p>
      </dgm:t>
    </dgm:pt>
    <dgm:pt modelId="{16964309-179F-4C97-82C2-4186D30CF87E}" type="pres">
      <dgm:prSet presAssocID="{CA64EBB1-A377-43CD-AF85-DD0716AC87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6389F3-F129-4C46-8359-D4B2759FD4CF}" type="pres">
      <dgm:prSet presAssocID="{6933843E-4E0C-4D00-A0A2-67DCD574901E}" presName="hierRoot1" presStyleCnt="0">
        <dgm:presLayoutVars>
          <dgm:hierBranch/>
        </dgm:presLayoutVars>
      </dgm:prSet>
      <dgm:spPr/>
    </dgm:pt>
    <dgm:pt modelId="{D283EE56-D6D9-4939-9D5F-99BBE98802D0}" type="pres">
      <dgm:prSet presAssocID="{6933843E-4E0C-4D00-A0A2-67DCD574901E}" presName="rootComposite1" presStyleCnt="0"/>
      <dgm:spPr/>
    </dgm:pt>
    <dgm:pt modelId="{EB5C350E-A123-427A-A779-B696D0619B3D}" type="pres">
      <dgm:prSet presAssocID="{6933843E-4E0C-4D00-A0A2-67DCD574901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C5B6DD9-4120-41AE-BD8E-01D4D3DC0937}" type="pres">
      <dgm:prSet presAssocID="{6933843E-4E0C-4D00-A0A2-67DCD574901E}" presName="rootConnector1" presStyleLbl="node1" presStyleIdx="0" presStyleCnt="0"/>
      <dgm:spPr/>
      <dgm:t>
        <a:bodyPr/>
        <a:lstStyle/>
        <a:p>
          <a:endParaRPr lang="ru-RU"/>
        </a:p>
      </dgm:t>
    </dgm:pt>
    <dgm:pt modelId="{795D7E17-3FF4-49A9-A4B2-407FDECF96B6}" type="pres">
      <dgm:prSet presAssocID="{6933843E-4E0C-4D00-A0A2-67DCD574901E}" presName="hierChild2" presStyleCnt="0"/>
      <dgm:spPr/>
    </dgm:pt>
    <dgm:pt modelId="{C64B53D8-A82E-45C4-BB12-4A27FD9B019C}" type="pres">
      <dgm:prSet presAssocID="{D11EE70B-EDDC-4107-8FAA-5044B588D07E}" presName="Name35" presStyleLbl="parChTrans1D2" presStyleIdx="0" presStyleCnt="3"/>
      <dgm:spPr/>
      <dgm:t>
        <a:bodyPr/>
        <a:lstStyle/>
        <a:p>
          <a:endParaRPr lang="ru-RU"/>
        </a:p>
      </dgm:t>
    </dgm:pt>
    <dgm:pt modelId="{25258D4A-AAA9-4DD9-8483-126E81E5B32D}" type="pres">
      <dgm:prSet presAssocID="{84514DEF-A36E-41AB-B1AD-9C56CC0AD11B}" presName="hierRoot2" presStyleCnt="0">
        <dgm:presLayoutVars>
          <dgm:hierBranch val="init"/>
        </dgm:presLayoutVars>
      </dgm:prSet>
      <dgm:spPr/>
    </dgm:pt>
    <dgm:pt modelId="{E117F03C-2D2B-4C2C-AB76-9AF4A509E706}" type="pres">
      <dgm:prSet presAssocID="{84514DEF-A36E-41AB-B1AD-9C56CC0AD11B}" presName="rootComposite" presStyleCnt="0"/>
      <dgm:spPr/>
    </dgm:pt>
    <dgm:pt modelId="{28051A50-2D99-4933-8AF2-0473498B0C3D}" type="pres">
      <dgm:prSet presAssocID="{84514DEF-A36E-41AB-B1AD-9C56CC0AD11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1A130D1-B524-45E4-9066-50CC2EA624B7}" type="pres">
      <dgm:prSet presAssocID="{84514DEF-A36E-41AB-B1AD-9C56CC0AD11B}" presName="rootConnector" presStyleLbl="node2" presStyleIdx="0" presStyleCnt="3"/>
      <dgm:spPr/>
      <dgm:t>
        <a:bodyPr/>
        <a:lstStyle/>
        <a:p>
          <a:endParaRPr lang="ru-RU"/>
        </a:p>
      </dgm:t>
    </dgm:pt>
    <dgm:pt modelId="{F2344D65-A2E5-4A38-B8F4-D04F15D75397}" type="pres">
      <dgm:prSet presAssocID="{84514DEF-A36E-41AB-B1AD-9C56CC0AD11B}" presName="hierChild4" presStyleCnt="0"/>
      <dgm:spPr/>
    </dgm:pt>
    <dgm:pt modelId="{3984C54F-1282-4A06-8EC4-91A7FE9B6DBB}" type="pres">
      <dgm:prSet presAssocID="{84514DEF-A36E-41AB-B1AD-9C56CC0AD11B}" presName="hierChild5" presStyleCnt="0"/>
      <dgm:spPr/>
    </dgm:pt>
    <dgm:pt modelId="{943235F1-AE9C-4313-B1E9-1446E7FEA130}" type="pres">
      <dgm:prSet presAssocID="{2205FC90-DC92-475A-8950-9A0B47680431}" presName="Name35" presStyleLbl="parChTrans1D2" presStyleIdx="1" presStyleCnt="3"/>
      <dgm:spPr/>
      <dgm:t>
        <a:bodyPr/>
        <a:lstStyle/>
        <a:p>
          <a:endParaRPr lang="ru-RU"/>
        </a:p>
      </dgm:t>
    </dgm:pt>
    <dgm:pt modelId="{9ED76154-0D26-4DC0-B59D-36BF62BDF724}" type="pres">
      <dgm:prSet presAssocID="{7824A878-53A6-4AFC-A950-25E7EF24DA26}" presName="hierRoot2" presStyleCnt="0">
        <dgm:presLayoutVars>
          <dgm:hierBranch/>
        </dgm:presLayoutVars>
      </dgm:prSet>
      <dgm:spPr/>
    </dgm:pt>
    <dgm:pt modelId="{5E3CE719-A3DA-410D-98D7-6B109BA9B47C}" type="pres">
      <dgm:prSet presAssocID="{7824A878-53A6-4AFC-A950-25E7EF24DA26}" presName="rootComposite" presStyleCnt="0"/>
      <dgm:spPr/>
    </dgm:pt>
    <dgm:pt modelId="{4191B037-9A3A-46AF-909B-7B2A84D934F1}" type="pres">
      <dgm:prSet presAssocID="{7824A878-53A6-4AFC-A950-25E7EF24DA2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18C0651-06F9-4BA0-9AE4-8DA6E2068FA5}" type="pres">
      <dgm:prSet presAssocID="{7824A878-53A6-4AFC-A950-25E7EF24DA26}" presName="rootConnector" presStyleLbl="node2" presStyleIdx="1" presStyleCnt="3"/>
      <dgm:spPr/>
      <dgm:t>
        <a:bodyPr/>
        <a:lstStyle/>
        <a:p>
          <a:endParaRPr lang="ru-RU"/>
        </a:p>
      </dgm:t>
    </dgm:pt>
    <dgm:pt modelId="{2E3F1ADA-66F2-4D24-A605-8992413CD864}" type="pres">
      <dgm:prSet presAssocID="{7824A878-53A6-4AFC-A950-25E7EF24DA26}" presName="hierChild4" presStyleCnt="0"/>
      <dgm:spPr/>
    </dgm:pt>
    <dgm:pt modelId="{6CB7D6C1-6375-41F3-AE6F-0F40E9BAEE87}" type="pres">
      <dgm:prSet presAssocID="{341CF6D0-1C65-4014-B0E0-086033944C4B}" presName="Name35" presStyleLbl="parChTrans1D3" presStyleIdx="0" presStyleCnt="4"/>
      <dgm:spPr/>
      <dgm:t>
        <a:bodyPr/>
        <a:lstStyle/>
        <a:p>
          <a:endParaRPr lang="ru-RU"/>
        </a:p>
      </dgm:t>
    </dgm:pt>
    <dgm:pt modelId="{9DA2EABF-AB40-4A71-AAE5-DACB14FBAAE2}" type="pres">
      <dgm:prSet presAssocID="{256D0F4F-2BB8-4A09-883A-1621515F223C}" presName="hierRoot2" presStyleCnt="0">
        <dgm:presLayoutVars>
          <dgm:hierBranch val="r"/>
        </dgm:presLayoutVars>
      </dgm:prSet>
      <dgm:spPr/>
    </dgm:pt>
    <dgm:pt modelId="{2C0198AB-9FCA-4BBA-95C5-D1EF66ECB88B}" type="pres">
      <dgm:prSet presAssocID="{256D0F4F-2BB8-4A09-883A-1621515F223C}" presName="rootComposite" presStyleCnt="0"/>
      <dgm:spPr/>
    </dgm:pt>
    <dgm:pt modelId="{C09E8971-E7EE-4BB6-85A9-2BCDFF5E5F49}" type="pres">
      <dgm:prSet presAssocID="{256D0F4F-2BB8-4A09-883A-1621515F223C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A7E83C5-4D61-4DCB-9B2E-8FB91A5305F9}" type="pres">
      <dgm:prSet presAssocID="{256D0F4F-2BB8-4A09-883A-1621515F223C}" presName="rootConnector" presStyleLbl="node3" presStyleIdx="0" presStyleCnt="3"/>
      <dgm:spPr/>
      <dgm:t>
        <a:bodyPr/>
        <a:lstStyle/>
        <a:p>
          <a:endParaRPr lang="ru-RU"/>
        </a:p>
      </dgm:t>
    </dgm:pt>
    <dgm:pt modelId="{74128113-5208-4B21-843D-BDCABA71F23F}" type="pres">
      <dgm:prSet presAssocID="{256D0F4F-2BB8-4A09-883A-1621515F223C}" presName="hierChild4" presStyleCnt="0"/>
      <dgm:spPr/>
    </dgm:pt>
    <dgm:pt modelId="{838F0A61-D9EF-4A4F-92A7-27D2A89FB3CD}" type="pres">
      <dgm:prSet presAssocID="{F40C5D8F-7BDC-479B-B509-F5038E85ED56}" presName="Name50" presStyleLbl="parChTrans1D4" presStyleIdx="0" presStyleCnt="2"/>
      <dgm:spPr/>
      <dgm:t>
        <a:bodyPr/>
        <a:lstStyle/>
        <a:p>
          <a:endParaRPr lang="ru-RU"/>
        </a:p>
      </dgm:t>
    </dgm:pt>
    <dgm:pt modelId="{4229E91B-6286-4BD6-A5DA-C045C9307863}" type="pres">
      <dgm:prSet presAssocID="{23558C5F-7B15-445B-87B4-83A00B3B9F6B}" presName="hierRoot2" presStyleCnt="0">
        <dgm:presLayoutVars>
          <dgm:hierBranch val="r"/>
        </dgm:presLayoutVars>
      </dgm:prSet>
      <dgm:spPr/>
    </dgm:pt>
    <dgm:pt modelId="{5FE6A982-62F2-415D-AA22-13981A498E87}" type="pres">
      <dgm:prSet presAssocID="{23558C5F-7B15-445B-87B4-83A00B3B9F6B}" presName="rootComposite" presStyleCnt="0"/>
      <dgm:spPr/>
    </dgm:pt>
    <dgm:pt modelId="{44F258B3-4597-49FE-A1D0-EDCF13701028}" type="pres">
      <dgm:prSet presAssocID="{23558C5F-7B15-445B-87B4-83A00B3B9F6B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9BFD03F-6545-4C25-8A93-8A049B44AC8F}" type="pres">
      <dgm:prSet presAssocID="{23558C5F-7B15-445B-87B4-83A00B3B9F6B}" presName="rootConnector" presStyleLbl="node4" presStyleIdx="0" presStyleCnt="2"/>
      <dgm:spPr/>
      <dgm:t>
        <a:bodyPr/>
        <a:lstStyle/>
        <a:p>
          <a:endParaRPr lang="ru-RU"/>
        </a:p>
      </dgm:t>
    </dgm:pt>
    <dgm:pt modelId="{640232A4-DB68-49B0-BD7B-BFD34FBB0A86}" type="pres">
      <dgm:prSet presAssocID="{23558C5F-7B15-445B-87B4-83A00B3B9F6B}" presName="hierChild4" presStyleCnt="0"/>
      <dgm:spPr/>
    </dgm:pt>
    <dgm:pt modelId="{8DBF8AC0-C9EF-479F-BAA2-8772194D3605}" type="pres">
      <dgm:prSet presAssocID="{23558C5F-7B15-445B-87B4-83A00B3B9F6B}" presName="hierChild5" presStyleCnt="0"/>
      <dgm:spPr/>
    </dgm:pt>
    <dgm:pt modelId="{C039921F-4E53-4E5D-9AB5-E0C87C0B0C66}" type="pres">
      <dgm:prSet presAssocID="{A7D6F366-656A-4AB6-B406-ABB984E3994C}" presName="Name50" presStyleLbl="parChTrans1D4" presStyleIdx="1" presStyleCnt="2"/>
      <dgm:spPr/>
      <dgm:t>
        <a:bodyPr/>
        <a:lstStyle/>
        <a:p>
          <a:endParaRPr lang="ru-RU"/>
        </a:p>
      </dgm:t>
    </dgm:pt>
    <dgm:pt modelId="{0E97C7DA-CD1F-4913-8713-9A3A06CAEC6C}" type="pres">
      <dgm:prSet presAssocID="{BD0CEB11-4A1E-433D-AA62-A091AE725F19}" presName="hierRoot2" presStyleCnt="0">
        <dgm:presLayoutVars>
          <dgm:hierBranch val="r"/>
        </dgm:presLayoutVars>
      </dgm:prSet>
      <dgm:spPr/>
    </dgm:pt>
    <dgm:pt modelId="{0724737F-229A-47B1-86C9-23EFFCD136D1}" type="pres">
      <dgm:prSet presAssocID="{BD0CEB11-4A1E-433D-AA62-A091AE725F19}" presName="rootComposite" presStyleCnt="0"/>
      <dgm:spPr/>
    </dgm:pt>
    <dgm:pt modelId="{D920E3D6-72A2-41F8-B40C-AEB18C51F520}" type="pres">
      <dgm:prSet presAssocID="{BD0CEB11-4A1E-433D-AA62-A091AE725F19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549F3F7-D4CE-4B4E-A128-2612B7892F22}" type="pres">
      <dgm:prSet presAssocID="{BD0CEB11-4A1E-433D-AA62-A091AE725F19}" presName="rootConnector" presStyleLbl="node4" presStyleIdx="1" presStyleCnt="2"/>
      <dgm:spPr/>
      <dgm:t>
        <a:bodyPr/>
        <a:lstStyle/>
        <a:p>
          <a:endParaRPr lang="ru-RU"/>
        </a:p>
      </dgm:t>
    </dgm:pt>
    <dgm:pt modelId="{0F65215C-2299-4405-B3BF-060BD6F836FC}" type="pres">
      <dgm:prSet presAssocID="{BD0CEB11-4A1E-433D-AA62-A091AE725F19}" presName="hierChild4" presStyleCnt="0"/>
      <dgm:spPr/>
    </dgm:pt>
    <dgm:pt modelId="{643D59D3-E7B8-496D-B1E4-E9C30FF5036A}" type="pres">
      <dgm:prSet presAssocID="{BD0CEB11-4A1E-433D-AA62-A091AE725F19}" presName="hierChild5" presStyleCnt="0"/>
      <dgm:spPr/>
    </dgm:pt>
    <dgm:pt modelId="{E52E6317-E2BC-436E-9679-6562C5589CB8}" type="pres">
      <dgm:prSet presAssocID="{256D0F4F-2BB8-4A09-883A-1621515F223C}" presName="hierChild5" presStyleCnt="0"/>
      <dgm:spPr/>
    </dgm:pt>
    <dgm:pt modelId="{07750779-4314-4EBF-A3B5-6E728C5A84AC}" type="pres">
      <dgm:prSet presAssocID="{7824A878-53A6-4AFC-A950-25E7EF24DA26}" presName="hierChild5" presStyleCnt="0"/>
      <dgm:spPr/>
    </dgm:pt>
    <dgm:pt modelId="{6BFE45A5-82D0-459C-9CAE-857B9A7A1516}" type="pres">
      <dgm:prSet presAssocID="{949C01F4-0535-47CE-93A7-ED8DFA647CBA}" presName="Name111" presStyleLbl="parChTrans1D3" presStyleIdx="1" presStyleCnt="4"/>
      <dgm:spPr/>
      <dgm:t>
        <a:bodyPr/>
        <a:lstStyle/>
        <a:p>
          <a:endParaRPr lang="ru-RU"/>
        </a:p>
      </dgm:t>
    </dgm:pt>
    <dgm:pt modelId="{EF92B9F5-03E5-40C8-81C5-AD16F7B199CA}" type="pres">
      <dgm:prSet presAssocID="{0C3D62F7-9737-4C77-AA76-828FEA2EC44E}" presName="hierRoot3" presStyleCnt="0">
        <dgm:presLayoutVars>
          <dgm:hierBranch val="init"/>
        </dgm:presLayoutVars>
      </dgm:prSet>
      <dgm:spPr/>
    </dgm:pt>
    <dgm:pt modelId="{A5A99B97-4CB1-4930-B450-031C982094DC}" type="pres">
      <dgm:prSet presAssocID="{0C3D62F7-9737-4C77-AA76-828FEA2EC44E}" presName="rootComposite3" presStyleCnt="0"/>
      <dgm:spPr/>
    </dgm:pt>
    <dgm:pt modelId="{20DD62E0-BB42-4792-BB21-E95F276B9619}" type="pres">
      <dgm:prSet presAssocID="{0C3D62F7-9737-4C77-AA76-828FEA2EC44E}" presName="rootText3" presStyleLbl="asst2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502D27-EB4B-4DE5-A45F-F986D0585C55}" type="pres">
      <dgm:prSet presAssocID="{0C3D62F7-9737-4C77-AA76-828FEA2EC44E}" presName="rootConnector3" presStyleLbl="asst2" presStyleIdx="0" presStyleCnt="1"/>
      <dgm:spPr/>
      <dgm:t>
        <a:bodyPr/>
        <a:lstStyle/>
        <a:p>
          <a:endParaRPr lang="ru-RU"/>
        </a:p>
      </dgm:t>
    </dgm:pt>
    <dgm:pt modelId="{9DC00FB0-1FFA-450D-BEA1-36E48735988C}" type="pres">
      <dgm:prSet presAssocID="{0C3D62F7-9737-4C77-AA76-828FEA2EC44E}" presName="hierChild6" presStyleCnt="0"/>
      <dgm:spPr/>
    </dgm:pt>
    <dgm:pt modelId="{E862A50D-BAA9-469E-9B06-11922D3075A8}" type="pres">
      <dgm:prSet presAssocID="{0C3D62F7-9737-4C77-AA76-828FEA2EC44E}" presName="hierChild7" presStyleCnt="0"/>
      <dgm:spPr/>
    </dgm:pt>
    <dgm:pt modelId="{1F1B8FB0-4AEE-4C29-8CB5-782111EAEC85}" type="pres">
      <dgm:prSet presAssocID="{106FF393-25A9-4049-993F-5B883F58ECEB}" presName="Name35" presStyleLbl="parChTrans1D2" presStyleIdx="2" presStyleCnt="3"/>
      <dgm:spPr/>
      <dgm:t>
        <a:bodyPr/>
        <a:lstStyle/>
        <a:p>
          <a:endParaRPr lang="ru-RU"/>
        </a:p>
      </dgm:t>
    </dgm:pt>
    <dgm:pt modelId="{DF883BE1-BC56-4805-8E2B-35BE55A973BE}" type="pres">
      <dgm:prSet presAssocID="{205FD92E-D01D-4A1A-95A3-4385E528F5AA}" presName="hierRoot2" presStyleCnt="0">
        <dgm:presLayoutVars>
          <dgm:hierBranch/>
        </dgm:presLayoutVars>
      </dgm:prSet>
      <dgm:spPr/>
    </dgm:pt>
    <dgm:pt modelId="{CA110280-DB63-4E3D-9E15-9F2B13BC2198}" type="pres">
      <dgm:prSet presAssocID="{205FD92E-D01D-4A1A-95A3-4385E528F5AA}" presName="rootComposite" presStyleCnt="0"/>
      <dgm:spPr/>
    </dgm:pt>
    <dgm:pt modelId="{E84540D6-122C-4194-886E-1942DE936DEB}" type="pres">
      <dgm:prSet presAssocID="{205FD92E-D01D-4A1A-95A3-4385E528F5A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79C8C7-8BDB-412E-BBE6-04FBA18D7370}" type="pres">
      <dgm:prSet presAssocID="{205FD92E-D01D-4A1A-95A3-4385E528F5AA}" presName="rootConnector" presStyleLbl="node2" presStyleIdx="2" presStyleCnt="3"/>
      <dgm:spPr/>
      <dgm:t>
        <a:bodyPr/>
        <a:lstStyle/>
        <a:p>
          <a:endParaRPr lang="ru-RU"/>
        </a:p>
      </dgm:t>
    </dgm:pt>
    <dgm:pt modelId="{FE62F4EB-ABC8-4FF3-B4B3-507EC13B2556}" type="pres">
      <dgm:prSet presAssocID="{205FD92E-D01D-4A1A-95A3-4385E528F5AA}" presName="hierChild4" presStyleCnt="0"/>
      <dgm:spPr/>
    </dgm:pt>
    <dgm:pt modelId="{75F392E6-FC1C-407D-80CA-2EB5972BD2B5}" type="pres">
      <dgm:prSet presAssocID="{08439F45-68B1-4241-A883-A411543F4DD3}" presName="Name35" presStyleLbl="parChTrans1D3" presStyleIdx="2" presStyleCnt="4"/>
      <dgm:spPr/>
      <dgm:t>
        <a:bodyPr/>
        <a:lstStyle/>
        <a:p>
          <a:endParaRPr lang="ru-RU"/>
        </a:p>
      </dgm:t>
    </dgm:pt>
    <dgm:pt modelId="{ED764474-879B-4943-872E-24ADC157071A}" type="pres">
      <dgm:prSet presAssocID="{B293F794-0101-4D3C-BA9B-FA36B1D3E9BD}" presName="hierRoot2" presStyleCnt="0">
        <dgm:presLayoutVars>
          <dgm:hierBranch val="r"/>
        </dgm:presLayoutVars>
      </dgm:prSet>
      <dgm:spPr/>
    </dgm:pt>
    <dgm:pt modelId="{D20D875E-9D57-4755-A0CA-DB50CA04F6A3}" type="pres">
      <dgm:prSet presAssocID="{B293F794-0101-4D3C-BA9B-FA36B1D3E9BD}" presName="rootComposite" presStyleCnt="0"/>
      <dgm:spPr/>
    </dgm:pt>
    <dgm:pt modelId="{DFED6C3A-0521-4392-9068-343836BE4432}" type="pres">
      <dgm:prSet presAssocID="{B293F794-0101-4D3C-BA9B-FA36B1D3E9B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FCA932-F933-4452-8022-F65F32385958}" type="pres">
      <dgm:prSet presAssocID="{B293F794-0101-4D3C-BA9B-FA36B1D3E9BD}" presName="rootConnector" presStyleLbl="node3" presStyleIdx="1" presStyleCnt="3"/>
      <dgm:spPr/>
      <dgm:t>
        <a:bodyPr/>
        <a:lstStyle/>
        <a:p>
          <a:endParaRPr lang="ru-RU"/>
        </a:p>
      </dgm:t>
    </dgm:pt>
    <dgm:pt modelId="{76AEA546-5347-47BD-9D83-068FA2F33163}" type="pres">
      <dgm:prSet presAssocID="{B293F794-0101-4D3C-BA9B-FA36B1D3E9BD}" presName="hierChild4" presStyleCnt="0"/>
      <dgm:spPr/>
    </dgm:pt>
    <dgm:pt modelId="{0C38C5DF-1539-443D-B4F5-D4EC237E62D3}" type="pres">
      <dgm:prSet presAssocID="{B293F794-0101-4D3C-BA9B-FA36B1D3E9BD}" presName="hierChild5" presStyleCnt="0"/>
      <dgm:spPr/>
    </dgm:pt>
    <dgm:pt modelId="{40A900C7-0BD1-44F5-904B-EDC09D4E603F}" type="pres">
      <dgm:prSet presAssocID="{69DFECFE-B3F7-4A0C-9535-DC7CCECFE656}" presName="Name35" presStyleLbl="parChTrans1D3" presStyleIdx="3" presStyleCnt="4"/>
      <dgm:spPr/>
      <dgm:t>
        <a:bodyPr/>
        <a:lstStyle/>
        <a:p>
          <a:endParaRPr lang="ru-RU"/>
        </a:p>
      </dgm:t>
    </dgm:pt>
    <dgm:pt modelId="{8E86197A-63BC-4DB8-AFE4-72007669B9F3}" type="pres">
      <dgm:prSet presAssocID="{36F53C3B-2EFC-4AFB-B317-5D1DB9DF6F8A}" presName="hierRoot2" presStyleCnt="0">
        <dgm:presLayoutVars>
          <dgm:hierBranch val="r"/>
        </dgm:presLayoutVars>
      </dgm:prSet>
      <dgm:spPr/>
    </dgm:pt>
    <dgm:pt modelId="{A5F6C5E5-F97F-4C36-B492-C9CB65883E7A}" type="pres">
      <dgm:prSet presAssocID="{36F53C3B-2EFC-4AFB-B317-5D1DB9DF6F8A}" presName="rootComposite" presStyleCnt="0"/>
      <dgm:spPr/>
    </dgm:pt>
    <dgm:pt modelId="{E84AABF2-F427-43BE-8CAF-1A42C1C9B0A4}" type="pres">
      <dgm:prSet presAssocID="{36F53C3B-2EFC-4AFB-B317-5D1DB9DF6F8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111D402-CD91-4157-B18F-6EE36B5434E7}" type="pres">
      <dgm:prSet presAssocID="{36F53C3B-2EFC-4AFB-B317-5D1DB9DF6F8A}" presName="rootConnector" presStyleLbl="node3" presStyleIdx="2" presStyleCnt="3"/>
      <dgm:spPr/>
      <dgm:t>
        <a:bodyPr/>
        <a:lstStyle/>
        <a:p>
          <a:endParaRPr lang="ru-RU"/>
        </a:p>
      </dgm:t>
    </dgm:pt>
    <dgm:pt modelId="{15BFD5EA-DB4B-4D6F-B548-596127CD4F92}" type="pres">
      <dgm:prSet presAssocID="{36F53C3B-2EFC-4AFB-B317-5D1DB9DF6F8A}" presName="hierChild4" presStyleCnt="0"/>
      <dgm:spPr/>
    </dgm:pt>
    <dgm:pt modelId="{F88FB5F9-2DA0-49B6-ABE1-49FC571B3911}" type="pres">
      <dgm:prSet presAssocID="{36F53C3B-2EFC-4AFB-B317-5D1DB9DF6F8A}" presName="hierChild5" presStyleCnt="0"/>
      <dgm:spPr/>
    </dgm:pt>
    <dgm:pt modelId="{8D4C5AA4-FD57-479A-AD6D-FBF417F3ECE4}" type="pres">
      <dgm:prSet presAssocID="{205FD92E-D01D-4A1A-95A3-4385E528F5AA}" presName="hierChild5" presStyleCnt="0"/>
      <dgm:spPr/>
    </dgm:pt>
    <dgm:pt modelId="{EB548B42-97FA-4E75-85C6-32CB5606F420}" type="pres">
      <dgm:prSet presAssocID="{6933843E-4E0C-4D00-A0A2-67DCD574901E}" presName="hierChild3" presStyleCnt="0"/>
      <dgm:spPr/>
    </dgm:pt>
  </dgm:ptLst>
  <dgm:cxnLst>
    <dgm:cxn modelId="{7F6738A9-2F29-45F8-9D46-C9CF605801B4}" srcId="{6933843E-4E0C-4D00-A0A2-67DCD574901E}" destId="{205FD92E-D01D-4A1A-95A3-4385E528F5AA}" srcOrd="2" destOrd="0" parTransId="{106FF393-25A9-4049-993F-5B883F58ECEB}" sibTransId="{D3602989-4643-4F37-BDC2-7394741E6F76}"/>
    <dgm:cxn modelId="{985D03CF-D90D-4C08-B6A6-7E9331A0B39D}" type="presOf" srcId="{6933843E-4E0C-4D00-A0A2-67DCD574901E}" destId="{EB5C350E-A123-427A-A779-B696D0619B3D}" srcOrd="0" destOrd="0" presId="urn:microsoft.com/office/officeart/2005/8/layout/orgChart1"/>
    <dgm:cxn modelId="{C175D46F-DDC4-4491-8725-3E5BA531D0F4}" type="presOf" srcId="{D11EE70B-EDDC-4107-8FAA-5044B588D07E}" destId="{C64B53D8-A82E-45C4-BB12-4A27FD9B019C}" srcOrd="0" destOrd="0" presId="urn:microsoft.com/office/officeart/2005/8/layout/orgChart1"/>
    <dgm:cxn modelId="{414AD1D4-D8E0-4395-A97D-8BE1012711C5}" type="presOf" srcId="{B293F794-0101-4D3C-BA9B-FA36B1D3E9BD}" destId="{DFED6C3A-0521-4392-9068-343836BE4432}" srcOrd="0" destOrd="0" presId="urn:microsoft.com/office/officeart/2005/8/layout/orgChart1"/>
    <dgm:cxn modelId="{F556FDCA-3449-40B8-B648-85C62C5C22BC}" type="presOf" srcId="{205FD92E-D01D-4A1A-95A3-4385E528F5AA}" destId="{E84540D6-122C-4194-886E-1942DE936DEB}" srcOrd="0" destOrd="0" presId="urn:microsoft.com/office/officeart/2005/8/layout/orgChart1"/>
    <dgm:cxn modelId="{E098F2CA-7D52-44DF-8995-16C79614471C}" srcId="{205FD92E-D01D-4A1A-95A3-4385E528F5AA}" destId="{B293F794-0101-4D3C-BA9B-FA36B1D3E9BD}" srcOrd="0" destOrd="0" parTransId="{08439F45-68B1-4241-A883-A411543F4DD3}" sibTransId="{AAFCA925-E066-4ECA-B50A-F06F5A0C0812}"/>
    <dgm:cxn modelId="{B590DFE1-A389-4E2B-A27A-832315519875}" type="presOf" srcId="{2205FC90-DC92-475A-8950-9A0B47680431}" destId="{943235F1-AE9C-4313-B1E9-1446E7FEA130}" srcOrd="0" destOrd="0" presId="urn:microsoft.com/office/officeart/2005/8/layout/orgChart1"/>
    <dgm:cxn modelId="{648DD644-816F-4135-8E48-E1879884951B}" type="presOf" srcId="{341CF6D0-1C65-4014-B0E0-086033944C4B}" destId="{6CB7D6C1-6375-41F3-AE6F-0F40E9BAEE87}" srcOrd="0" destOrd="0" presId="urn:microsoft.com/office/officeart/2005/8/layout/orgChart1"/>
    <dgm:cxn modelId="{467C71FB-A0B9-4A86-839F-DFC5DDB492D6}" srcId="{256D0F4F-2BB8-4A09-883A-1621515F223C}" destId="{BD0CEB11-4A1E-433D-AA62-A091AE725F19}" srcOrd="1" destOrd="0" parTransId="{A7D6F366-656A-4AB6-B406-ABB984E3994C}" sibTransId="{E8F994E7-B094-4D60-9E64-E7921D854FE6}"/>
    <dgm:cxn modelId="{7D9361A0-1BEB-4306-8F98-7834CDDB14CE}" srcId="{CA64EBB1-A377-43CD-AF85-DD0716AC87AE}" destId="{6933843E-4E0C-4D00-A0A2-67DCD574901E}" srcOrd="0" destOrd="0" parTransId="{0789B8BC-1A98-47E3-89EF-5CEAF1528734}" sibTransId="{56B251A1-A388-4E22-A250-E5750EDFC25E}"/>
    <dgm:cxn modelId="{463603B4-DD4B-43B0-9EB8-0DEB94AA7286}" type="presOf" srcId="{BD0CEB11-4A1E-433D-AA62-A091AE725F19}" destId="{D549F3F7-D4CE-4B4E-A128-2612B7892F22}" srcOrd="1" destOrd="0" presId="urn:microsoft.com/office/officeart/2005/8/layout/orgChart1"/>
    <dgm:cxn modelId="{4E137C3D-212E-4F64-BF36-ED52FF1E2B78}" type="presOf" srcId="{6933843E-4E0C-4D00-A0A2-67DCD574901E}" destId="{6C5B6DD9-4120-41AE-BD8E-01D4D3DC0937}" srcOrd="1" destOrd="0" presId="urn:microsoft.com/office/officeart/2005/8/layout/orgChart1"/>
    <dgm:cxn modelId="{AF31DC40-06FB-4BA2-BCA7-6674E9DBD093}" type="presOf" srcId="{36F53C3B-2EFC-4AFB-B317-5D1DB9DF6F8A}" destId="{E84AABF2-F427-43BE-8CAF-1A42C1C9B0A4}" srcOrd="0" destOrd="0" presId="urn:microsoft.com/office/officeart/2005/8/layout/orgChart1"/>
    <dgm:cxn modelId="{A49C2429-2548-4609-82D1-AB40E3BF61BC}" type="presOf" srcId="{205FD92E-D01D-4A1A-95A3-4385E528F5AA}" destId="{D979C8C7-8BDB-412E-BBE6-04FBA18D7370}" srcOrd="1" destOrd="0" presId="urn:microsoft.com/office/officeart/2005/8/layout/orgChart1"/>
    <dgm:cxn modelId="{AD4032BE-A94C-4D4E-966D-D2BED0D40DA9}" type="presOf" srcId="{256D0F4F-2BB8-4A09-883A-1621515F223C}" destId="{C09E8971-E7EE-4BB6-85A9-2BCDFF5E5F49}" srcOrd="0" destOrd="0" presId="urn:microsoft.com/office/officeart/2005/8/layout/orgChart1"/>
    <dgm:cxn modelId="{7042D736-B9FA-43DA-8AF7-9A45FF228F38}" type="presOf" srcId="{7824A878-53A6-4AFC-A950-25E7EF24DA26}" destId="{F18C0651-06F9-4BA0-9AE4-8DA6E2068FA5}" srcOrd="1" destOrd="0" presId="urn:microsoft.com/office/officeart/2005/8/layout/orgChart1"/>
    <dgm:cxn modelId="{3FB841BD-67D4-4FDB-883A-A7414660CAA2}" type="presOf" srcId="{36F53C3B-2EFC-4AFB-B317-5D1DB9DF6F8A}" destId="{6111D402-CD91-4157-B18F-6EE36B5434E7}" srcOrd="1" destOrd="0" presId="urn:microsoft.com/office/officeart/2005/8/layout/orgChart1"/>
    <dgm:cxn modelId="{E94EB55B-7F2B-4FA8-BE9D-66EDDE34296E}" type="presOf" srcId="{B293F794-0101-4D3C-BA9B-FA36B1D3E9BD}" destId="{00FCA932-F933-4452-8022-F65F32385958}" srcOrd="1" destOrd="0" presId="urn:microsoft.com/office/officeart/2005/8/layout/orgChart1"/>
    <dgm:cxn modelId="{9F9E828C-8735-4C2B-A224-A8921906C1AB}" type="presOf" srcId="{0C3D62F7-9737-4C77-AA76-828FEA2EC44E}" destId="{76502D27-EB4B-4DE5-A45F-F986D0585C55}" srcOrd="1" destOrd="0" presId="urn:microsoft.com/office/officeart/2005/8/layout/orgChart1"/>
    <dgm:cxn modelId="{C65EDEF4-5AA2-47A0-8EEE-A7B07AFCC28F}" type="presOf" srcId="{69DFECFE-B3F7-4A0C-9535-DC7CCECFE656}" destId="{40A900C7-0BD1-44F5-904B-EDC09D4E603F}" srcOrd="0" destOrd="0" presId="urn:microsoft.com/office/officeart/2005/8/layout/orgChart1"/>
    <dgm:cxn modelId="{F109F91A-6994-4695-9EDB-CEC39B3BF48B}" srcId="{6933843E-4E0C-4D00-A0A2-67DCD574901E}" destId="{7824A878-53A6-4AFC-A950-25E7EF24DA26}" srcOrd="1" destOrd="0" parTransId="{2205FC90-DC92-475A-8950-9A0B47680431}" sibTransId="{22155F8A-F0C1-4E95-B4F8-344C86D2DFC5}"/>
    <dgm:cxn modelId="{F5FF1AD7-9671-4C37-8733-6063D07DB6B0}" type="presOf" srcId="{23558C5F-7B15-445B-87B4-83A00B3B9F6B}" destId="{44F258B3-4597-49FE-A1D0-EDCF13701028}" srcOrd="0" destOrd="0" presId="urn:microsoft.com/office/officeart/2005/8/layout/orgChart1"/>
    <dgm:cxn modelId="{5C08B4D3-5E4B-486E-B770-E8A7FAE85B47}" type="presOf" srcId="{BD0CEB11-4A1E-433D-AA62-A091AE725F19}" destId="{D920E3D6-72A2-41F8-B40C-AEB18C51F520}" srcOrd="0" destOrd="0" presId="urn:microsoft.com/office/officeart/2005/8/layout/orgChart1"/>
    <dgm:cxn modelId="{52B688F2-27B6-4898-B348-08E989F4BCE5}" type="presOf" srcId="{23558C5F-7B15-445B-87B4-83A00B3B9F6B}" destId="{A9BFD03F-6545-4C25-8A93-8A049B44AC8F}" srcOrd="1" destOrd="0" presId="urn:microsoft.com/office/officeart/2005/8/layout/orgChart1"/>
    <dgm:cxn modelId="{8A7D908B-1273-4D79-B54A-585A829847CE}" type="presOf" srcId="{F40C5D8F-7BDC-479B-B509-F5038E85ED56}" destId="{838F0A61-D9EF-4A4F-92A7-27D2A89FB3CD}" srcOrd="0" destOrd="0" presId="urn:microsoft.com/office/officeart/2005/8/layout/orgChart1"/>
    <dgm:cxn modelId="{DF1542CE-CE00-4C50-B973-987C30A99BE0}" srcId="{7824A878-53A6-4AFC-A950-25E7EF24DA26}" destId="{0C3D62F7-9737-4C77-AA76-828FEA2EC44E}" srcOrd="1" destOrd="0" parTransId="{949C01F4-0535-47CE-93A7-ED8DFA647CBA}" sibTransId="{AF11D39F-EC84-4C6A-9890-3298083B1108}"/>
    <dgm:cxn modelId="{D6BD228E-CB8E-4174-9978-C974134C2987}" type="presOf" srcId="{106FF393-25A9-4049-993F-5B883F58ECEB}" destId="{1F1B8FB0-4AEE-4C29-8CB5-782111EAEC85}" srcOrd="0" destOrd="0" presId="urn:microsoft.com/office/officeart/2005/8/layout/orgChart1"/>
    <dgm:cxn modelId="{5520C92D-A71D-4709-9B57-6094CCC1B6FA}" type="presOf" srcId="{256D0F4F-2BB8-4A09-883A-1621515F223C}" destId="{5A7E83C5-4D61-4DCB-9B2E-8FB91A5305F9}" srcOrd="1" destOrd="0" presId="urn:microsoft.com/office/officeart/2005/8/layout/orgChart1"/>
    <dgm:cxn modelId="{3E11340F-E91A-4ACC-8981-717D354EE461}" srcId="{6933843E-4E0C-4D00-A0A2-67DCD574901E}" destId="{84514DEF-A36E-41AB-B1AD-9C56CC0AD11B}" srcOrd="0" destOrd="0" parTransId="{D11EE70B-EDDC-4107-8FAA-5044B588D07E}" sibTransId="{827F8666-7235-4440-8B80-47ED225B88DA}"/>
    <dgm:cxn modelId="{34474382-76C1-4A47-9480-BE8C9800D8BE}" type="presOf" srcId="{CA64EBB1-A377-43CD-AF85-DD0716AC87AE}" destId="{16964309-179F-4C97-82C2-4186D30CF87E}" srcOrd="0" destOrd="0" presId="urn:microsoft.com/office/officeart/2005/8/layout/orgChart1"/>
    <dgm:cxn modelId="{5419C13C-28EF-4311-9927-CFF5F01E48FF}" type="presOf" srcId="{84514DEF-A36E-41AB-B1AD-9C56CC0AD11B}" destId="{28051A50-2D99-4933-8AF2-0473498B0C3D}" srcOrd="0" destOrd="0" presId="urn:microsoft.com/office/officeart/2005/8/layout/orgChart1"/>
    <dgm:cxn modelId="{0CA1BB8D-28D6-4260-9A70-021EAE5E0E68}" type="presOf" srcId="{A7D6F366-656A-4AB6-B406-ABB984E3994C}" destId="{C039921F-4E53-4E5D-9AB5-E0C87C0B0C66}" srcOrd="0" destOrd="0" presId="urn:microsoft.com/office/officeart/2005/8/layout/orgChart1"/>
    <dgm:cxn modelId="{4E4BCA82-B577-4828-93B5-57F5607F99B8}" type="presOf" srcId="{84514DEF-A36E-41AB-B1AD-9C56CC0AD11B}" destId="{11A130D1-B524-45E4-9066-50CC2EA624B7}" srcOrd="1" destOrd="0" presId="urn:microsoft.com/office/officeart/2005/8/layout/orgChart1"/>
    <dgm:cxn modelId="{63D0F17C-1FBA-4455-BD13-32676CE410FB}" type="presOf" srcId="{949C01F4-0535-47CE-93A7-ED8DFA647CBA}" destId="{6BFE45A5-82D0-459C-9CAE-857B9A7A1516}" srcOrd="0" destOrd="0" presId="urn:microsoft.com/office/officeart/2005/8/layout/orgChart1"/>
    <dgm:cxn modelId="{0F19904F-6ADC-458A-970C-324EC0BA948D}" type="presOf" srcId="{08439F45-68B1-4241-A883-A411543F4DD3}" destId="{75F392E6-FC1C-407D-80CA-2EB5972BD2B5}" srcOrd="0" destOrd="0" presId="urn:microsoft.com/office/officeart/2005/8/layout/orgChart1"/>
    <dgm:cxn modelId="{599AEEEE-2BD0-4225-ACCC-6AE796C10174}" type="presOf" srcId="{7824A878-53A6-4AFC-A950-25E7EF24DA26}" destId="{4191B037-9A3A-46AF-909B-7B2A84D934F1}" srcOrd="0" destOrd="0" presId="urn:microsoft.com/office/officeart/2005/8/layout/orgChart1"/>
    <dgm:cxn modelId="{97ACE79A-4053-4A53-8494-4869D1BDDF73}" srcId="{7824A878-53A6-4AFC-A950-25E7EF24DA26}" destId="{256D0F4F-2BB8-4A09-883A-1621515F223C}" srcOrd="0" destOrd="0" parTransId="{341CF6D0-1C65-4014-B0E0-086033944C4B}" sibTransId="{7B640554-064C-4E57-9480-7FC0FE63CF61}"/>
    <dgm:cxn modelId="{FFF394B1-5DFB-41C7-BD1F-B837FF9FF634}" srcId="{205FD92E-D01D-4A1A-95A3-4385E528F5AA}" destId="{36F53C3B-2EFC-4AFB-B317-5D1DB9DF6F8A}" srcOrd="1" destOrd="0" parTransId="{69DFECFE-B3F7-4A0C-9535-DC7CCECFE656}" sibTransId="{F6772FED-31E6-4584-840F-641EC438202A}"/>
    <dgm:cxn modelId="{148D2B37-911C-4AE8-A84A-A54B5766DECC}" type="presOf" srcId="{0C3D62F7-9737-4C77-AA76-828FEA2EC44E}" destId="{20DD62E0-BB42-4792-BB21-E95F276B9619}" srcOrd="0" destOrd="0" presId="urn:microsoft.com/office/officeart/2005/8/layout/orgChart1"/>
    <dgm:cxn modelId="{60981B69-7679-42AF-81B6-0F87A0F26FF5}" srcId="{256D0F4F-2BB8-4A09-883A-1621515F223C}" destId="{23558C5F-7B15-445B-87B4-83A00B3B9F6B}" srcOrd="0" destOrd="0" parTransId="{F40C5D8F-7BDC-479B-B509-F5038E85ED56}" sibTransId="{ABDECE25-3320-44F9-A917-851D17E795E2}"/>
    <dgm:cxn modelId="{A7ECDFE5-3D25-4CD3-B16E-9186244DDC3B}" type="presParOf" srcId="{16964309-179F-4C97-82C2-4186D30CF87E}" destId="{5A6389F3-F129-4C46-8359-D4B2759FD4CF}" srcOrd="0" destOrd="0" presId="urn:microsoft.com/office/officeart/2005/8/layout/orgChart1"/>
    <dgm:cxn modelId="{ADC5CD1D-349D-4E99-B3AB-C86F60730F51}" type="presParOf" srcId="{5A6389F3-F129-4C46-8359-D4B2759FD4CF}" destId="{D283EE56-D6D9-4939-9D5F-99BBE98802D0}" srcOrd="0" destOrd="0" presId="urn:microsoft.com/office/officeart/2005/8/layout/orgChart1"/>
    <dgm:cxn modelId="{51D2C1D9-EBFD-4286-A6C4-24565790967A}" type="presParOf" srcId="{D283EE56-D6D9-4939-9D5F-99BBE98802D0}" destId="{EB5C350E-A123-427A-A779-B696D0619B3D}" srcOrd="0" destOrd="0" presId="urn:microsoft.com/office/officeart/2005/8/layout/orgChart1"/>
    <dgm:cxn modelId="{0863A2C0-7B6A-4C56-9430-81E6E6735DE1}" type="presParOf" srcId="{D283EE56-D6D9-4939-9D5F-99BBE98802D0}" destId="{6C5B6DD9-4120-41AE-BD8E-01D4D3DC0937}" srcOrd="1" destOrd="0" presId="urn:microsoft.com/office/officeart/2005/8/layout/orgChart1"/>
    <dgm:cxn modelId="{7158CF11-004D-408A-A1F7-3E85A414D6C5}" type="presParOf" srcId="{5A6389F3-F129-4C46-8359-D4B2759FD4CF}" destId="{795D7E17-3FF4-49A9-A4B2-407FDECF96B6}" srcOrd="1" destOrd="0" presId="urn:microsoft.com/office/officeart/2005/8/layout/orgChart1"/>
    <dgm:cxn modelId="{7BE05B5A-2EB5-47C5-881E-CE414DB6DEF3}" type="presParOf" srcId="{795D7E17-3FF4-49A9-A4B2-407FDECF96B6}" destId="{C64B53D8-A82E-45C4-BB12-4A27FD9B019C}" srcOrd="0" destOrd="0" presId="urn:microsoft.com/office/officeart/2005/8/layout/orgChart1"/>
    <dgm:cxn modelId="{65E8F778-F734-4370-9CF3-497CB6B9AC21}" type="presParOf" srcId="{795D7E17-3FF4-49A9-A4B2-407FDECF96B6}" destId="{25258D4A-AAA9-4DD9-8483-126E81E5B32D}" srcOrd="1" destOrd="0" presId="urn:microsoft.com/office/officeart/2005/8/layout/orgChart1"/>
    <dgm:cxn modelId="{139CEA13-EC77-4EF6-9514-FF03A9FD83F9}" type="presParOf" srcId="{25258D4A-AAA9-4DD9-8483-126E81E5B32D}" destId="{E117F03C-2D2B-4C2C-AB76-9AF4A509E706}" srcOrd="0" destOrd="0" presId="urn:microsoft.com/office/officeart/2005/8/layout/orgChart1"/>
    <dgm:cxn modelId="{A4C2CFCB-45AC-4918-940C-E8D138CE8AC0}" type="presParOf" srcId="{E117F03C-2D2B-4C2C-AB76-9AF4A509E706}" destId="{28051A50-2D99-4933-8AF2-0473498B0C3D}" srcOrd="0" destOrd="0" presId="urn:microsoft.com/office/officeart/2005/8/layout/orgChart1"/>
    <dgm:cxn modelId="{9CCEAE40-DE44-4EB0-917C-C0A71A0A6C7E}" type="presParOf" srcId="{E117F03C-2D2B-4C2C-AB76-9AF4A509E706}" destId="{11A130D1-B524-45E4-9066-50CC2EA624B7}" srcOrd="1" destOrd="0" presId="urn:microsoft.com/office/officeart/2005/8/layout/orgChart1"/>
    <dgm:cxn modelId="{AC1AE20B-B4DF-494E-B261-CEE5A16F2590}" type="presParOf" srcId="{25258D4A-AAA9-4DD9-8483-126E81E5B32D}" destId="{F2344D65-A2E5-4A38-B8F4-D04F15D75397}" srcOrd="1" destOrd="0" presId="urn:microsoft.com/office/officeart/2005/8/layout/orgChart1"/>
    <dgm:cxn modelId="{AD70A8DD-7A49-463C-8576-B66761799CAC}" type="presParOf" srcId="{25258D4A-AAA9-4DD9-8483-126E81E5B32D}" destId="{3984C54F-1282-4A06-8EC4-91A7FE9B6DBB}" srcOrd="2" destOrd="0" presId="urn:microsoft.com/office/officeart/2005/8/layout/orgChart1"/>
    <dgm:cxn modelId="{3962D9A3-23A5-4280-998B-173DB0FCB8F3}" type="presParOf" srcId="{795D7E17-3FF4-49A9-A4B2-407FDECF96B6}" destId="{943235F1-AE9C-4313-B1E9-1446E7FEA130}" srcOrd="2" destOrd="0" presId="urn:microsoft.com/office/officeart/2005/8/layout/orgChart1"/>
    <dgm:cxn modelId="{543C32BD-B911-4E3D-87AF-002F63850D6D}" type="presParOf" srcId="{795D7E17-3FF4-49A9-A4B2-407FDECF96B6}" destId="{9ED76154-0D26-4DC0-B59D-36BF62BDF724}" srcOrd="3" destOrd="0" presId="urn:microsoft.com/office/officeart/2005/8/layout/orgChart1"/>
    <dgm:cxn modelId="{C41740CD-CC34-4268-8575-9FB48DF432AB}" type="presParOf" srcId="{9ED76154-0D26-4DC0-B59D-36BF62BDF724}" destId="{5E3CE719-A3DA-410D-98D7-6B109BA9B47C}" srcOrd="0" destOrd="0" presId="urn:microsoft.com/office/officeart/2005/8/layout/orgChart1"/>
    <dgm:cxn modelId="{F67918E1-55B7-45C7-BA01-8342D3870A37}" type="presParOf" srcId="{5E3CE719-A3DA-410D-98D7-6B109BA9B47C}" destId="{4191B037-9A3A-46AF-909B-7B2A84D934F1}" srcOrd="0" destOrd="0" presId="urn:microsoft.com/office/officeart/2005/8/layout/orgChart1"/>
    <dgm:cxn modelId="{4E664681-8FBD-467D-9F0C-1824564231DD}" type="presParOf" srcId="{5E3CE719-A3DA-410D-98D7-6B109BA9B47C}" destId="{F18C0651-06F9-4BA0-9AE4-8DA6E2068FA5}" srcOrd="1" destOrd="0" presId="urn:microsoft.com/office/officeart/2005/8/layout/orgChart1"/>
    <dgm:cxn modelId="{CC2116C8-346F-470A-8E25-DD3F2E616838}" type="presParOf" srcId="{9ED76154-0D26-4DC0-B59D-36BF62BDF724}" destId="{2E3F1ADA-66F2-4D24-A605-8992413CD864}" srcOrd="1" destOrd="0" presId="urn:microsoft.com/office/officeart/2005/8/layout/orgChart1"/>
    <dgm:cxn modelId="{9BCDA816-5D19-497C-BAA4-EC5445168F04}" type="presParOf" srcId="{2E3F1ADA-66F2-4D24-A605-8992413CD864}" destId="{6CB7D6C1-6375-41F3-AE6F-0F40E9BAEE87}" srcOrd="0" destOrd="0" presId="urn:microsoft.com/office/officeart/2005/8/layout/orgChart1"/>
    <dgm:cxn modelId="{4374D602-0208-4FFC-8CD0-D032BF96D247}" type="presParOf" srcId="{2E3F1ADA-66F2-4D24-A605-8992413CD864}" destId="{9DA2EABF-AB40-4A71-AAE5-DACB14FBAAE2}" srcOrd="1" destOrd="0" presId="urn:microsoft.com/office/officeart/2005/8/layout/orgChart1"/>
    <dgm:cxn modelId="{B63D6CB4-96ED-44B7-921A-07A137589FFD}" type="presParOf" srcId="{9DA2EABF-AB40-4A71-AAE5-DACB14FBAAE2}" destId="{2C0198AB-9FCA-4BBA-95C5-D1EF66ECB88B}" srcOrd="0" destOrd="0" presId="urn:microsoft.com/office/officeart/2005/8/layout/orgChart1"/>
    <dgm:cxn modelId="{BBABBB69-E1D5-4D90-B165-4B1D388EA19B}" type="presParOf" srcId="{2C0198AB-9FCA-4BBA-95C5-D1EF66ECB88B}" destId="{C09E8971-E7EE-4BB6-85A9-2BCDFF5E5F49}" srcOrd="0" destOrd="0" presId="urn:microsoft.com/office/officeart/2005/8/layout/orgChart1"/>
    <dgm:cxn modelId="{4973DDBA-A3A2-4050-BCA6-E601214B0B62}" type="presParOf" srcId="{2C0198AB-9FCA-4BBA-95C5-D1EF66ECB88B}" destId="{5A7E83C5-4D61-4DCB-9B2E-8FB91A5305F9}" srcOrd="1" destOrd="0" presId="urn:microsoft.com/office/officeart/2005/8/layout/orgChart1"/>
    <dgm:cxn modelId="{388818AD-5EC7-4C25-A35E-7E73693C28D2}" type="presParOf" srcId="{9DA2EABF-AB40-4A71-AAE5-DACB14FBAAE2}" destId="{74128113-5208-4B21-843D-BDCABA71F23F}" srcOrd="1" destOrd="0" presId="urn:microsoft.com/office/officeart/2005/8/layout/orgChart1"/>
    <dgm:cxn modelId="{4A2244BB-51FF-475A-8E4D-4FE3CD346616}" type="presParOf" srcId="{74128113-5208-4B21-843D-BDCABA71F23F}" destId="{838F0A61-D9EF-4A4F-92A7-27D2A89FB3CD}" srcOrd="0" destOrd="0" presId="urn:microsoft.com/office/officeart/2005/8/layout/orgChart1"/>
    <dgm:cxn modelId="{3398DE22-FC4B-42B0-B2A7-FB9BD995584D}" type="presParOf" srcId="{74128113-5208-4B21-843D-BDCABA71F23F}" destId="{4229E91B-6286-4BD6-A5DA-C045C9307863}" srcOrd="1" destOrd="0" presId="urn:microsoft.com/office/officeart/2005/8/layout/orgChart1"/>
    <dgm:cxn modelId="{88A172E9-C270-43DE-8ABA-39DBE7A68D21}" type="presParOf" srcId="{4229E91B-6286-4BD6-A5DA-C045C9307863}" destId="{5FE6A982-62F2-415D-AA22-13981A498E87}" srcOrd="0" destOrd="0" presId="urn:microsoft.com/office/officeart/2005/8/layout/orgChart1"/>
    <dgm:cxn modelId="{9AF2A204-46D3-4FD1-98F8-08B2C5FD86A7}" type="presParOf" srcId="{5FE6A982-62F2-415D-AA22-13981A498E87}" destId="{44F258B3-4597-49FE-A1D0-EDCF13701028}" srcOrd="0" destOrd="0" presId="urn:microsoft.com/office/officeart/2005/8/layout/orgChart1"/>
    <dgm:cxn modelId="{4689963B-11C9-4431-8ABF-F218E8F854C0}" type="presParOf" srcId="{5FE6A982-62F2-415D-AA22-13981A498E87}" destId="{A9BFD03F-6545-4C25-8A93-8A049B44AC8F}" srcOrd="1" destOrd="0" presId="urn:microsoft.com/office/officeart/2005/8/layout/orgChart1"/>
    <dgm:cxn modelId="{231A4605-E944-4F63-BB02-36B9F8E65108}" type="presParOf" srcId="{4229E91B-6286-4BD6-A5DA-C045C9307863}" destId="{640232A4-DB68-49B0-BD7B-BFD34FBB0A86}" srcOrd="1" destOrd="0" presId="urn:microsoft.com/office/officeart/2005/8/layout/orgChart1"/>
    <dgm:cxn modelId="{FEF3741E-A03F-4977-9E2D-91893CB07208}" type="presParOf" srcId="{4229E91B-6286-4BD6-A5DA-C045C9307863}" destId="{8DBF8AC0-C9EF-479F-BAA2-8772194D3605}" srcOrd="2" destOrd="0" presId="urn:microsoft.com/office/officeart/2005/8/layout/orgChart1"/>
    <dgm:cxn modelId="{DF7C78F0-59ED-41FB-8CC0-307896CAB244}" type="presParOf" srcId="{74128113-5208-4B21-843D-BDCABA71F23F}" destId="{C039921F-4E53-4E5D-9AB5-E0C87C0B0C66}" srcOrd="2" destOrd="0" presId="urn:microsoft.com/office/officeart/2005/8/layout/orgChart1"/>
    <dgm:cxn modelId="{AC103606-876F-4A25-B175-90424E827492}" type="presParOf" srcId="{74128113-5208-4B21-843D-BDCABA71F23F}" destId="{0E97C7DA-CD1F-4913-8713-9A3A06CAEC6C}" srcOrd="3" destOrd="0" presId="urn:microsoft.com/office/officeart/2005/8/layout/orgChart1"/>
    <dgm:cxn modelId="{1B33BCD5-DE58-4094-AF41-AC476D5F10D9}" type="presParOf" srcId="{0E97C7DA-CD1F-4913-8713-9A3A06CAEC6C}" destId="{0724737F-229A-47B1-86C9-23EFFCD136D1}" srcOrd="0" destOrd="0" presId="urn:microsoft.com/office/officeart/2005/8/layout/orgChart1"/>
    <dgm:cxn modelId="{BADC6BB1-0DFD-4380-BA7D-6294C98E5573}" type="presParOf" srcId="{0724737F-229A-47B1-86C9-23EFFCD136D1}" destId="{D920E3D6-72A2-41F8-B40C-AEB18C51F520}" srcOrd="0" destOrd="0" presId="urn:microsoft.com/office/officeart/2005/8/layout/orgChart1"/>
    <dgm:cxn modelId="{F6C98E9B-5F80-4371-8F91-289D8792BC8A}" type="presParOf" srcId="{0724737F-229A-47B1-86C9-23EFFCD136D1}" destId="{D549F3F7-D4CE-4B4E-A128-2612B7892F22}" srcOrd="1" destOrd="0" presId="urn:microsoft.com/office/officeart/2005/8/layout/orgChart1"/>
    <dgm:cxn modelId="{0225BE5A-CF33-4E9B-AE12-0925A4718BCF}" type="presParOf" srcId="{0E97C7DA-CD1F-4913-8713-9A3A06CAEC6C}" destId="{0F65215C-2299-4405-B3BF-060BD6F836FC}" srcOrd="1" destOrd="0" presId="urn:microsoft.com/office/officeart/2005/8/layout/orgChart1"/>
    <dgm:cxn modelId="{C11FD41C-CE87-41C4-A98E-7DF735103F8B}" type="presParOf" srcId="{0E97C7DA-CD1F-4913-8713-9A3A06CAEC6C}" destId="{643D59D3-E7B8-496D-B1E4-E9C30FF5036A}" srcOrd="2" destOrd="0" presId="urn:microsoft.com/office/officeart/2005/8/layout/orgChart1"/>
    <dgm:cxn modelId="{2710DEFB-1EC7-4D3F-A5ED-E33CDDE76305}" type="presParOf" srcId="{9DA2EABF-AB40-4A71-AAE5-DACB14FBAAE2}" destId="{E52E6317-E2BC-436E-9679-6562C5589CB8}" srcOrd="2" destOrd="0" presId="urn:microsoft.com/office/officeart/2005/8/layout/orgChart1"/>
    <dgm:cxn modelId="{D1485DA6-4587-49DC-BD01-30A269767A7F}" type="presParOf" srcId="{9ED76154-0D26-4DC0-B59D-36BF62BDF724}" destId="{07750779-4314-4EBF-A3B5-6E728C5A84AC}" srcOrd="2" destOrd="0" presId="urn:microsoft.com/office/officeart/2005/8/layout/orgChart1"/>
    <dgm:cxn modelId="{334F87E8-5A69-4489-8264-F153B971CCC1}" type="presParOf" srcId="{07750779-4314-4EBF-A3B5-6E728C5A84AC}" destId="{6BFE45A5-82D0-459C-9CAE-857B9A7A1516}" srcOrd="0" destOrd="0" presId="urn:microsoft.com/office/officeart/2005/8/layout/orgChart1"/>
    <dgm:cxn modelId="{03974A63-59B4-4C60-BDE4-198612316D5A}" type="presParOf" srcId="{07750779-4314-4EBF-A3B5-6E728C5A84AC}" destId="{EF92B9F5-03E5-40C8-81C5-AD16F7B199CA}" srcOrd="1" destOrd="0" presId="urn:microsoft.com/office/officeart/2005/8/layout/orgChart1"/>
    <dgm:cxn modelId="{478591CE-CED6-4DE7-96CA-19AE4B7CE16C}" type="presParOf" srcId="{EF92B9F5-03E5-40C8-81C5-AD16F7B199CA}" destId="{A5A99B97-4CB1-4930-B450-031C982094DC}" srcOrd="0" destOrd="0" presId="urn:microsoft.com/office/officeart/2005/8/layout/orgChart1"/>
    <dgm:cxn modelId="{08E24F6C-FD74-43F7-8709-C6ADE82A2090}" type="presParOf" srcId="{A5A99B97-4CB1-4930-B450-031C982094DC}" destId="{20DD62E0-BB42-4792-BB21-E95F276B9619}" srcOrd="0" destOrd="0" presId="urn:microsoft.com/office/officeart/2005/8/layout/orgChart1"/>
    <dgm:cxn modelId="{ED5095F7-49CA-467C-BBDF-A38C20C713D5}" type="presParOf" srcId="{A5A99B97-4CB1-4930-B450-031C982094DC}" destId="{76502D27-EB4B-4DE5-A45F-F986D0585C55}" srcOrd="1" destOrd="0" presId="urn:microsoft.com/office/officeart/2005/8/layout/orgChart1"/>
    <dgm:cxn modelId="{A7A8E04A-460C-4980-8593-988F1E50BEB5}" type="presParOf" srcId="{EF92B9F5-03E5-40C8-81C5-AD16F7B199CA}" destId="{9DC00FB0-1FFA-450D-BEA1-36E48735988C}" srcOrd="1" destOrd="0" presId="urn:microsoft.com/office/officeart/2005/8/layout/orgChart1"/>
    <dgm:cxn modelId="{45A40D1D-ABE8-4E1E-905F-7874402714E1}" type="presParOf" srcId="{EF92B9F5-03E5-40C8-81C5-AD16F7B199CA}" destId="{E862A50D-BAA9-469E-9B06-11922D3075A8}" srcOrd="2" destOrd="0" presId="urn:microsoft.com/office/officeart/2005/8/layout/orgChart1"/>
    <dgm:cxn modelId="{87AFEFF5-94CD-4088-810D-7404ED82CC83}" type="presParOf" srcId="{795D7E17-3FF4-49A9-A4B2-407FDECF96B6}" destId="{1F1B8FB0-4AEE-4C29-8CB5-782111EAEC85}" srcOrd="4" destOrd="0" presId="urn:microsoft.com/office/officeart/2005/8/layout/orgChart1"/>
    <dgm:cxn modelId="{58E90A6C-AB29-4F32-A688-67F4982F54B1}" type="presParOf" srcId="{795D7E17-3FF4-49A9-A4B2-407FDECF96B6}" destId="{DF883BE1-BC56-4805-8E2B-35BE55A973BE}" srcOrd="5" destOrd="0" presId="urn:microsoft.com/office/officeart/2005/8/layout/orgChart1"/>
    <dgm:cxn modelId="{2A5D2E91-92DA-4934-B83E-1BB3A1D5DA19}" type="presParOf" srcId="{DF883BE1-BC56-4805-8E2B-35BE55A973BE}" destId="{CA110280-DB63-4E3D-9E15-9F2B13BC2198}" srcOrd="0" destOrd="0" presId="urn:microsoft.com/office/officeart/2005/8/layout/orgChart1"/>
    <dgm:cxn modelId="{12A5D1E3-E066-4564-A8D6-2CAFF4681FFB}" type="presParOf" srcId="{CA110280-DB63-4E3D-9E15-9F2B13BC2198}" destId="{E84540D6-122C-4194-886E-1942DE936DEB}" srcOrd="0" destOrd="0" presId="urn:microsoft.com/office/officeart/2005/8/layout/orgChart1"/>
    <dgm:cxn modelId="{CD83F6E2-9015-4845-B35A-D46A1BF59C92}" type="presParOf" srcId="{CA110280-DB63-4E3D-9E15-9F2B13BC2198}" destId="{D979C8C7-8BDB-412E-BBE6-04FBA18D7370}" srcOrd="1" destOrd="0" presId="urn:microsoft.com/office/officeart/2005/8/layout/orgChart1"/>
    <dgm:cxn modelId="{2753E833-28A4-4ADC-AE15-7F64E59C198B}" type="presParOf" srcId="{DF883BE1-BC56-4805-8E2B-35BE55A973BE}" destId="{FE62F4EB-ABC8-4FF3-B4B3-507EC13B2556}" srcOrd="1" destOrd="0" presId="urn:microsoft.com/office/officeart/2005/8/layout/orgChart1"/>
    <dgm:cxn modelId="{A46C7543-2E72-4364-9A0B-E5241028794D}" type="presParOf" srcId="{FE62F4EB-ABC8-4FF3-B4B3-507EC13B2556}" destId="{75F392E6-FC1C-407D-80CA-2EB5972BD2B5}" srcOrd="0" destOrd="0" presId="urn:microsoft.com/office/officeart/2005/8/layout/orgChart1"/>
    <dgm:cxn modelId="{E72568A7-7337-49F1-8D7C-F0EE344E41AD}" type="presParOf" srcId="{FE62F4EB-ABC8-4FF3-B4B3-507EC13B2556}" destId="{ED764474-879B-4943-872E-24ADC157071A}" srcOrd="1" destOrd="0" presId="urn:microsoft.com/office/officeart/2005/8/layout/orgChart1"/>
    <dgm:cxn modelId="{0F677AFE-E1A6-4985-B2A8-BA653CA1144E}" type="presParOf" srcId="{ED764474-879B-4943-872E-24ADC157071A}" destId="{D20D875E-9D57-4755-A0CA-DB50CA04F6A3}" srcOrd="0" destOrd="0" presId="urn:microsoft.com/office/officeart/2005/8/layout/orgChart1"/>
    <dgm:cxn modelId="{CF1DFECE-A9D9-4073-BC4B-4F74DCD84F92}" type="presParOf" srcId="{D20D875E-9D57-4755-A0CA-DB50CA04F6A3}" destId="{DFED6C3A-0521-4392-9068-343836BE4432}" srcOrd="0" destOrd="0" presId="urn:microsoft.com/office/officeart/2005/8/layout/orgChart1"/>
    <dgm:cxn modelId="{ACBB04E2-742E-4063-973B-26218C168670}" type="presParOf" srcId="{D20D875E-9D57-4755-A0CA-DB50CA04F6A3}" destId="{00FCA932-F933-4452-8022-F65F32385958}" srcOrd="1" destOrd="0" presId="urn:microsoft.com/office/officeart/2005/8/layout/orgChart1"/>
    <dgm:cxn modelId="{5A7BCD6D-EA4B-4DB5-980E-DB717F2B41AF}" type="presParOf" srcId="{ED764474-879B-4943-872E-24ADC157071A}" destId="{76AEA546-5347-47BD-9D83-068FA2F33163}" srcOrd="1" destOrd="0" presId="urn:microsoft.com/office/officeart/2005/8/layout/orgChart1"/>
    <dgm:cxn modelId="{D699DC1B-71DF-4418-9A52-841523015683}" type="presParOf" srcId="{ED764474-879B-4943-872E-24ADC157071A}" destId="{0C38C5DF-1539-443D-B4F5-D4EC237E62D3}" srcOrd="2" destOrd="0" presId="urn:microsoft.com/office/officeart/2005/8/layout/orgChart1"/>
    <dgm:cxn modelId="{562DF891-E8EB-44BD-A29E-CD9AD279561A}" type="presParOf" srcId="{FE62F4EB-ABC8-4FF3-B4B3-507EC13B2556}" destId="{40A900C7-0BD1-44F5-904B-EDC09D4E603F}" srcOrd="2" destOrd="0" presId="urn:microsoft.com/office/officeart/2005/8/layout/orgChart1"/>
    <dgm:cxn modelId="{28844BB9-2747-48E0-AD82-5957A8D483E3}" type="presParOf" srcId="{FE62F4EB-ABC8-4FF3-B4B3-507EC13B2556}" destId="{8E86197A-63BC-4DB8-AFE4-72007669B9F3}" srcOrd="3" destOrd="0" presId="urn:microsoft.com/office/officeart/2005/8/layout/orgChart1"/>
    <dgm:cxn modelId="{2E1493CC-BBE5-4C90-9135-4270B47D5DF5}" type="presParOf" srcId="{8E86197A-63BC-4DB8-AFE4-72007669B9F3}" destId="{A5F6C5E5-F97F-4C36-B492-C9CB65883E7A}" srcOrd="0" destOrd="0" presId="urn:microsoft.com/office/officeart/2005/8/layout/orgChart1"/>
    <dgm:cxn modelId="{5CE531E5-2BD7-4F2C-A441-BABA0B1BDAE0}" type="presParOf" srcId="{A5F6C5E5-F97F-4C36-B492-C9CB65883E7A}" destId="{E84AABF2-F427-43BE-8CAF-1A42C1C9B0A4}" srcOrd="0" destOrd="0" presId="urn:microsoft.com/office/officeart/2005/8/layout/orgChart1"/>
    <dgm:cxn modelId="{4BD81018-6CC0-4AB0-B460-4078AFC52E1F}" type="presParOf" srcId="{A5F6C5E5-F97F-4C36-B492-C9CB65883E7A}" destId="{6111D402-CD91-4157-B18F-6EE36B5434E7}" srcOrd="1" destOrd="0" presId="urn:microsoft.com/office/officeart/2005/8/layout/orgChart1"/>
    <dgm:cxn modelId="{BFA106A8-29A8-4DFF-A8EF-8D1196169401}" type="presParOf" srcId="{8E86197A-63BC-4DB8-AFE4-72007669B9F3}" destId="{15BFD5EA-DB4B-4D6F-B548-596127CD4F92}" srcOrd="1" destOrd="0" presId="urn:microsoft.com/office/officeart/2005/8/layout/orgChart1"/>
    <dgm:cxn modelId="{55E574F9-0E90-4C9B-8658-DD62F2A2AF5E}" type="presParOf" srcId="{8E86197A-63BC-4DB8-AFE4-72007669B9F3}" destId="{F88FB5F9-2DA0-49B6-ABE1-49FC571B3911}" srcOrd="2" destOrd="0" presId="urn:microsoft.com/office/officeart/2005/8/layout/orgChart1"/>
    <dgm:cxn modelId="{71B83EB8-7E9E-4C44-BF52-96A1F14FEA50}" type="presParOf" srcId="{DF883BE1-BC56-4805-8E2B-35BE55A973BE}" destId="{8D4C5AA4-FD57-479A-AD6D-FBF417F3ECE4}" srcOrd="2" destOrd="0" presId="urn:microsoft.com/office/officeart/2005/8/layout/orgChart1"/>
    <dgm:cxn modelId="{8C65D48B-1D27-4D22-8C1F-CE3835E647D5}" type="presParOf" srcId="{5A6389F3-F129-4C46-8359-D4B2759FD4CF}" destId="{EB548B42-97FA-4E75-85C6-32CB5606F42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9CAA4C-BF69-4EBD-997A-5AF66F177F5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6E1C90-EA47-4533-99A2-33AC57DE317A}">
      <dgm:prSet/>
      <dgm:spPr/>
      <dgm:t>
        <a:bodyPr/>
        <a:lstStyle/>
        <a:p>
          <a:r>
            <a:rPr lang="ru-RU" dirty="0" smtClean="0"/>
            <a:t>Симметричные </a:t>
          </a:r>
          <a:r>
            <a:rPr lang="ru-RU" dirty="0" err="1" smtClean="0"/>
            <a:t>одноключевые</a:t>
          </a:r>
          <a:r>
            <a:rPr lang="ru-RU" dirty="0" smtClean="0"/>
            <a:t> криптосистемы</a:t>
          </a:r>
          <a:endParaRPr lang="ru-RU" dirty="0"/>
        </a:p>
      </dgm:t>
    </dgm:pt>
    <dgm:pt modelId="{1601577E-67C3-40F6-AB4E-C8F28CF3FD3E}" type="parTrans" cxnId="{D0179CFF-8DEA-4156-9141-C653C67B9799}">
      <dgm:prSet/>
      <dgm:spPr/>
      <dgm:t>
        <a:bodyPr/>
        <a:lstStyle/>
        <a:p>
          <a:endParaRPr lang="ru-RU"/>
        </a:p>
      </dgm:t>
    </dgm:pt>
    <dgm:pt modelId="{7C389DC5-4E11-481B-A8D1-A62F0B4D79E2}" type="sibTrans" cxnId="{D0179CFF-8DEA-4156-9141-C653C67B9799}">
      <dgm:prSet/>
      <dgm:spPr/>
      <dgm:t>
        <a:bodyPr/>
        <a:lstStyle/>
        <a:p>
          <a:endParaRPr lang="ru-RU"/>
        </a:p>
      </dgm:t>
    </dgm:pt>
    <dgm:pt modelId="{2FC1FAE4-E8E2-4DFA-B5DE-F53AFE4CA10C}">
      <dgm:prSet/>
      <dgm:spPr/>
      <dgm:t>
        <a:bodyPr/>
        <a:lstStyle/>
        <a:p>
          <a:r>
            <a:rPr lang="ru-RU" dirty="0" smtClean="0"/>
            <a:t>Асимметричные </a:t>
          </a:r>
          <a:r>
            <a:rPr lang="ru-RU" dirty="0" err="1" smtClean="0"/>
            <a:t>двухключевые</a:t>
          </a:r>
          <a:r>
            <a:rPr lang="ru-RU" dirty="0" smtClean="0"/>
            <a:t> криптосистемы</a:t>
          </a:r>
          <a:endParaRPr lang="ru-RU" dirty="0"/>
        </a:p>
      </dgm:t>
    </dgm:pt>
    <dgm:pt modelId="{4FB2C836-CA07-40DF-976F-0BF5D06570DE}" type="parTrans" cxnId="{38A06792-CFF6-4C21-9878-7BCD76F78F8D}">
      <dgm:prSet/>
      <dgm:spPr/>
      <dgm:t>
        <a:bodyPr/>
        <a:lstStyle/>
        <a:p>
          <a:endParaRPr lang="ru-RU"/>
        </a:p>
      </dgm:t>
    </dgm:pt>
    <dgm:pt modelId="{9D6609C5-361C-41E8-9F0F-9573AB616A6F}" type="sibTrans" cxnId="{38A06792-CFF6-4C21-9878-7BCD76F78F8D}">
      <dgm:prSet/>
      <dgm:spPr/>
      <dgm:t>
        <a:bodyPr/>
        <a:lstStyle/>
        <a:p>
          <a:endParaRPr lang="ru-RU"/>
        </a:p>
      </dgm:t>
    </dgm:pt>
    <dgm:pt modelId="{82C4BCF2-77EE-4C22-A97F-DE733D069349}">
      <dgm:prSet/>
      <dgm:spPr/>
      <dgm:t>
        <a:bodyPr/>
        <a:lstStyle/>
        <a:p>
          <a:r>
            <a:rPr lang="ru-RU" dirty="0" smtClean="0"/>
            <a:t>с секретным ключом</a:t>
          </a:r>
          <a:endParaRPr lang="ru-RU" dirty="0"/>
        </a:p>
      </dgm:t>
    </dgm:pt>
    <dgm:pt modelId="{B01565F3-30A3-49F0-8B85-734CCEC8EE04}" type="parTrans" cxnId="{C0566310-032C-4EA1-AF56-5673596FF59D}">
      <dgm:prSet/>
      <dgm:spPr/>
      <dgm:t>
        <a:bodyPr/>
        <a:lstStyle/>
        <a:p>
          <a:endParaRPr lang="ru-RU"/>
        </a:p>
      </dgm:t>
    </dgm:pt>
    <dgm:pt modelId="{02DC7F9E-F71F-467F-8974-CAC77428A382}" type="sibTrans" cxnId="{C0566310-032C-4EA1-AF56-5673596FF59D}">
      <dgm:prSet/>
      <dgm:spPr/>
      <dgm:t>
        <a:bodyPr/>
        <a:lstStyle/>
        <a:p>
          <a:endParaRPr lang="ru-RU"/>
        </a:p>
      </dgm:t>
    </dgm:pt>
    <dgm:pt modelId="{943ED418-E176-4A94-8D70-59BA028BD82C}">
      <dgm:prSet/>
      <dgm:spPr/>
      <dgm:t>
        <a:bodyPr/>
        <a:lstStyle/>
        <a:p>
          <a:r>
            <a:rPr lang="ru-RU" smtClean="0"/>
            <a:t>секретным является только ключ для шифрования и расшифрования информации</a:t>
          </a:r>
          <a:endParaRPr lang="ru-RU"/>
        </a:p>
      </dgm:t>
    </dgm:pt>
    <dgm:pt modelId="{B68EB2FA-6317-4BD5-A170-82BC93295E8A}" type="parTrans" cxnId="{2629E943-729A-4FF2-B0FC-2C0C16D7489F}">
      <dgm:prSet/>
      <dgm:spPr/>
      <dgm:t>
        <a:bodyPr/>
        <a:lstStyle/>
        <a:p>
          <a:endParaRPr lang="ru-RU"/>
        </a:p>
      </dgm:t>
    </dgm:pt>
    <dgm:pt modelId="{E83ED4B8-6C7C-4439-9C55-65B1527FAC73}" type="sibTrans" cxnId="{2629E943-729A-4FF2-B0FC-2C0C16D7489F}">
      <dgm:prSet/>
      <dgm:spPr/>
      <dgm:t>
        <a:bodyPr/>
        <a:lstStyle/>
        <a:p>
          <a:endParaRPr lang="ru-RU"/>
        </a:p>
      </dgm:t>
    </dgm:pt>
    <dgm:pt modelId="{2565A799-8977-4F6C-AB14-1382FD5860F1}">
      <dgm:prSet/>
      <dgm:spPr/>
      <dgm:t>
        <a:bodyPr/>
        <a:lstStyle/>
        <a:p>
          <a:r>
            <a:rPr lang="ru-RU" dirty="0" smtClean="0"/>
            <a:t>два ключа: один для шифрования информации отправителем; второй – для </a:t>
          </a:r>
          <a:r>
            <a:rPr lang="ru-RU" dirty="0" err="1" smtClean="0"/>
            <a:t>расшифрования</a:t>
          </a:r>
          <a:r>
            <a:rPr lang="ru-RU" dirty="0" smtClean="0"/>
            <a:t> получаемых </a:t>
          </a:r>
          <a:r>
            <a:rPr lang="ru-RU" dirty="0" err="1" smtClean="0"/>
            <a:t>шифртекстов</a:t>
          </a:r>
          <a:r>
            <a:rPr lang="ru-RU" dirty="0" smtClean="0"/>
            <a:t> получателем. </a:t>
          </a:r>
          <a:endParaRPr lang="ru-RU" dirty="0"/>
        </a:p>
      </dgm:t>
    </dgm:pt>
    <dgm:pt modelId="{B4FE831D-D984-4067-8CE9-36374EDFE802}" type="parTrans" cxnId="{91122065-825D-4F1A-8D55-E1A4D0E9D2E9}">
      <dgm:prSet/>
      <dgm:spPr/>
      <dgm:t>
        <a:bodyPr/>
        <a:lstStyle/>
        <a:p>
          <a:endParaRPr lang="ru-RU"/>
        </a:p>
      </dgm:t>
    </dgm:pt>
    <dgm:pt modelId="{F77D2A5A-8B11-4756-B3F9-2A3256932121}" type="sibTrans" cxnId="{91122065-825D-4F1A-8D55-E1A4D0E9D2E9}">
      <dgm:prSet/>
      <dgm:spPr/>
      <dgm:t>
        <a:bodyPr/>
        <a:lstStyle/>
        <a:p>
          <a:endParaRPr lang="ru-RU"/>
        </a:p>
      </dgm:t>
    </dgm:pt>
    <dgm:pt modelId="{D48CE9EA-F06F-400C-889F-1C735C97F912}">
      <dgm:prSet/>
      <dgm:spPr/>
      <dgm:t>
        <a:bodyPr/>
        <a:lstStyle/>
        <a:p>
          <a:r>
            <a:rPr lang="ru-RU" dirty="0" smtClean="0"/>
            <a:t>один ключ должен быть несекретным, а другой – секретным.</a:t>
          </a:r>
          <a:endParaRPr lang="ru-RU" dirty="0"/>
        </a:p>
      </dgm:t>
    </dgm:pt>
    <dgm:pt modelId="{CE24AC8C-AB54-4CE5-BDAF-CCF0A90FAB4D}" type="parTrans" cxnId="{C25783A5-3721-4D13-AB18-1F7F0FBEB23C}">
      <dgm:prSet/>
      <dgm:spPr/>
      <dgm:t>
        <a:bodyPr/>
        <a:lstStyle/>
        <a:p>
          <a:endParaRPr lang="ru-RU"/>
        </a:p>
      </dgm:t>
    </dgm:pt>
    <dgm:pt modelId="{F56FDC28-12F1-4AF5-AB29-E005DFD81952}" type="sibTrans" cxnId="{C25783A5-3721-4D13-AB18-1F7F0FBEB23C}">
      <dgm:prSet/>
      <dgm:spPr/>
      <dgm:t>
        <a:bodyPr/>
        <a:lstStyle/>
        <a:p>
          <a:endParaRPr lang="ru-RU"/>
        </a:p>
      </dgm:t>
    </dgm:pt>
    <dgm:pt modelId="{8DE0F093-C66A-45BB-A885-023D27BC5666}" type="pres">
      <dgm:prSet presAssocID="{299CAA4C-BF69-4EBD-997A-5AF66F177F5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744B6E1-C867-460D-9156-29F53F2733B2}" type="pres">
      <dgm:prSet presAssocID="{9B6E1C90-EA47-4533-99A2-33AC57DE317A}" presName="root" presStyleCnt="0"/>
      <dgm:spPr/>
    </dgm:pt>
    <dgm:pt modelId="{EED6188F-2BAC-4597-8569-C7833D8CBFC0}" type="pres">
      <dgm:prSet presAssocID="{9B6E1C90-EA47-4533-99A2-33AC57DE317A}" presName="rootComposite" presStyleCnt="0"/>
      <dgm:spPr/>
    </dgm:pt>
    <dgm:pt modelId="{07FEBC74-DA75-43BE-981E-FBD8F5571A3C}" type="pres">
      <dgm:prSet presAssocID="{9B6E1C90-EA47-4533-99A2-33AC57DE317A}" presName="rootText" presStyleLbl="node1" presStyleIdx="0" presStyleCnt="2"/>
      <dgm:spPr/>
      <dgm:t>
        <a:bodyPr/>
        <a:lstStyle/>
        <a:p>
          <a:endParaRPr lang="ru-RU"/>
        </a:p>
      </dgm:t>
    </dgm:pt>
    <dgm:pt modelId="{7B068971-332C-4E51-8D86-19D3A4B1EC4B}" type="pres">
      <dgm:prSet presAssocID="{9B6E1C90-EA47-4533-99A2-33AC57DE317A}" presName="rootConnector" presStyleLbl="node1" presStyleIdx="0" presStyleCnt="2"/>
      <dgm:spPr/>
      <dgm:t>
        <a:bodyPr/>
        <a:lstStyle/>
        <a:p>
          <a:endParaRPr lang="ru-RU"/>
        </a:p>
      </dgm:t>
    </dgm:pt>
    <dgm:pt modelId="{C000F65C-C2E8-4C31-95ED-A9E82C0C71CD}" type="pres">
      <dgm:prSet presAssocID="{9B6E1C90-EA47-4533-99A2-33AC57DE317A}" presName="childShape" presStyleCnt="0"/>
      <dgm:spPr/>
    </dgm:pt>
    <dgm:pt modelId="{4FAE1D26-E2FC-468D-9BF9-76480FAFA008}" type="pres">
      <dgm:prSet presAssocID="{B01565F3-30A3-49F0-8B85-734CCEC8EE04}" presName="Name13" presStyleLbl="parChTrans1D2" presStyleIdx="0" presStyleCnt="4"/>
      <dgm:spPr/>
      <dgm:t>
        <a:bodyPr/>
        <a:lstStyle/>
        <a:p>
          <a:endParaRPr lang="ru-RU"/>
        </a:p>
      </dgm:t>
    </dgm:pt>
    <dgm:pt modelId="{5FA73711-1B4A-4DFD-A27F-41B5C6B1898C}" type="pres">
      <dgm:prSet presAssocID="{82C4BCF2-77EE-4C22-A97F-DE733D06934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59E90D-1DFA-4DF2-9DD5-C0528A869B33}" type="pres">
      <dgm:prSet presAssocID="{B68EB2FA-6317-4BD5-A170-82BC93295E8A}" presName="Name13" presStyleLbl="parChTrans1D2" presStyleIdx="1" presStyleCnt="4"/>
      <dgm:spPr/>
      <dgm:t>
        <a:bodyPr/>
        <a:lstStyle/>
        <a:p>
          <a:endParaRPr lang="ru-RU"/>
        </a:p>
      </dgm:t>
    </dgm:pt>
    <dgm:pt modelId="{E96C6019-9582-4F21-AB9E-5BC3B71C9649}" type="pres">
      <dgm:prSet presAssocID="{943ED418-E176-4A94-8D70-59BA028BD82C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FF967E-5080-4CAC-90E2-06D2F0081186}" type="pres">
      <dgm:prSet presAssocID="{2FC1FAE4-E8E2-4DFA-B5DE-F53AFE4CA10C}" presName="root" presStyleCnt="0"/>
      <dgm:spPr/>
    </dgm:pt>
    <dgm:pt modelId="{0A4A3133-A468-4229-BAE2-94D89D3F2D0E}" type="pres">
      <dgm:prSet presAssocID="{2FC1FAE4-E8E2-4DFA-B5DE-F53AFE4CA10C}" presName="rootComposite" presStyleCnt="0"/>
      <dgm:spPr/>
    </dgm:pt>
    <dgm:pt modelId="{F9052613-5EB2-4714-BA33-CBB2E564BD26}" type="pres">
      <dgm:prSet presAssocID="{2FC1FAE4-E8E2-4DFA-B5DE-F53AFE4CA10C}" presName="rootText" presStyleLbl="node1" presStyleIdx="1" presStyleCnt="2"/>
      <dgm:spPr/>
      <dgm:t>
        <a:bodyPr/>
        <a:lstStyle/>
        <a:p>
          <a:endParaRPr lang="ru-RU"/>
        </a:p>
      </dgm:t>
    </dgm:pt>
    <dgm:pt modelId="{6593033B-3A69-4812-B4A1-99E673C9EEA2}" type="pres">
      <dgm:prSet presAssocID="{2FC1FAE4-E8E2-4DFA-B5DE-F53AFE4CA10C}" presName="rootConnector" presStyleLbl="node1" presStyleIdx="1" presStyleCnt="2"/>
      <dgm:spPr/>
      <dgm:t>
        <a:bodyPr/>
        <a:lstStyle/>
        <a:p>
          <a:endParaRPr lang="ru-RU"/>
        </a:p>
      </dgm:t>
    </dgm:pt>
    <dgm:pt modelId="{C1A2856E-6BAA-4F01-AEB2-F63519258F69}" type="pres">
      <dgm:prSet presAssocID="{2FC1FAE4-E8E2-4DFA-B5DE-F53AFE4CA10C}" presName="childShape" presStyleCnt="0"/>
      <dgm:spPr/>
    </dgm:pt>
    <dgm:pt modelId="{500C22C5-31D0-4755-B0EC-5BC4B7BD10D2}" type="pres">
      <dgm:prSet presAssocID="{CE24AC8C-AB54-4CE5-BDAF-CCF0A90FAB4D}" presName="Name13" presStyleLbl="parChTrans1D2" presStyleIdx="2" presStyleCnt="4"/>
      <dgm:spPr/>
      <dgm:t>
        <a:bodyPr/>
        <a:lstStyle/>
        <a:p>
          <a:endParaRPr lang="ru-RU"/>
        </a:p>
      </dgm:t>
    </dgm:pt>
    <dgm:pt modelId="{A6C2897D-D071-499F-92B1-F3376D84A556}" type="pres">
      <dgm:prSet presAssocID="{D48CE9EA-F06F-400C-889F-1C735C97F912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0F39DC-59F6-47AD-955F-BF8C324640E9}" type="pres">
      <dgm:prSet presAssocID="{B4FE831D-D984-4067-8CE9-36374EDFE802}" presName="Name13" presStyleLbl="parChTrans1D2" presStyleIdx="3" presStyleCnt="4"/>
      <dgm:spPr/>
      <dgm:t>
        <a:bodyPr/>
        <a:lstStyle/>
        <a:p>
          <a:endParaRPr lang="ru-RU"/>
        </a:p>
      </dgm:t>
    </dgm:pt>
    <dgm:pt modelId="{EEB46DA6-3920-4B89-81E2-562BA087104C}" type="pres">
      <dgm:prSet presAssocID="{2565A799-8977-4F6C-AB14-1382FD5860F1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0566310-032C-4EA1-AF56-5673596FF59D}" srcId="{9B6E1C90-EA47-4533-99A2-33AC57DE317A}" destId="{82C4BCF2-77EE-4C22-A97F-DE733D069349}" srcOrd="0" destOrd="0" parTransId="{B01565F3-30A3-49F0-8B85-734CCEC8EE04}" sibTransId="{02DC7F9E-F71F-467F-8974-CAC77428A382}"/>
    <dgm:cxn modelId="{38A06792-CFF6-4C21-9878-7BCD76F78F8D}" srcId="{299CAA4C-BF69-4EBD-997A-5AF66F177F54}" destId="{2FC1FAE4-E8E2-4DFA-B5DE-F53AFE4CA10C}" srcOrd="1" destOrd="0" parTransId="{4FB2C836-CA07-40DF-976F-0BF5D06570DE}" sibTransId="{9D6609C5-361C-41E8-9F0F-9573AB616A6F}"/>
    <dgm:cxn modelId="{EF9C697E-25D8-4357-9F59-64F1283FD4BB}" type="presOf" srcId="{B01565F3-30A3-49F0-8B85-734CCEC8EE04}" destId="{4FAE1D26-E2FC-468D-9BF9-76480FAFA008}" srcOrd="0" destOrd="0" presId="urn:microsoft.com/office/officeart/2005/8/layout/hierarchy3"/>
    <dgm:cxn modelId="{D0179CFF-8DEA-4156-9141-C653C67B9799}" srcId="{299CAA4C-BF69-4EBD-997A-5AF66F177F54}" destId="{9B6E1C90-EA47-4533-99A2-33AC57DE317A}" srcOrd="0" destOrd="0" parTransId="{1601577E-67C3-40F6-AB4E-C8F28CF3FD3E}" sibTransId="{7C389DC5-4E11-481B-A8D1-A62F0B4D79E2}"/>
    <dgm:cxn modelId="{1011704A-D27C-40D5-B680-654779642783}" type="presOf" srcId="{82C4BCF2-77EE-4C22-A97F-DE733D069349}" destId="{5FA73711-1B4A-4DFD-A27F-41B5C6B1898C}" srcOrd="0" destOrd="0" presId="urn:microsoft.com/office/officeart/2005/8/layout/hierarchy3"/>
    <dgm:cxn modelId="{388F1FCA-2572-4CFB-AE89-84FD6022ECE6}" type="presOf" srcId="{2FC1FAE4-E8E2-4DFA-B5DE-F53AFE4CA10C}" destId="{6593033B-3A69-4812-B4A1-99E673C9EEA2}" srcOrd="1" destOrd="0" presId="urn:microsoft.com/office/officeart/2005/8/layout/hierarchy3"/>
    <dgm:cxn modelId="{4BA57E72-74D2-489A-B6EF-2A654E9B7D00}" type="presOf" srcId="{9B6E1C90-EA47-4533-99A2-33AC57DE317A}" destId="{7B068971-332C-4E51-8D86-19D3A4B1EC4B}" srcOrd="1" destOrd="0" presId="urn:microsoft.com/office/officeart/2005/8/layout/hierarchy3"/>
    <dgm:cxn modelId="{6698EC87-5A8B-4FDE-AD97-31EC74DBE7B4}" type="presOf" srcId="{2565A799-8977-4F6C-AB14-1382FD5860F1}" destId="{EEB46DA6-3920-4B89-81E2-562BA087104C}" srcOrd="0" destOrd="0" presId="urn:microsoft.com/office/officeart/2005/8/layout/hierarchy3"/>
    <dgm:cxn modelId="{A7F01C41-1653-4486-B9F0-D1077144017B}" type="presOf" srcId="{B68EB2FA-6317-4BD5-A170-82BC93295E8A}" destId="{7259E90D-1DFA-4DF2-9DD5-C0528A869B33}" srcOrd="0" destOrd="0" presId="urn:microsoft.com/office/officeart/2005/8/layout/hierarchy3"/>
    <dgm:cxn modelId="{2629E943-729A-4FF2-B0FC-2C0C16D7489F}" srcId="{9B6E1C90-EA47-4533-99A2-33AC57DE317A}" destId="{943ED418-E176-4A94-8D70-59BA028BD82C}" srcOrd="1" destOrd="0" parTransId="{B68EB2FA-6317-4BD5-A170-82BC93295E8A}" sibTransId="{E83ED4B8-6C7C-4439-9C55-65B1527FAC73}"/>
    <dgm:cxn modelId="{A99853F2-7BB0-4017-8EC1-D80AE4D8F301}" type="presOf" srcId="{D48CE9EA-F06F-400C-889F-1C735C97F912}" destId="{A6C2897D-D071-499F-92B1-F3376D84A556}" srcOrd="0" destOrd="0" presId="urn:microsoft.com/office/officeart/2005/8/layout/hierarchy3"/>
    <dgm:cxn modelId="{C57411DC-3BFF-44FE-8F52-7A6E7C03F81A}" type="presOf" srcId="{CE24AC8C-AB54-4CE5-BDAF-CCF0A90FAB4D}" destId="{500C22C5-31D0-4755-B0EC-5BC4B7BD10D2}" srcOrd="0" destOrd="0" presId="urn:microsoft.com/office/officeart/2005/8/layout/hierarchy3"/>
    <dgm:cxn modelId="{4AEAEC6B-D479-4AEF-87D0-030F8862FD4F}" type="presOf" srcId="{2FC1FAE4-E8E2-4DFA-B5DE-F53AFE4CA10C}" destId="{F9052613-5EB2-4714-BA33-CBB2E564BD26}" srcOrd="0" destOrd="0" presId="urn:microsoft.com/office/officeart/2005/8/layout/hierarchy3"/>
    <dgm:cxn modelId="{91122065-825D-4F1A-8D55-E1A4D0E9D2E9}" srcId="{2FC1FAE4-E8E2-4DFA-B5DE-F53AFE4CA10C}" destId="{2565A799-8977-4F6C-AB14-1382FD5860F1}" srcOrd="1" destOrd="0" parTransId="{B4FE831D-D984-4067-8CE9-36374EDFE802}" sibTransId="{F77D2A5A-8B11-4756-B3F9-2A3256932121}"/>
    <dgm:cxn modelId="{A182D840-E2DC-41C4-A9A8-A454A20AB538}" type="presOf" srcId="{B4FE831D-D984-4067-8CE9-36374EDFE802}" destId="{A80F39DC-59F6-47AD-955F-BF8C324640E9}" srcOrd="0" destOrd="0" presId="urn:microsoft.com/office/officeart/2005/8/layout/hierarchy3"/>
    <dgm:cxn modelId="{C25783A5-3721-4D13-AB18-1F7F0FBEB23C}" srcId="{2FC1FAE4-E8E2-4DFA-B5DE-F53AFE4CA10C}" destId="{D48CE9EA-F06F-400C-889F-1C735C97F912}" srcOrd="0" destOrd="0" parTransId="{CE24AC8C-AB54-4CE5-BDAF-CCF0A90FAB4D}" sibTransId="{F56FDC28-12F1-4AF5-AB29-E005DFD81952}"/>
    <dgm:cxn modelId="{A9B4A88E-4B4F-45C9-81FB-5CD21E35E653}" type="presOf" srcId="{943ED418-E176-4A94-8D70-59BA028BD82C}" destId="{E96C6019-9582-4F21-AB9E-5BC3B71C9649}" srcOrd="0" destOrd="0" presId="urn:microsoft.com/office/officeart/2005/8/layout/hierarchy3"/>
    <dgm:cxn modelId="{A44FEC54-AF32-456E-B5B0-C22BE39BC30F}" type="presOf" srcId="{299CAA4C-BF69-4EBD-997A-5AF66F177F54}" destId="{8DE0F093-C66A-45BB-A885-023D27BC5666}" srcOrd="0" destOrd="0" presId="urn:microsoft.com/office/officeart/2005/8/layout/hierarchy3"/>
    <dgm:cxn modelId="{669F3C27-BDC0-457D-92BC-C3B2D2121388}" type="presOf" srcId="{9B6E1C90-EA47-4533-99A2-33AC57DE317A}" destId="{07FEBC74-DA75-43BE-981E-FBD8F5571A3C}" srcOrd="0" destOrd="0" presId="urn:microsoft.com/office/officeart/2005/8/layout/hierarchy3"/>
    <dgm:cxn modelId="{1AFBB546-3A4F-471E-B9A6-083D09B8269B}" type="presParOf" srcId="{8DE0F093-C66A-45BB-A885-023D27BC5666}" destId="{4744B6E1-C867-460D-9156-29F53F2733B2}" srcOrd="0" destOrd="0" presId="urn:microsoft.com/office/officeart/2005/8/layout/hierarchy3"/>
    <dgm:cxn modelId="{F54F1148-C000-4E38-A8B7-56CC51E25801}" type="presParOf" srcId="{4744B6E1-C867-460D-9156-29F53F2733B2}" destId="{EED6188F-2BAC-4597-8569-C7833D8CBFC0}" srcOrd="0" destOrd="0" presId="urn:microsoft.com/office/officeart/2005/8/layout/hierarchy3"/>
    <dgm:cxn modelId="{C0039F16-8EC6-40A6-A924-1E9EEB447417}" type="presParOf" srcId="{EED6188F-2BAC-4597-8569-C7833D8CBFC0}" destId="{07FEBC74-DA75-43BE-981E-FBD8F5571A3C}" srcOrd="0" destOrd="0" presId="urn:microsoft.com/office/officeart/2005/8/layout/hierarchy3"/>
    <dgm:cxn modelId="{79A7730E-B871-4A76-BEFD-9677C6E86E2C}" type="presParOf" srcId="{EED6188F-2BAC-4597-8569-C7833D8CBFC0}" destId="{7B068971-332C-4E51-8D86-19D3A4B1EC4B}" srcOrd="1" destOrd="0" presId="urn:microsoft.com/office/officeart/2005/8/layout/hierarchy3"/>
    <dgm:cxn modelId="{610D4E81-500F-4A96-97D9-8F36D127CD63}" type="presParOf" srcId="{4744B6E1-C867-460D-9156-29F53F2733B2}" destId="{C000F65C-C2E8-4C31-95ED-A9E82C0C71CD}" srcOrd="1" destOrd="0" presId="urn:microsoft.com/office/officeart/2005/8/layout/hierarchy3"/>
    <dgm:cxn modelId="{9929751D-65FE-4533-8F2B-CD71073FA197}" type="presParOf" srcId="{C000F65C-C2E8-4C31-95ED-A9E82C0C71CD}" destId="{4FAE1D26-E2FC-468D-9BF9-76480FAFA008}" srcOrd="0" destOrd="0" presId="urn:microsoft.com/office/officeart/2005/8/layout/hierarchy3"/>
    <dgm:cxn modelId="{30C0ABA8-1560-425B-AECF-9BE640F60D40}" type="presParOf" srcId="{C000F65C-C2E8-4C31-95ED-A9E82C0C71CD}" destId="{5FA73711-1B4A-4DFD-A27F-41B5C6B1898C}" srcOrd="1" destOrd="0" presId="urn:microsoft.com/office/officeart/2005/8/layout/hierarchy3"/>
    <dgm:cxn modelId="{33F30C0E-2218-4C01-A3BC-F05EA6564E13}" type="presParOf" srcId="{C000F65C-C2E8-4C31-95ED-A9E82C0C71CD}" destId="{7259E90D-1DFA-4DF2-9DD5-C0528A869B33}" srcOrd="2" destOrd="0" presId="urn:microsoft.com/office/officeart/2005/8/layout/hierarchy3"/>
    <dgm:cxn modelId="{09F6C418-4AE4-4489-84A4-FCA3BE129B14}" type="presParOf" srcId="{C000F65C-C2E8-4C31-95ED-A9E82C0C71CD}" destId="{E96C6019-9582-4F21-AB9E-5BC3B71C9649}" srcOrd="3" destOrd="0" presId="urn:microsoft.com/office/officeart/2005/8/layout/hierarchy3"/>
    <dgm:cxn modelId="{D36E828D-E927-433F-ADDE-B0F454FCFBE2}" type="presParOf" srcId="{8DE0F093-C66A-45BB-A885-023D27BC5666}" destId="{29FF967E-5080-4CAC-90E2-06D2F0081186}" srcOrd="1" destOrd="0" presId="urn:microsoft.com/office/officeart/2005/8/layout/hierarchy3"/>
    <dgm:cxn modelId="{F6E9BC0C-3CC4-4B71-868E-BD88FA763D21}" type="presParOf" srcId="{29FF967E-5080-4CAC-90E2-06D2F0081186}" destId="{0A4A3133-A468-4229-BAE2-94D89D3F2D0E}" srcOrd="0" destOrd="0" presId="urn:microsoft.com/office/officeart/2005/8/layout/hierarchy3"/>
    <dgm:cxn modelId="{B00D9F91-BB10-420A-97BD-FA08406B24F5}" type="presParOf" srcId="{0A4A3133-A468-4229-BAE2-94D89D3F2D0E}" destId="{F9052613-5EB2-4714-BA33-CBB2E564BD26}" srcOrd="0" destOrd="0" presId="urn:microsoft.com/office/officeart/2005/8/layout/hierarchy3"/>
    <dgm:cxn modelId="{722AD53C-F66C-4C7E-87DC-3CFEF3E4D9F0}" type="presParOf" srcId="{0A4A3133-A468-4229-BAE2-94D89D3F2D0E}" destId="{6593033B-3A69-4812-B4A1-99E673C9EEA2}" srcOrd="1" destOrd="0" presId="urn:microsoft.com/office/officeart/2005/8/layout/hierarchy3"/>
    <dgm:cxn modelId="{9C47E93C-E09B-413F-9E24-5DA8438FA8EA}" type="presParOf" srcId="{29FF967E-5080-4CAC-90E2-06D2F0081186}" destId="{C1A2856E-6BAA-4F01-AEB2-F63519258F69}" srcOrd="1" destOrd="0" presId="urn:microsoft.com/office/officeart/2005/8/layout/hierarchy3"/>
    <dgm:cxn modelId="{865B19E9-A6C8-433C-ADDB-8C6F51DB7178}" type="presParOf" srcId="{C1A2856E-6BAA-4F01-AEB2-F63519258F69}" destId="{500C22C5-31D0-4755-B0EC-5BC4B7BD10D2}" srcOrd="0" destOrd="0" presId="urn:microsoft.com/office/officeart/2005/8/layout/hierarchy3"/>
    <dgm:cxn modelId="{6D215937-557A-4168-9C54-7E2606E4C75C}" type="presParOf" srcId="{C1A2856E-6BAA-4F01-AEB2-F63519258F69}" destId="{A6C2897D-D071-499F-92B1-F3376D84A556}" srcOrd="1" destOrd="0" presId="urn:microsoft.com/office/officeart/2005/8/layout/hierarchy3"/>
    <dgm:cxn modelId="{BE465198-E8D1-4113-94A0-B9B9F82FFA27}" type="presParOf" srcId="{C1A2856E-6BAA-4F01-AEB2-F63519258F69}" destId="{A80F39DC-59F6-47AD-955F-BF8C324640E9}" srcOrd="2" destOrd="0" presId="urn:microsoft.com/office/officeart/2005/8/layout/hierarchy3"/>
    <dgm:cxn modelId="{E5DCC549-AF87-4E19-BF39-610C6FC50027}" type="presParOf" srcId="{C1A2856E-6BAA-4F01-AEB2-F63519258F69}" destId="{EEB46DA6-3920-4B89-81E2-562BA087104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289596-89DC-4A86-8238-B65B56897B2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1234304-C973-4719-93A9-22960DE89A54}">
      <dgm:prSet phldrT="[Текст]"/>
      <dgm:spPr/>
      <dgm:t>
        <a:bodyPr/>
        <a:lstStyle/>
        <a:p>
          <a:r>
            <a:rPr lang="ru-RU" dirty="0" smtClean="0"/>
            <a:t>Блочные</a:t>
          </a:r>
        </a:p>
        <a:p>
          <a:r>
            <a:rPr lang="ru-RU" dirty="0" smtClean="0"/>
            <a:t>(достоинства)</a:t>
          </a:r>
          <a:endParaRPr lang="ru-RU" dirty="0"/>
        </a:p>
      </dgm:t>
    </dgm:pt>
    <dgm:pt modelId="{F6777817-C275-4166-9042-4E6B36C0EDC6}" type="parTrans" cxnId="{103031D5-E500-42D4-9DE1-4822F4F6BC2E}">
      <dgm:prSet/>
      <dgm:spPr/>
      <dgm:t>
        <a:bodyPr/>
        <a:lstStyle/>
        <a:p>
          <a:endParaRPr lang="ru-RU"/>
        </a:p>
      </dgm:t>
    </dgm:pt>
    <dgm:pt modelId="{5E008461-3CE5-48BB-A1EC-52F8EDFBC70A}" type="sibTrans" cxnId="{103031D5-E500-42D4-9DE1-4822F4F6BC2E}">
      <dgm:prSet/>
      <dgm:spPr/>
      <dgm:t>
        <a:bodyPr/>
        <a:lstStyle/>
        <a:p>
          <a:endParaRPr lang="ru-RU"/>
        </a:p>
      </dgm:t>
    </dgm:pt>
    <dgm:pt modelId="{67DE1629-066D-42CD-BC62-70BD5439E73C}">
      <dgm:prSet phldrT="[Текст]"/>
      <dgm:spPr/>
      <dgm:t>
        <a:bodyPr/>
        <a:lstStyle/>
        <a:p>
          <a:r>
            <a:rPr lang="ru-RU" dirty="0" smtClean="0"/>
            <a:t>Блочные (недостатки)</a:t>
          </a:r>
          <a:endParaRPr lang="ru-RU" dirty="0"/>
        </a:p>
      </dgm:t>
    </dgm:pt>
    <dgm:pt modelId="{6C06EF53-8EA2-4062-8DBF-D064763D1175}" type="parTrans" cxnId="{D42B5B7E-5C8F-4E8A-9F10-DA40F289E83F}">
      <dgm:prSet/>
      <dgm:spPr/>
      <dgm:t>
        <a:bodyPr/>
        <a:lstStyle/>
        <a:p>
          <a:endParaRPr lang="ru-RU"/>
        </a:p>
      </dgm:t>
    </dgm:pt>
    <dgm:pt modelId="{908131AC-E214-4273-B4DF-018B788FDA14}" type="sibTrans" cxnId="{D42B5B7E-5C8F-4E8A-9F10-DA40F289E83F}">
      <dgm:prSet/>
      <dgm:spPr/>
      <dgm:t>
        <a:bodyPr/>
        <a:lstStyle/>
        <a:p>
          <a:endParaRPr lang="ru-RU"/>
        </a:p>
      </dgm:t>
    </dgm:pt>
    <dgm:pt modelId="{934145D5-7BBA-49D1-B5F4-E47869DB2D89}">
      <dgm:prSet phldrT="[Текст]"/>
      <dgm:spPr/>
      <dgm:t>
        <a:bodyPr/>
        <a:lstStyle/>
        <a:p>
          <a:r>
            <a:rPr lang="ru-RU" dirty="0" smtClean="0"/>
            <a:t>Поточные (недостатки)</a:t>
          </a:r>
          <a:endParaRPr lang="ru-RU" dirty="0"/>
        </a:p>
      </dgm:t>
    </dgm:pt>
    <dgm:pt modelId="{F3306311-0674-4F93-B3FA-6454CD9D793D}" type="parTrans" cxnId="{D90C798E-D48D-46CA-A2FF-11101319F0F5}">
      <dgm:prSet/>
      <dgm:spPr/>
      <dgm:t>
        <a:bodyPr/>
        <a:lstStyle/>
        <a:p>
          <a:endParaRPr lang="ru-RU"/>
        </a:p>
      </dgm:t>
    </dgm:pt>
    <dgm:pt modelId="{01DB51A2-8B92-4F6A-A6F6-0F9F4BC64F4B}" type="sibTrans" cxnId="{D90C798E-D48D-46CA-A2FF-11101319F0F5}">
      <dgm:prSet/>
      <dgm:spPr/>
      <dgm:t>
        <a:bodyPr/>
        <a:lstStyle/>
        <a:p>
          <a:endParaRPr lang="ru-RU"/>
        </a:p>
      </dgm:t>
    </dgm:pt>
    <dgm:pt modelId="{B951C6EA-86CA-447B-91F8-4EFA0AABAD13}">
      <dgm:prSet/>
      <dgm:spPr/>
      <dgm:t>
        <a:bodyPr/>
        <a:lstStyle/>
        <a:p>
          <a:r>
            <a:rPr lang="ru-RU" dirty="0" smtClean="0"/>
            <a:t>Поточные (достоинства)</a:t>
          </a:r>
          <a:endParaRPr lang="ru-RU" dirty="0"/>
        </a:p>
      </dgm:t>
    </dgm:pt>
    <dgm:pt modelId="{B369FA24-9E5A-48C7-A45C-71A5B6C30C95}" type="parTrans" cxnId="{29BFB26D-039C-40B3-83F2-FD179152CE40}">
      <dgm:prSet/>
      <dgm:spPr/>
      <dgm:t>
        <a:bodyPr/>
        <a:lstStyle/>
        <a:p>
          <a:endParaRPr lang="ru-RU"/>
        </a:p>
      </dgm:t>
    </dgm:pt>
    <dgm:pt modelId="{03872A57-8232-4A2A-9F92-412D6D0A701C}" type="sibTrans" cxnId="{29BFB26D-039C-40B3-83F2-FD179152CE40}">
      <dgm:prSet/>
      <dgm:spPr/>
      <dgm:t>
        <a:bodyPr/>
        <a:lstStyle/>
        <a:p>
          <a:endParaRPr lang="ru-RU"/>
        </a:p>
      </dgm:t>
    </dgm:pt>
    <dgm:pt modelId="{934ECD10-7689-4E46-A638-464B0DE9A27C}">
      <dgm:prSet/>
      <dgm:spPr/>
      <dgm:t>
        <a:bodyPr/>
        <a:lstStyle/>
        <a:p>
          <a:r>
            <a:rPr lang="ru-RU" dirty="0" smtClean="0"/>
            <a:t>высокая скорость шифрования, соизмеримая со скоростью поступления входной информации </a:t>
          </a:r>
          <a:endParaRPr lang="ru-RU" dirty="0"/>
        </a:p>
      </dgm:t>
    </dgm:pt>
    <dgm:pt modelId="{2AA68941-41A8-47A7-97C6-40F02FFA3C39}" type="parTrans" cxnId="{DA0CB541-2E19-4CC4-B44A-2093458D4679}">
      <dgm:prSet/>
      <dgm:spPr/>
      <dgm:t>
        <a:bodyPr/>
        <a:lstStyle/>
        <a:p>
          <a:endParaRPr lang="ru-RU"/>
        </a:p>
      </dgm:t>
    </dgm:pt>
    <dgm:pt modelId="{0EC6671A-CE1F-49DD-8F52-2FF6BF0ADB25}" type="sibTrans" cxnId="{DA0CB541-2E19-4CC4-B44A-2093458D4679}">
      <dgm:prSet/>
      <dgm:spPr/>
      <dgm:t>
        <a:bodyPr/>
        <a:lstStyle/>
        <a:p>
          <a:endParaRPr lang="ru-RU"/>
        </a:p>
      </dgm:t>
    </dgm:pt>
    <dgm:pt modelId="{BFCAA4FC-6596-4E88-892C-23125000F0DD}">
      <dgm:prSet/>
      <dgm:spPr/>
      <dgm:t>
        <a:bodyPr/>
        <a:lstStyle/>
        <a:p>
          <a:r>
            <a:rPr lang="ru-RU" dirty="0" smtClean="0"/>
            <a:t>отсутствует эффект размножения ошибок</a:t>
          </a:r>
          <a:endParaRPr lang="ru-RU" dirty="0"/>
        </a:p>
      </dgm:t>
    </dgm:pt>
    <dgm:pt modelId="{69450D04-566F-49B8-8E3E-50D24B38B580}" type="parTrans" cxnId="{B84793A4-5862-4E8F-949B-39F79B579486}">
      <dgm:prSet/>
      <dgm:spPr/>
      <dgm:t>
        <a:bodyPr/>
        <a:lstStyle/>
        <a:p>
          <a:endParaRPr lang="ru-RU"/>
        </a:p>
      </dgm:t>
    </dgm:pt>
    <dgm:pt modelId="{1FECADCB-EA97-4F00-AFBA-7E977CFB6787}" type="sibTrans" cxnId="{B84793A4-5862-4E8F-949B-39F79B579486}">
      <dgm:prSet/>
      <dgm:spPr/>
      <dgm:t>
        <a:bodyPr/>
        <a:lstStyle/>
        <a:p>
          <a:endParaRPr lang="ru-RU"/>
        </a:p>
      </dgm:t>
    </dgm:pt>
    <dgm:pt modelId="{94714BF9-61F0-461C-8B29-7E63E4BA1158}">
      <dgm:prSet/>
      <dgm:spPr/>
      <dgm:t>
        <a:bodyPr/>
        <a:lstStyle/>
        <a:p>
          <a:r>
            <a:rPr lang="ru-RU" dirty="0" smtClean="0"/>
            <a:t>ключи, сравнимые по длине с передаваемыми сообщениями, трудно использовать на практике. </a:t>
          </a:r>
          <a:endParaRPr lang="ru-RU" dirty="0"/>
        </a:p>
      </dgm:t>
    </dgm:pt>
    <dgm:pt modelId="{C18D6398-CA10-4DD7-A010-DE43D9F5750F}" type="parTrans" cxnId="{A9FDE1E4-8647-4F28-9685-025363A3779C}">
      <dgm:prSet/>
      <dgm:spPr/>
      <dgm:t>
        <a:bodyPr/>
        <a:lstStyle/>
        <a:p>
          <a:endParaRPr lang="ru-RU"/>
        </a:p>
      </dgm:t>
    </dgm:pt>
    <dgm:pt modelId="{F01B7BDF-BA94-46A7-8DBE-B46D19108CA7}" type="sibTrans" cxnId="{A9FDE1E4-8647-4F28-9685-025363A3779C}">
      <dgm:prSet/>
      <dgm:spPr/>
      <dgm:t>
        <a:bodyPr/>
        <a:lstStyle/>
        <a:p>
          <a:endParaRPr lang="ru-RU"/>
        </a:p>
      </dgm:t>
    </dgm:pt>
    <dgm:pt modelId="{C51FD683-F086-4513-BFCF-D3067B4E20A1}">
      <dgm:prSet/>
      <dgm:spPr/>
      <dgm:t>
        <a:bodyPr/>
        <a:lstStyle/>
        <a:p>
          <a:r>
            <a:rPr lang="ru-RU" dirty="0" smtClean="0"/>
            <a:t> атаки могут производиться методами линейной алгебры (из-за особенностей алгоритмов)</a:t>
          </a:r>
          <a:endParaRPr lang="ru-RU" dirty="0"/>
        </a:p>
      </dgm:t>
    </dgm:pt>
    <dgm:pt modelId="{82B9166E-DABF-4459-8B2F-12FFFBC0196B}" type="parTrans" cxnId="{B5BF2240-D17F-4DB0-8C1B-ACBDA2B5A941}">
      <dgm:prSet/>
      <dgm:spPr/>
      <dgm:t>
        <a:bodyPr/>
        <a:lstStyle/>
        <a:p>
          <a:endParaRPr lang="ru-RU"/>
        </a:p>
      </dgm:t>
    </dgm:pt>
    <dgm:pt modelId="{E16D91EE-DE57-415B-826A-4FA537E23EE4}" type="sibTrans" cxnId="{B5BF2240-D17F-4DB0-8C1B-ACBDA2B5A941}">
      <dgm:prSet/>
      <dgm:spPr/>
      <dgm:t>
        <a:bodyPr/>
        <a:lstStyle/>
        <a:p>
          <a:endParaRPr lang="ru-RU"/>
        </a:p>
      </dgm:t>
    </dgm:pt>
    <dgm:pt modelId="{B91B2799-9E04-4EDC-8739-9FC8FB066C8A}">
      <dgm:prSet/>
      <dgm:spPr/>
      <dgm:t>
        <a:bodyPr/>
        <a:lstStyle/>
        <a:p>
          <a:r>
            <a:rPr lang="ru-RU" dirty="0" smtClean="0"/>
            <a:t>сходство процедур шифрования и расшифрования</a:t>
          </a:r>
          <a:endParaRPr lang="ru-RU" dirty="0"/>
        </a:p>
      </dgm:t>
    </dgm:pt>
    <dgm:pt modelId="{D1A58B35-6A40-4E64-AE20-E961EFC6AEBB}" type="parTrans" cxnId="{389105AA-CDAB-4BA3-BCC9-32D90CBE41FD}">
      <dgm:prSet/>
      <dgm:spPr/>
      <dgm:t>
        <a:bodyPr/>
        <a:lstStyle/>
        <a:p>
          <a:endParaRPr lang="ru-RU"/>
        </a:p>
      </dgm:t>
    </dgm:pt>
    <dgm:pt modelId="{8977AF2D-08EB-47C3-B8C4-964E1B03A548}" type="sibTrans" cxnId="{389105AA-CDAB-4BA3-BCC9-32D90CBE41FD}">
      <dgm:prSet/>
      <dgm:spPr/>
      <dgm:t>
        <a:bodyPr/>
        <a:lstStyle/>
        <a:p>
          <a:endParaRPr lang="ru-RU"/>
        </a:p>
      </dgm:t>
    </dgm:pt>
    <dgm:pt modelId="{A4A16DC4-2ADE-4297-9104-65062A165BBA}">
      <dgm:prSet/>
      <dgm:spPr/>
      <dgm:t>
        <a:bodyPr/>
        <a:lstStyle/>
        <a:p>
          <a:r>
            <a:rPr lang="ru-RU" smtClean="0"/>
            <a:t>Гибкость блочных шифров позволяет использовать их для построения других криптографических примитивов</a:t>
          </a:r>
          <a:endParaRPr lang="ru-RU"/>
        </a:p>
      </dgm:t>
    </dgm:pt>
    <dgm:pt modelId="{C9D2B936-DE71-4B3D-85D2-D057D2EDB363}" type="parTrans" cxnId="{89F5B1CF-74F0-4921-A150-8F35FE58D303}">
      <dgm:prSet/>
      <dgm:spPr/>
      <dgm:t>
        <a:bodyPr/>
        <a:lstStyle/>
        <a:p>
          <a:endParaRPr lang="ru-RU"/>
        </a:p>
      </dgm:t>
    </dgm:pt>
    <dgm:pt modelId="{B7BE6102-D417-4071-A58C-0A6FFCE174A1}" type="sibTrans" cxnId="{89F5B1CF-74F0-4921-A150-8F35FE58D303}">
      <dgm:prSet/>
      <dgm:spPr/>
      <dgm:t>
        <a:bodyPr/>
        <a:lstStyle/>
        <a:p>
          <a:endParaRPr lang="ru-RU"/>
        </a:p>
      </dgm:t>
    </dgm:pt>
    <dgm:pt modelId="{4B7A0EE4-D0F4-452F-9117-332F62657A02}">
      <dgm:prSet/>
      <dgm:spPr/>
      <dgm:t>
        <a:bodyPr/>
        <a:lstStyle/>
        <a:p>
          <a:r>
            <a:rPr lang="ru-RU" smtClean="0"/>
            <a:t>Размножение ошибок</a:t>
          </a:r>
          <a:endParaRPr lang="ru-RU"/>
        </a:p>
      </dgm:t>
    </dgm:pt>
    <dgm:pt modelId="{71193DD0-5276-4E64-9423-53CF68FEDA70}" type="parTrans" cxnId="{00DBE400-C1DC-4770-A42B-4689296B2277}">
      <dgm:prSet/>
      <dgm:spPr/>
      <dgm:t>
        <a:bodyPr/>
        <a:lstStyle/>
        <a:p>
          <a:endParaRPr lang="ru-RU"/>
        </a:p>
      </dgm:t>
    </dgm:pt>
    <dgm:pt modelId="{D3940C2D-971C-432C-9920-7E5C17FC1100}" type="sibTrans" cxnId="{00DBE400-C1DC-4770-A42B-4689296B2277}">
      <dgm:prSet/>
      <dgm:spPr/>
      <dgm:t>
        <a:bodyPr/>
        <a:lstStyle/>
        <a:p>
          <a:endParaRPr lang="ru-RU"/>
        </a:p>
      </dgm:t>
    </dgm:pt>
    <dgm:pt modelId="{59AF74C3-524C-4A27-BDC8-8D5193A1A3CE}">
      <dgm:prSet/>
      <dgm:spPr/>
      <dgm:t>
        <a:bodyPr/>
        <a:lstStyle/>
        <a:p>
          <a:r>
            <a:rPr lang="ru-RU" smtClean="0"/>
            <a:t>Разработка и реализация систем блочного шифрования с обратной связью часто оказываются более трудными</a:t>
          </a:r>
          <a:endParaRPr lang="ru-RU"/>
        </a:p>
      </dgm:t>
    </dgm:pt>
    <dgm:pt modelId="{91F33839-7F5C-46F5-A00E-A56C22F0EA7B}" type="parTrans" cxnId="{05853DAB-9868-4A09-95C6-5B442A598A04}">
      <dgm:prSet/>
      <dgm:spPr/>
      <dgm:t>
        <a:bodyPr/>
        <a:lstStyle/>
        <a:p>
          <a:endParaRPr lang="ru-RU"/>
        </a:p>
      </dgm:t>
    </dgm:pt>
    <dgm:pt modelId="{3A652635-3C2D-4DC9-8A7C-E0638580896C}" type="sibTrans" cxnId="{05853DAB-9868-4A09-95C6-5B442A598A04}">
      <dgm:prSet/>
      <dgm:spPr/>
      <dgm:t>
        <a:bodyPr/>
        <a:lstStyle/>
        <a:p>
          <a:endParaRPr lang="ru-RU"/>
        </a:p>
      </dgm:t>
    </dgm:pt>
    <dgm:pt modelId="{D8092E23-425B-453A-AA71-69A2D8B180F6}" type="pres">
      <dgm:prSet presAssocID="{E2289596-89DC-4A86-8238-B65B56897B2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AA26D64-D9FB-4E25-88AF-321D64A25F85}" type="pres">
      <dgm:prSet presAssocID="{11234304-C973-4719-93A9-22960DE89A54}" presName="compNode" presStyleCnt="0"/>
      <dgm:spPr/>
    </dgm:pt>
    <dgm:pt modelId="{70AA12C5-445A-459A-8DDF-4ED7412360CE}" type="pres">
      <dgm:prSet presAssocID="{11234304-C973-4719-93A9-22960DE89A54}" presName="aNode" presStyleLbl="bgShp" presStyleIdx="0" presStyleCnt="4"/>
      <dgm:spPr/>
      <dgm:t>
        <a:bodyPr/>
        <a:lstStyle/>
        <a:p>
          <a:endParaRPr lang="ru-RU"/>
        </a:p>
      </dgm:t>
    </dgm:pt>
    <dgm:pt modelId="{30D46E61-6AE1-4447-9B59-528361CC510C}" type="pres">
      <dgm:prSet presAssocID="{11234304-C973-4719-93A9-22960DE89A54}" presName="textNode" presStyleLbl="bgShp" presStyleIdx="0" presStyleCnt="4"/>
      <dgm:spPr/>
      <dgm:t>
        <a:bodyPr/>
        <a:lstStyle/>
        <a:p>
          <a:endParaRPr lang="ru-RU"/>
        </a:p>
      </dgm:t>
    </dgm:pt>
    <dgm:pt modelId="{02B82E3E-47C3-49B4-91CF-D131D4E83291}" type="pres">
      <dgm:prSet presAssocID="{11234304-C973-4719-93A9-22960DE89A54}" presName="compChildNode" presStyleCnt="0"/>
      <dgm:spPr/>
    </dgm:pt>
    <dgm:pt modelId="{DE435327-905A-42DC-8DC9-53AA3C9EDECD}" type="pres">
      <dgm:prSet presAssocID="{11234304-C973-4719-93A9-22960DE89A54}" presName="theInnerList" presStyleCnt="0"/>
      <dgm:spPr/>
    </dgm:pt>
    <dgm:pt modelId="{4BF0BF86-9F4E-4DF3-9CC4-8B575DEE58EC}" type="pres">
      <dgm:prSet presAssocID="{B91B2799-9E04-4EDC-8739-9FC8FB066C8A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35CC2C-FD4B-4D2F-A822-F96257620EA6}" type="pres">
      <dgm:prSet presAssocID="{B91B2799-9E04-4EDC-8739-9FC8FB066C8A}" presName="aSpace2" presStyleCnt="0"/>
      <dgm:spPr/>
    </dgm:pt>
    <dgm:pt modelId="{7A0FA966-4B0C-4454-BBCB-78201D68A4D0}" type="pres">
      <dgm:prSet presAssocID="{A4A16DC4-2ADE-4297-9104-65062A165BBA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08A16D-B2E7-4365-9074-E4E6D79C087E}" type="pres">
      <dgm:prSet presAssocID="{11234304-C973-4719-93A9-22960DE89A54}" presName="aSpace" presStyleCnt="0"/>
      <dgm:spPr/>
    </dgm:pt>
    <dgm:pt modelId="{CB6A674C-9ABD-44DB-8982-E6C20505FD1D}" type="pres">
      <dgm:prSet presAssocID="{67DE1629-066D-42CD-BC62-70BD5439E73C}" presName="compNode" presStyleCnt="0"/>
      <dgm:spPr/>
    </dgm:pt>
    <dgm:pt modelId="{E81539B5-A9BC-480F-BF47-D719397BB3DD}" type="pres">
      <dgm:prSet presAssocID="{67DE1629-066D-42CD-BC62-70BD5439E73C}" presName="aNode" presStyleLbl="bgShp" presStyleIdx="1" presStyleCnt="4"/>
      <dgm:spPr/>
      <dgm:t>
        <a:bodyPr/>
        <a:lstStyle/>
        <a:p>
          <a:endParaRPr lang="ru-RU"/>
        </a:p>
      </dgm:t>
    </dgm:pt>
    <dgm:pt modelId="{7A864635-6886-4338-AC66-E28E6FB93080}" type="pres">
      <dgm:prSet presAssocID="{67DE1629-066D-42CD-BC62-70BD5439E73C}" presName="textNode" presStyleLbl="bgShp" presStyleIdx="1" presStyleCnt="4"/>
      <dgm:spPr/>
      <dgm:t>
        <a:bodyPr/>
        <a:lstStyle/>
        <a:p>
          <a:endParaRPr lang="ru-RU"/>
        </a:p>
      </dgm:t>
    </dgm:pt>
    <dgm:pt modelId="{481B3895-75EC-4F19-AD9E-BA06BFF7EFE1}" type="pres">
      <dgm:prSet presAssocID="{67DE1629-066D-42CD-BC62-70BD5439E73C}" presName="compChildNode" presStyleCnt="0"/>
      <dgm:spPr/>
    </dgm:pt>
    <dgm:pt modelId="{3D21F98F-73B5-49DB-AD2F-33F46156BCD7}" type="pres">
      <dgm:prSet presAssocID="{67DE1629-066D-42CD-BC62-70BD5439E73C}" presName="theInnerList" presStyleCnt="0"/>
      <dgm:spPr/>
    </dgm:pt>
    <dgm:pt modelId="{5559371F-99FB-43FB-A278-8F20A8F74262}" type="pres">
      <dgm:prSet presAssocID="{4B7A0EE4-D0F4-452F-9117-332F62657A02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E8C021-7716-40D2-BA5A-B51A8FA8EE6C}" type="pres">
      <dgm:prSet presAssocID="{4B7A0EE4-D0F4-452F-9117-332F62657A02}" presName="aSpace2" presStyleCnt="0"/>
      <dgm:spPr/>
    </dgm:pt>
    <dgm:pt modelId="{9C2F121D-8323-4435-AD74-ADD662EAC6CC}" type="pres">
      <dgm:prSet presAssocID="{59AF74C3-524C-4A27-BDC8-8D5193A1A3CE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71E7DB5-15ED-42D6-9D58-929D88FC710B}" type="pres">
      <dgm:prSet presAssocID="{67DE1629-066D-42CD-BC62-70BD5439E73C}" presName="aSpace" presStyleCnt="0"/>
      <dgm:spPr/>
    </dgm:pt>
    <dgm:pt modelId="{56D32065-F13B-4861-9DD6-69CE4DEFEBA3}" type="pres">
      <dgm:prSet presAssocID="{B951C6EA-86CA-447B-91F8-4EFA0AABAD13}" presName="compNode" presStyleCnt="0"/>
      <dgm:spPr/>
    </dgm:pt>
    <dgm:pt modelId="{AA6FC44C-9F7F-41B8-8FE9-D47CE1886D72}" type="pres">
      <dgm:prSet presAssocID="{B951C6EA-86CA-447B-91F8-4EFA0AABAD13}" presName="aNode" presStyleLbl="bgShp" presStyleIdx="2" presStyleCnt="4"/>
      <dgm:spPr/>
      <dgm:t>
        <a:bodyPr/>
        <a:lstStyle/>
        <a:p>
          <a:endParaRPr lang="ru-RU"/>
        </a:p>
      </dgm:t>
    </dgm:pt>
    <dgm:pt modelId="{34F282AC-EB37-4BEF-B587-96DDC552521E}" type="pres">
      <dgm:prSet presAssocID="{B951C6EA-86CA-447B-91F8-4EFA0AABAD13}" presName="textNode" presStyleLbl="bgShp" presStyleIdx="2" presStyleCnt="4"/>
      <dgm:spPr/>
      <dgm:t>
        <a:bodyPr/>
        <a:lstStyle/>
        <a:p>
          <a:endParaRPr lang="ru-RU"/>
        </a:p>
      </dgm:t>
    </dgm:pt>
    <dgm:pt modelId="{C6C53C26-4027-4102-B39D-E295A1192997}" type="pres">
      <dgm:prSet presAssocID="{B951C6EA-86CA-447B-91F8-4EFA0AABAD13}" presName="compChildNode" presStyleCnt="0"/>
      <dgm:spPr/>
    </dgm:pt>
    <dgm:pt modelId="{DCF21D8F-2A3F-4979-A747-EA9E16D89F40}" type="pres">
      <dgm:prSet presAssocID="{B951C6EA-86CA-447B-91F8-4EFA0AABAD13}" presName="theInnerList" presStyleCnt="0"/>
      <dgm:spPr/>
    </dgm:pt>
    <dgm:pt modelId="{9CC917C6-011A-46B6-9893-25FF336E47B9}" type="pres">
      <dgm:prSet presAssocID="{934ECD10-7689-4E46-A638-464B0DE9A27C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33CC73-1A10-4C35-9B20-AE58F664DF67}" type="pres">
      <dgm:prSet presAssocID="{934ECD10-7689-4E46-A638-464B0DE9A27C}" presName="aSpace2" presStyleCnt="0"/>
      <dgm:spPr/>
    </dgm:pt>
    <dgm:pt modelId="{57C7EC2F-0908-4283-ADCF-AFF1D697EE56}" type="pres">
      <dgm:prSet presAssocID="{BFCAA4FC-6596-4E88-892C-23125000F0D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EEDD5D-86F3-4A3B-87C3-7BBF9B9A3191}" type="pres">
      <dgm:prSet presAssocID="{B951C6EA-86CA-447B-91F8-4EFA0AABAD13}" presName="aSpace" presStyleCnt="0"/>
      <dgm:spPr/>
    </dgm:pt>
    <dgm:pt modelId="{EDFF7965-6D3E-4240-805C-E3ED889E7A48}" type="pres">
      <dgm:prSet presAssocID="{934145D5-7BBA-49D1-B5F4-E47869DB2D89}" presName="compNode" presStyleCnt="0"/>
      <dgm:spPr/>
    </dgm:pt>
    <dgm:pt modelId="{73BC28B4-54E0-48EF-93B1-29950B7F1952}" type="pres">
      <dgm:prSet presAssocID="{934145D5-7BBA-49D1-B5F4-E47869DB2D89}" presName="aNode" presStyleLbl="bgShp" presStyleIdx="3" presStyleCnt="4"/>
      <dgm:spPr/>
      <dgm:t>
        <a:bodyPr/>
        <a:lstStyle/>
        <a:p>
          <a:endParaRPr lang="ru-RU"/>
        </a:p>
      </dgm:t>
    </dgm:pt>
    <dgm:pt modelId="{BAE06A26-E3F6-460E-8E38-AD6748951C49}" type="pres">
      <dgm:prSet presAssocID="{934145D5-7BBA-49D1-B5F4-E47869DB2D89}" presName="textNode" presStyleLbl="bgShp" presStyleIdx="3" presStyleCnt="4"/>
      <dgm:spPr/>
      <dgm:t>
        <a:bodyPr/>
        <a:lstStyle/>
        <a:p>
          <a:endParaRPr lang="ru-RU"/>
        </a:p>
      </dgm:t>
    </dgm:pt>
    <dgm:pt modelId="{E110FCA5-1E73-457F-A9DE-3B222116F077}" type="pres">
      <dgm:prSet presAssocID="{934145D5-7BBA-49D1-B5F4-E47869DB2D89}" presName="compChildNode" presStyleCnt="0"/>
      <dgm:spPr/>
    </dgm:pt>
    <dgm:pt modelId="{FEE49D6B-7DC7-43C5-B8EE-40C9E270C78A}" type="pres">
      <dgm:prSet presAssocID="{934145D5-7BBA-49D1-B5F4-E47869DB2D89}" presName="theInnerList" presStyleCnt="0"/>
      <dgm:spPr/>
    </dgm:pt>
    <dgm:pt modelId="{FCD480E2-98CA-4A74-90F8-3D334C01A130}" type="pres">
      <dgm:prSet presAssocID="{94714BF9-61F0-461C-8B29-7E63E4BA115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A698B70-7F96-4FC1-9BC4-8391FBAB5403}" type="pres">
      <dgm:prSet presAssocID="{94714BF9-61F0-461C-8B29-7E63E4BA1158}" presName="aSpace2" presStyleCnt="0"/>
      <dgm:spPr/>
    </dgm:pt>
    <dgm:pt modelId="{93C8DFBB-8076-4B25-B7E6-3751EFFB70CF}" type="pres">
      <dgm:prSet presAssocID="{C51FD683-F086-4513-BFCF-D3067B4E20A1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F3B243B-C91B-4C1C-B71D-0F9A12EC1BD1}" type="presOf" srcId="{94714BF9-61F0-461C-8B29-7E63E4BA1158}" destId="{FCD480E2-98CA-4A74-90F8-3D334C01A130}" srcOrd="0" destOrd="0" presId="urn:microsoft.com/office/officeart/2005/8/layout/lProcess2"/>
    <dgm:cxn modelId="{389105AA-CDAB-4BA3-BCC9-32D90CBE41FD}" srcId="{11234304-C973-4719-93A9-22960DE89A54}" destId="{B91B2799-9E04-4EDC-8739-9FC8FB066C8A}" srcOrd="0" destOrd="0" parTransId="{D1A58B35-6A40-4E64-AE20-E961EFC6AEBB}" sibTransId="{8977AF2D-08EB-47C3-B8C4-964E1B03A548}"/>
    <dgm:cxn modelId="{0C64379E-C9AB-4176-AB1F-5FC627D5AAAB}" type="presOf" srcId="{934145D5-7BBA-49D1-B5F4-E47869DB2D89}" destId="{73BC28B4-54E0-48EF-93B1-29950B7F1952}" srcOrd="0" destOrd="0" presId="urn:microsoft.com/office/officeart/2005/8/layout/lProcess2"/>
    <dgm:cxn modelId="{4E62ACD5-FCC6-42BC-A9EB-8D98575EC7FC}" type="presOf" srcId="{C51FD683-F086-4513-BFCF-D3067B4E20A1}" destId="{93C8DFBB-8076-4B25-B7E6-3751EFFB70CF}" srcOrd="0" destOrd="0" presId="urn:microsoft.com/office/officeart/2005/8/layout/lProcess2"/>
    <dgm:cxn modelId="{91032334-EBCB-43CE-B01E-07670A45BDD8}" type="presOf" srcId="{4B7A0EE4-D0F4-452F-9117-332F62657A02}" destId="{5559371F-99FB-43FB-A278-8F20A8F74262}" srcOrd="0" destOrd="0" presId="urn:microsoft.com/office/officeart/2005/8/layout/lProcess2"/>
    <dgm:cxn modelId="{A9FDE1E4-8647-4F28-9685-025363A3779C}" srcId="{934145D5-7BBA-49D1-B5F4-E47869DB2D89}" destId="{94714BF9-61F0-461C-8B29-7E63E4BA1158}" srcOrd="0" destOrd="0" parTransId="{C18D6398-CA10-4DD7-A010-DE43D9F5750F}" sibTransId="{F01B7BDF-BA94-46A7-8DBE-B46D19108CA7}"/>
    <dgm:cxn modelId="{49D46014-6BA4-4625-94F4-969C5EBAB6E2}" type="presOf" srcId="{11234304-C973-4719-93A9-22960DE89A54}" destId="{30D46E61-6AE1-4447-9B59-528361CC510C}" srcOrd="1" destOrd="0" presId="urn:microsoft.com/office/officeart/2005/8/layout/lProcess2"/>
    <dgm:cxn modelId="{57354E82-0333-4513-92B9-C9F387B6C58D}" type="presOf" srcId="{67DE1629-066D-42CD-BC62-70BD5439E73C}" destId="{E81539B5-A9BC-480F-BF47-D719397BB3DD}" srcOrd="0" destOrd="0" presId="urn:microsoft.com/office/officeart/2005/8/layout/lProcess2"/>
    <dgm:cxn modelId="{B84793A4-5862-4E8F-949B-39F79B579486}" srcId="{B951C6EA-86CA-447B-91F8-4EFA0AABAD13}" destId="{BFCAA4FC-6596-4E88-892C-23125000F0DD}" srcOrd="1" destOrd="0" parTransId="{69450D04-566F-49B8-8E3E-50D24B38B580}" sibTransId="{1FECADCB-EA97-4F00-AFBA-7E977CFB6787}"/>
    <dgm:cxn modelId="{D90C798E-D48D-46CA-A2FF-11101319F0F5}" srcId="{E2289596-89DC-4A86-8238-B65B56897B2B}" destId="{934145D5-7BBA-49D1-B5F4-E47869DB2D89}" srcOrd="3" destOrd="0" parTransId="{F3306311-0674-4F93-B3FA-6454CD9D793D}" sibTransId="{01DB51A2-8B92-4F6A-A6F6-0F9F4BC64F4B}"/>
    <dgm:cxn modelId="{A9C5CDD8-5DE4-4D94-A226-91F4ABA6F100}" type="presOf" srcId="{934ECD10-7689-4E46-A638-464B0DE9A27C}" destId="{9CC917C6-011A-46B6-9893-25FF336E47B9}" srcOrd="0" destOrd="0" presId="urn:microsoft.com/office/officeart/2005/8/layout/lProcess2"/>
    <dgm:cxn modelId="{D42B5B7E-5C8F-4E8A-9F10-DA40F289E83F}" srcId="{E2289596-89DC-4A86-8238-B65B56897B2B}" destId="{67DE1629-066D-42CD-BC62-70BD5439E73C}" srcOrd="1" destOrd="0" parTransId="{6C06EF53-8EA2-4062-8DBF-D064763D1175}" sibTransId="{908131AC-E214-4273-B4DF-018B788FDA14}"/>
    <dgm:cxn modelId="{E0A61A69-2182-4033-BD67-890E150B8533}" type="presOf" srcId="{A4A16DC4-2ADE-4297-9104-65062A165BBA}" destId="{7A0FA966-4B0C-4454-BBCB-78201D68A4D0}" srcOrd="0" destOrd="0" presId="urn:microsoft.com/office/officeart/2005/8/layout/lProcess2"/>
    <dgm:cxn modelId="{89F5B1CF-74F0-4921-A150-8F35FE58D303}" srcId="{11234304-C973-4719-93A9-22960DE89A54}" destId="{A4A16DC4-2ADE-4297-9104-65062A165BBA}" srcOrd="1" destOrd="0" parTransId="{C9D2B936-DE71-4B3D-85D2-D057D2EDB363}" sibTransId="{B7BE6102-D417-4071-A58C-0A6FFCE174A1}"/>
    <dgm:cxn modelId="{DA0CB541-2E19-4CC4-B44A-2093458D4679}" srcId="{B951C6EA-86CA-447B-91F8-4EFA0AABAD13}" destId="{934ECD10-7689-4E46-A638-464B0DE9A27C}" srcOrd="0" destOrd="0" parTransId="{2AA68941-41A8-47A7-97C6-40F02FFA3C39}" sibTransId="{0EC6671A-CE1F-49DD-8F52-2FF6BF0ADB25}"/>
    <dgm:cxn modelId="{00DBE400-C1DC-4770-A42B-4689296B2277}" srcId="{67DE1629-066D-42CD-BC62-70BD5439E73C}" destId="{4B7A0EE4-D0F4-452F-9117-332F62657A02}" srcOrd="0" destOrd="0" parTransId="{71193DD0-5276-4E64-9423-53CF68FEDA70}" sibTransId="{D3940C2D-971C-432C-9920-7E5C17FC1100}"/>
    <dgm:cxn modelId="{B6207751-1CC2-45E7-B99E-FB88F5DA63C5}" type="presOf" srcId="{B951C6EA-86CA-447B-91F8-4EFA0AABAD13}" destId="{AA6FC44C-9F7F-41B8-8FE9-D47CE1886D72}" srcOrd="0" destOrd="0" presId="urn:microsoft.com/office/officeart/2005/8/layout/lProcess2"/>
    <dgm:cxn modelId="{05853DAB-9868-4A09-95C6-5B442A598A04}" srcId="{67DE1629-066D-42CD-BC62-70BD5439E73C}" destId="{59AF74C3-524C-4A27-BDC8-8D5193A1A3CE}" srcOrd="1" destOrd="0" parTransId="{91F33839-7F5C-46F5-A00E-A56C22F0EA7B}" sibTransId="{3A652635-3C2D-4DC9-8A7C-E0638580896C}"/>
    <dgm:cxn modelId="{B5BF2240-D17F-4DB0-8C1B-ACBDA2B5A941}" srcId="{934145D5-7BBA-49D1-B5F4-E47869DB2D89}" destId="{C51FD683-F086-4513-BFCF-D3067B4E20A1}" srcOrd="1" destOrd="0" parTransId="{82B9166E-DABF-4459-8B2F-12FFFBC0196B}" sibTransId="{E16D91EE-DE57-415B-826A-4FA537E23EE4}"/>
    <dgm:cxn modelId="{29BFB26D-039C-40B3-83F2-FD179152CE40}" srcId="{E2289596-89DC-4A86-8238-B65B56897B2B}" destId="{B951C6EA-86CA-447B-91F8-4EFA0AABAD13}" srcOrd="2" destOrd="0" parTransId="{B369FA24-9E5A-48C7-A45C-71A5B6C30C95}" sibTransId="{03872A57-8232-4A2A-9F92-412D6D0A701C}"/>
    <dgm:cxn modelId="{32EBB825-2907-4E89-9E22-547E5EC89AC7}" type="presOf" srcId="{934145D5-7BBA-49D1-B5F4-E47869DB2D89}" destId="{BAE06A26-E3F6-460E-8E38-AD6748951C49}" srcOrd="1" destOrd="0" presId="urn:microsoft.com/office/officeart/2005/8/layout/lProcess2"/>
    <dgm:cxn modelId="{A7117F11-380D-45F1-B2B4-3CC58768D21E}" type="presOf" srcId="{59AF74C3-524C-4A27-BDC8-8D5193A1A3CE}" destId="{9C2F121D-8323-4435-AD74-ADD662EAC6CC}" srcOrd="0" destOrd="0" presId="urn:microsoft.com/office/officeart/2005/8/layout/lProcess2"/>
    <dgm:cxn modelId="{4A20F6CD-998C-4DFD-8ACB-60AC45D7064E}" type="presOf" srcId="{E2289596-89DC-4A86-8238-B65B56897B2B}" destId="{D8092E23-425B-453A-AA71-69A2D8B180F6}" srcOrd="0" destOrd="0" presId="urn:microsoft.com/office/officeart/2005/8/layout/lProcess2"/>
    <dgm:cxn modelId="{5156260B-C2AF-425A-975A-534A830AF9FE}" type="presOf" srcId="{BFCAA4FC-6596-4E88-892C-23125000F0DD}" destId="{57C7EC2F-0908-4283-ADCF-AFF1D697EE56}" srcOrd="0" destOrd="0" presId="urn:microsoft.com/office/officeart/2005/8/layout/lProcess2"/>
    <dgm:cxn modelId="{79B11F57-7A06-4728-9F73-5A1CDCB159B7}" type="presOf" srcId="{11234304-C973-4719-93A9-22960DE89A54}" destId="{70AA12C5-445A-459A-8DDF-4ED7412360CE}" srcOrd="0" destOrd="0" presId="urn:microsoft.com/office/officeart/2005/8/layout/lProcess2"/>
    <dgm:cxn modelId="{9D61897C-CAF5-48CE-BAE7-F725E93618FE}" type="presOf" srcId="{B951C6EA-86CA-447B-91F8-4EFA0AABAD13}" destId="{34F282AC-EB37-4BEF-B587-96DDC552521E}" srcOrd="1" destOrd="0" presId="urn:microsoft.com/office/officeart/2005/8/layout/lProcess2"/>
    <dgm:cxn modelId="{F2B1A07A-01CD-4A61-A85C-F2A8ADC43CF2}" type="presOf" srcId="{B91B2799-9E04-4EDC-8739-9FC8FB066C8A}" destId="{4BF0BF86-9F4E-4DF3-9CC4-8B575DEE58EC}" srcOrd="0" destOrd="0" presId="urn:microsoft.com/office/officeart/2005/8/layout/lProcess2"/>
    <dgm:cxn modelId="{89B993C8-2CF8-46F8-9C6D-904E005C0C33}" type="presOf" srcId="{67DE1629-066D-42CD-BC62-70BD5439E73C}" destId="{7A864635-6886-4338-AC66-E28E6FB93080}" srcOrd="1" destOrd="0" presId="urn:microsoft.com/office/officeart/2005/8/layout/lProcess2"/>
    <dgm:cxn modelId="{103031D5-E500-42D4-9DE1-4822F4F6BC2E}" srcId="{E2289596-89DC-4A86-8238-B65B56897B2B}" destId="{11234304-C973-4719-93A9-22960DE89A54}" srcOrd="0" destOrd="0" parTransId="{F6777817-C275-4166-9042-4E6B36C0EDC6}" sibTransId="{5E008461-3CE5-48BB-A1EC-52F8EDFBC70A}"/>
    <dgm:cxn modelId="{A69789D1-AA40-4CC4-8FAC-8152F7E27CC3}" type="presParOf" srcId="{D8092E23-425B-453A-AA71-69A2D8B180F6}" destId="{CAA26D64-D9FB-4E25-88AF-321D64A25F85}" srcOrd="0" destOrd="0" presId="urn:microsoft.com/office/officeart/2005/8/layout/lProcess2"/>
    <dgm:cxn modelId="{03137639-0356-4129-B069-9510308A0344}" type="presParOf" srcId="{CAA26D64-D9FB-4E25-88AF-321D64A25F85}" destId="{70AA12C5-445A-459A-8DDF-4ED7412360CE}" srcOrd="0" destOrd="0" presId="urn:microsoft.com/office/officeart/2005/8/layout/lProcess2"/>
    <dgm:cxn modelId="{BB5DF384-B580-4601-9668-E3CBEF2C395D}" type="presParOf" srcId="{CAA26D64-D9FB-4E25-88AF-321D64A25F85}" destId="{30D46E61-6AE1-4447-9B59-528361CC510C}" srcOrd="1" destOrd="0" presId="urn:microsoft.com/office/officeart/2005/8/layout/lProcess2"/>
    <dgm:cxn modelId="{CF7428E9-911F-4167-A2C6-9C80B043DF4F}" type="presParOf" srcId="{CAA26D64-D9FB-4E25-88AF-321D64A25F85}" destId="{02B82E3E-47C3-49B4-91CF-D131D4E83291}" srcOrd="2" destOrd="0" presId="urn:microsoft.com/office/officeart/2005/8/layout/lProcess2"/>
    <dgm:cxn modelId="{A1744862-2496-4074-92C1-D767C81AECDC}" type="presParOf" srcId="{02B82E3E-47C3-49B4-91CF-D131D4E83291}" destId="{DE435327-905A-42DC-8DC9-53AA3C9EDECD}" srcOrd="0" destOrd="0" presId="urn:microsoft.com/office/officeart/2005/8/layout/lProcess2"/>
    <dgm:cxn modelId="{6297F84C-CBDF-4567-91FB-69B7C9BF4C8F}" type="presParOf" srcId="{DE435327-905A-42DC-8DC9-53AA3C9EDECD}" destId="{4BF0BF86-9F4E-4DF3-9CC4-8B575DEE58EC}" srcOrd="0" destOrd="0" presId="urn:microsoft.com/office/officeart/2005/8/layout/lProcess2"/>
    <dgm:cxn modelId="{380CC6E3-CAF2-490C-8C32-13FF5F20562F}" type="presParOf" srcId="{DE435327-905A-42DC-8DC9-53AA3C9EDECD}" destId="{CE35CC2C-FD4B-4D2F-A822-F96257620EA6}" srcOrd="1" destOrd="0" presId="urn:microsoft.com/office/officeart/2005/8/layout/lProcess2"/>
    <dgm:cxn modelId="{DA6F8F32-34E2-476F-A20B-3B90D3FAE4AA}" type="presParOf" srcId="{DE435327-905A-42DC-8DC9-53AA3C9EDECD}" destId="{7A0FA966-4B0C-4454-BBCB-78201D68A4D0}" srcOrd="2" destOrd="0" presId="urn:microsoft.com/office/officeart/2005/8/layout/lProcess2"/>
    <dgm:cxn modelId="{6F3CC006-90AE-4C35-84CA-996F265DA018}" type="presParOf" srcId="{D8092E23-425B-453A-AA71-69A2D8B180F6}" destId="{E408A16D-B2E7-4365-9074-E4E6D79C087E}" srcOrd="1" destOrd="0" presId="urn:microsoft.com/office/officeart/2005/8/layout/lProcess2"/>
    <dgm:cxn modelId="{C090B0D1-D229-4368-9C39-76218FC050E6}" type="presParOf" srcId="{D8092E23-425B-453A-AA71-69A2D8B180F6}" destId="{CB6A674C-9ABD-44DB-8982-E6C20505FD1D}" srcOrd="2" destOrd="0" presId="urn:microsoft.com/office/officeart/2005/8/layout/lProcess2"/>
    <dgm:cxn modelId="{B6965130-A99C-49BC-9CD0-BF412A214CC5}" type="presParOf" srcId="{CB6A674C-9ABD-44DB-8982-E6C20505FD1D}" destId="{E81539B5-A9BC-480F-BF47-D719397BB3DD}" srcOrd="0" destOrd="0" presId="urn:microsoft.com/office/officeart/2005/8/layout/lProcess2"/>
    <dgm:cxn modelId="{E59276D7-12FD-4E76-A26F-11F4F7167438}" type="presParOf" srcId="{CB6A674C-9ABD-44DB-8982-E6C20505FD1D}" destId="{7A864635-6886-4338-AC66-E28E6FB93080}" srcOrd="1" destOrd="0" presId="urn:microsoft.com/office/officeart/2005/8/layout/lProcess2"/>
    <dgm:cxn modelId="{79CB9D9C-6CF7-426C-86EA-8A2B8DE4D709}" type="presParOf" srcId="{CB6A674C-9ABD-44DB-8982-E6C20505FD1D}" destId="{481B3895-75EC-4F19-AD9E-BA06BFF7EFE1}" srcOrd="2" destOrd="0" presId="urn:microsoft.com/office/officeart/2005/8/layout/lProcess2"/>
    <dgm:cxn modelId="{1FE947E7-54CF-4DD9-A88E-DDD0049BB999}" type="presParOf" srcId="{481B3895-75EC-4F19-AD9E-BA06BFF7EFE1}" destId="{3D21F98F-73B5-49DB-AD2F-33F46156BCD7}" srcOrd="0" destOrd="0" presId="urn:microsoft.com/office/officeart/2005/8/layout/lProcess2"/>
    <dgm:cxn modelId="{875D360F-ABF0-46B9-B52C-F1501F5A5281}" type="presParOf" srcId="{3D21F98F-73B5-49DB-AD2F-33F46156BCD7}" destId="{5559371F-99FB-43FB-A278-8F20A8F74262}" srcOrd="0" destOrd="0" presId="urn:microsoft.com/office/officeart/2005/8/layout/lProcess2"/>
    <dgm:cxn modelId="{B0237C31-4E7B-4B59-845C-E56E9473640A}" type="presParOf" srcId="{3D21F98F-73B5-49DB-AD2F-33F46156BCD7}" destId="{7BE8C021-7716-40D2-BA5A-B51A8FA8EE6C}" srcOrd="1" destOrd="0" presId="urn:microsoft.com/office/officeart/2005/8/layout/lProcess2"/>
    <dgm:cxn modelId="{21B3BD8A-4786-4437-A642-C24619AAAC77}" type="presParOf" srcId="{3D21F98F-73B5-49DB-AD2F-33F46156BCD7}" destId="{9C2F121D-8323-4435-AD74-ADD662EAC6CC}" srcOrd="2" destOrd="0" presId="urn:microsoft.com/office/officeart/2005/8/layout/lProcess2"/>
    <dgm:cxn modelId="{EA33E725-BD09-473E-93DD-1E07D0CF4F6E}" type="presParOf" srcId="{D8092E23-425B-453A-AA71-69A2D8B180F6}" destId="{271E7DB5-15ED-42D6-9D58-929D88FC710B}" srcOrd="3" destOrd="0" presId="urn:microsoft.com/office/officeart/2005/8/layout/lProcess2"/>
    <dgm:cxn modelId="{25F22818-02CE-4006-B0C8-FF1AB5E8E0EC}" type="presParOf" srcId="{D8092E23-425B-453A-AA71-69A2D8B180F6}" destId="{56D32065-F13B-4861-9DD6-69CE4DEFEBA3}" srcOrd="4" destOrd="0" presId="urn:microsoft.com/office/officeart/2005/8/layout/lProcess2"/>
    <dgm:cxn modelId="{76845508-5991-4848-AA37-BC66057B6CF2}" type="presParOf" srcId="{56D32065-F13B-4861-9DD6-69CE4DEFEBA3}" destId="{AA6FC44C-9F7F-41B8-8FE9-D47CE1886D72}" srcOrd="0" destOrd="0" presId="urn:microsoft.com/office/officeart/2005/8/layout/lProcess2"/>
    <dgm:cxn modelId="{875E5CDD-C2BA-4D1C-9642-6B86ADA69E28}" type="presParOf" srcId="{56D32065-F13B-4861-9DD6-69CE4DEFEBA3}" destId="{34F282AC-EB37-4BEF-B587-96DDC552521E}" srcOrd="1" destOrd="0" presId="urn:microsoft.com/office/officeart/2005/8/layout/lProcess2"/>
    <dgm:cxn modelId="{D09FE59A-C9D5-40A3-99FB-5BD5781875FA}" type="presParOf" srcId="{56D32065-F13B-4861-9DD6-69CE4DEFEBA3}" destId="{C6C53C26-4027-4102-B39D-E295A1192997}" srcOrd="2" destOrd="0" presId="urn:microsoft.com/office/officeart/2005/8/layout/lProcess2"/>
    <dgm:cxn modelId="{72D54AF2-9BE7-4870-B97E-42BE4FAC8677}" type="presParOf" srcId="{C6C53C26-4027-4102-B39D-E295A1192997}" destId="{DCF21D8F-2A3F-4979-A747-EA9E16D89F40}" srcOrd="0" destOrd="0" presId="urn:microsoft.com/office/officeart/2005/8/layout/lProcess2"/>
    <dgm:cxn modelId="{2801E7A7-04F1-4936-8BB2-1D88AB11899E}" type="presParOf" srcId="{DCF21D8F-2A3F-4979-A747-EA9E16D89F40}" destId="{9CC917C6-011A-46B6-9893-25FF336E47B9}" srcOrd="0" destOrd="0" presId="urn:microsoft.com/office/officeart/2005/8/layout/lProcess2"/>
    <dgm:cxn modelId="{78F9F8C4-6E70-4683-AFAC-B92E231AC88C}" type="presParOf" srcId="{DCF21D8F-2A3F-4979-A747-EA9E16D89F40}" destId="{B533CC73-1A10-4C35-9B20-AE58F664DF67}" srcOrd="1" destOrd="0" presId="urn:microsoft.com/office/officeart/2005/8/layout/lProcess2"/>
    <dgm:cxn modelId="{3D75F811-A195-47F9-AC00-F7B52385CFCB}" type="presParOf" srcId="{DCF21D8F-2A3F-4979-A747-EA9E16D89F40}" destId="{57C7EC2F-0908-4283-ADCF-AFF1D697EE56}" srcOrd="2" destOrd="0" presId="urn:microsoft.com/office/officeart/2005/8/layout/lProcess2"/>
    <dgm:cxn modelId="{4B6AD6BB-E047-40A5-9047-6C63601D7829}" type="presParOf" srcId="{D8092E23-425B-453A-AA71-69A2D8B180F6}" destId="{B1EEDD5D-86F3-4A3B-87C3-7BBF9B9A3191}" srcOrd="5" destOrd="0" presId="urn:microsoft.com/office/officeart/2005/8/layout/lProcess2"/>
    <dgm:cxn modelId="{51F590F4-0828-4DAE-9257-D4483DA82C47}" type="presParOf" srcId="{D8092E23-425B-453A-AA71-69A2D8B180F6}" destId="{EDFF7965-6D3E-4240-805C-E3ED889E7A48}" srcOrd="6" destOrd="0" presId="urn:microsoft.com/office/officeart/2005/8/layout/lProcess2"/>
    <dgm:cxn modelId="{DFDAE9A9-FB89-49E2-8440-4330AF04EF55}" type="presParOf" srcId="{EDFF7965-6D3E-4240-805C-E3ED889E7A48}" destId="{73BC28B4-54E0-48EF-93B1-29950B7F1952}" srcOrd="0" destOrd="0" presId="urn:microsoft.com/office/officeart/2005/8/layout/lProcess2"/>
    <dgm:cxn modelId="{3405DFE4-19AB-483F-AAA3-D6F9DA9FC52F}" type="presParOf" srcId="{EDFF7965-6D3E-4240-805C-E3ED889E7A48}" destId="{BAE06A26-E3F6-460E-8E38-AD6748951C49}" srcOrd="1" destOrd="0" presId="urn:microsoft.com/office/officeart/2005/8/layout/lProcess2"/>
    <dgm:cxn modelId="{0E05CDBD-6989-421D-A42C-EC0FF4947B30}" type="presParOf" srcId="{EDFF7965-6D3E-4240-805C-E3ED889E7A48}" destId="{E110FCA5-1E73-457F-A9DE-3B222116F077}" srcOrd="2" destOrd="0" presId="urn:microsoft.com/office/officeart/2005/8/layout/lProcess2"/>
    <dgm:cxn modelId="{C9026512-D6D3-43A9-B18D-8F5D6D69A902}" type="presParOf" srcId="{E110FCA5-1E73-457F-A9DE-3B222116F077}" destId="{FEE49D6B-7DC7-43C5-B8EE-40C9E270C78A}" srcOrd="0" destOrd="0" presId="urn:microsoft.com/office/officeart/2005/8/layout/lProcess2"/>
    <dgm:cxn modelId="{09A514AF-2742-414C-B697-460F903338A0}" type="presParOf" srcId="{FEE49D6B-7DC7-43C5-B8EE-40C9E270C78A}" destId="{FCD480E2-98CA-4A74-90F8-3D334C01A130}" srcOrd="0" destOrd="0" presId="urn:microsoft.com/office/officeart/2005/8/layout/lProcess2"/>
    <dgm:cxn modelId="{19384992-24BA-46F4-83C7-89155561DF04}" type="presParOf" srcId="{FEE49D6B-7DC7-43C5-B8EE-40C9E270C78A}" destId="{BA698B70-7F96-4FC1-9BC4-8391FBAB5403}" srcOrd="1" destOrd="0" presId="urn:microsoft.com/office/officeart/2005/8/layout/lProcess2"/>
    <dgm:cxn modelId="{BB614D52-78F1-457F-ADD7-73FC9F3252B2}" type="presParOf" srcId="{FEE49D6B-7DC7-43C5-B8EE-40C9E270C78A}" destId="{93C8DFBB-8076-4B25-B7E6-3751EFFB70C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C6E0A0-CA5D-453B-8B3D-509771EED3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ED5D472-F490-4801-8774-890A23DE9B8A}">
      <dgm:prSet phldrT="[Текст]"/>
      <dgm:spPr/>
      <dgm:t>
        <a:bodyPr/>
        <a:lstStyle/>
        <a:p>
          <a:r>
            <a:rPr lang="ru-RU" dirty="0" err="1" smtClean="0"/>
            <a:t>Гаммирования</a:t>
          </a:r>
          <a:endParaRPr lang="ru-RU" dirty="0"/>
        </a:p>
      </dgm:t>
    </dgm:pt>
    <dgm:pt modelId="{FA64BC37-FF04-427F-A66C-0157998FB853}" type="parTrans" cxnId="{FF270CD3-01F5-44F1-8A93-6349E3A213F2}">
      <dgm:prSet/>
      <dgm:spPr/>
      <dgm:t>
        <a:bodyPr/>
        <a:lstStyle/>
        <a:p>
          <a:endParaRPr lang="ru-RU"/>
        </a:p>
      </dgm:t>
    </dgm:pt>
    <dgm:pt modelId="{55C5831D-E38C-4BA9-A4A4-0F7E332CE5C9}" type="sibTrans" cxnId="{FF270CD3-01F5-44F1-8A93-6349E3A213F2}">
      <dgm:prSet/>
      <dgm:spPr/>
      <dgm:t>
        <a:bodyPr/>
        <a:lstStyle/>
        <a:p>
          <a:endParaRPr lang="ru-RU"/>
        </a:p>
      </dgm:t>
    </dgm:pt>
    <dgm:pt modelId="{2E4B33A4-3EFC-41D0-B5E7-9972B8C000A9}">
      <dgm:prSet phldrT="[Текст]"/>
      <dgm:spPr/>
      <dgm:t>
        <a:bodyPr/>
        <a:lstStyle/>
        <a:p>
          <a:r>
            <a:rPr lang="ru-RU" dirty="0" err="1" smtClean="0"/>
            <a:t>Гаммирования</a:t>
          </a:r>
          <a:r>
            <a:rPr lang="ru-RU" dirty="0" smtClean="0"/>
            <a:t> с обратной связью</a:t>
          </a:r>
          <a:endParaRPr lang="ru-RU" dirty="0"/>
        </a:p>
      </dgm:t>
    </dgm:pt>
    <dgm:pt modelId="{6FB76ED8-6248-433D-A75F-E2A1C31D7E0A}" type="parTrans" cxnId="{F704F2E9-7121-4701-B95D-81961520DF6D}">
      <dgm:prSet/>
      <dgm:spPr/>
      <dgm:t>
        <a:bodyPr/>
        <a:lstStyle/>
        <a:p>
          <a:endParaRPr lang="ru-RU"/>
        </a:p>
      </dgm:t>
    </dgm:pt>
    <dgm:pt modelId="{DB6CB889-51CC-4FCF-B83A-610B0042643D}" type="sibTrans" cxnId="{F704F2E9-7121-4701-B95D-81961520DF6D}">
      <dgm:prSet/>
      <dgm:spPr/>
      <dgm:t>
        <a:bodyPr/>
        <a:lstStyle/>
        <a:p>
          <a:endParaRPr lang="ru-RU"/>
        </a:p>
      </dgm:t>
    </dgm:pt>
    <dgm:pt modelId="{31396D96-05D9-40E5-B10A-BC4BE47844CA}">
      <dgm:prSet phldrT="[Текст]"/>
      <dgm:spPr/>
      <dgm:t>
        <a:bodyPr/>
        <a:lstStyle/>
        <a:p>
          <a:r>
            <a:rPr lang="ru-RU" dirty="0" smtClean="0"/>
            <a:t>Простой замены</a:t>
          </a:r>
          <a:endParaRPr lang="ru-RU" dirty="0"/>
        </a:p>
      </dgm:t>
    </dgm:pt>
    <dgm:pt modelId="{A1576991-879E-4038-85A4-987C330C7B46}" type="sibTrans" cxnId="{BD8BC641-BD4D-4BE7-B3CA-7E36D195C698}">
      <dgm:prSet/>
      <dgm:spPr/>
      <dgm:t>
        <a:bodyPr/>
        <a:lstStyle/>
        <a:p>
          <a:endParaRPr lang="ru-RU"/>
        </a:p>
      </dgm:t>
    </dgm:pt>
    <dgm:pt modelId="{97D44F1F-CF0D-41F9-B3F3-E34E50C299DB}" type="parTrans" cxnId="{BD8BC641-BD4D-4BE7-B3CA-7E36D195C698}">
      <dgm:prSet/>
      <dgm:spPr/>
      <dgm:t>
        <a:bodyPr/>
        <a:lstStyle/>
        <a:p>
          <a:endParaRPr lang="ru-RU"/>
        </a:p>
      </dgm:t>
    </dgm:pt>
    <dgm:pt modelId="{91AB823E-90CC-4FC6-A2DB-562210414F7E}">
      <dgm:prSet phldrT="[Текст]"/>
      <dgm:spPr/>
      <dgm:t>
        <a:bodyPr/>
        <a:lstStyle/>
        <a:p>
          <a:r>
            <a:rPr lang="ru-RU" dirty="0" smtClean="0"/>
            <a:t>Режимы работы</a:t>
          </a:r>
          <a:endParaRPr lang="ru-RU" dirty="0"/>
        </a:p>
      </dgm:t>
    </dgm:pt>
    <dgm:pt modelId="{27863428-3F6B-4E32-B9CC-3E969FBF0F34}" type="sibTrans" cxnId="{9E2155BA-A6D9-4931-AAEA-F7E2617DE0DB}">
      <dgm:prSet/>
      <dgm:spPr/>
      <dgm:t>
        <a:bodyPr/>
        <a:lstStyle/>
        <a:p>
          <a:endParaRPr lang="ru-RU"/>
        </a:p>
      </dgm:t>
    </dgm:pt>
    <dgm:pt modelId="{C2727C3E-B1F1-4D06-9B6A-E2D37F958B1A}" type="parTrans" cxnId="{9E2155BA-A6D9-4931-AAEA-F7E2617DE0DB}">
      <dgm:prSet/>
      <dgm:spPr/>
      <dgm:t>
        <a:bodyPr/>
        <a:lstStyle/>
        <a:p>
          <a:endParaRPr lang="ru-RU"/>
        </a:p>
      </dgm:t>
    </dgm:pt>
    <dgm:pt modelId="{93D3F515-2E23-42A5-8EB1-D4F7844042C7}">
      <dgm:prSet/>
      <dgm:spPr/>
      <dgm:t>
        <a:bodyPr/>
        <a:lstStyle/>
        <a:p>
          <a:r>
            <a:rPr lang="ru-RU" dirty="0" smtClean="0"/>
            <a:t>Генерации </a:t>
          </a:r>
          <a:r>
            <a:rPr lang="ru-RU" dirty="0" err="1" smtClean="0"/>
            <a:t>имитоприставок</a:t>
          </a:r>
          <a:endParaRPr lang="ru-RU" dirty="0"/>
        </a:p>
      </dgm:t>
    </dgm:pt>
    <dgm:pt modelId="{F09AC6A7-C4F3-436D-AE59-DC0C443F2D73}" type="parTrans" cxnId="{D7D4A16C-905A-4115-9690-4FC1F0AE6F94}">
      <dgm:prSet/>
      <dgm:spPr/>
      <dgm:t>
        <a:bodyPr/>
        <a:lstStyle/>
        <a:p>
          <a:endParaRPr lang="ru-RU"/>
        </a:p>
      </dgm:t>
    </dgm:pt>
    <dgm:pt modelId="{A8A16436-B037-4152-B105-E9EB34699E95}" type="sibTrans" cxnId="{D7D4A16C-905A-4115-9690-4FC1F0AE6F94}">
      <dgm:prSet/>
      <dgm:spPr/>
      <dgm:t>
        <a:bodyPr/>
        <a:lstStyle/>
        <a:p>
          <a:endParaRPr lang="ru-RU"/>
        </a:p>
      </dgm:t>
    </dgm:pt>
    <dgm:pt modelId="{ED6DD7A3-C688-42FF-B1AB-3B467B74D18F}" type="pres">
      <dgm:prSet presAssocID="{5DC6E0A0-CA5D-453B-8B3D-509771EED37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69A8F91-AAE3-4661-AF56-708DD0E79E64}" type="pres">
      <dgm:prSet presAssocID="{91AB823E-90CC-4FC6-A2DB-562210414F7E}" presName="thickLine" presStyleLbl="alignNode1" presStyleIdx="0" presStyleCnt="1"/>
      <dgm:spPr/>
    </dgm:pt>
    <dgm:pt modelId="{205302F9-EE7A-401A-8AAF-1722089A2CCC}" type="pres">
      <dgm:prSet presAssocID="{91AB823E-90CC-4FC6-A2DB-562210414F7E}" presName="horz1" presStyleCnt="0"/>
      <dgm:spPr/>
    </dgm:pt>
    <dgm:pt modelId="{F9B92374-251B-4F6C-8C7A-8D3B29B0E1E8}" type="pres">
      <dgm:prSet presAssocID="{91AB823E-90CC-4FC6-A2DB-562210414F7E}" presName="tx1" presStyleLbl="revTx" presStyleIdx="0" presStyleCnt="5" custScaleX="206311"/>
      <dgm:spPr/>
      <dgm:t>
        <a:bodyPr/>
        <a:lstStyle/>
        <a:p>
          <a:endParaRPr lang="ru-RU"/>
        </a:p>
      </dgm:t>
    </dgm:pt>
    <dgm:pt modelId="{EBFE0534-38DB-4289-BBCB-2622A3B4A9E7}" type="pres">
      <dgm:prSet presAssocID="{91AB823E-90CC-4FC6-A2DB-562210414F7E}" presName="vert1" presStyleCnt="0"/>
      <dgm:spPr/>
    </dgm:pt>
    <dgm:pt modelId="{2BE4B454-9740-493B-9883-57F373CF5A38}" type="pres">
      <dgm:prSet presAssocID="{31396D96-05D9-40E5-B10A-BC4BE47844CA}" presName="vertSpace2a" presStyleCnt="0"/>
      <dgm:spPr/>
    </dgm:pt>
    <dgm:pt modelId="{E5A7096D-D14C-49EA-AEA0-7BDB49A39D32}" type="pres">
      <dgm:prSet presAssocID="{31396D96-05D9-40E5-B10A-BC4BE47844CA}" presName="horz2" presStyleCnt="0"/>
      <dgm:spPr/>
    </dgm:pt>
    <dgm:pt modelId="{837BF98B-0A05-45A0-A895-9EDC333356FB}" type="pres">
      <dgm:prSet presAssocID="{31396D96-05D9-40E5-B10A-BC4BE47844CA}" presName="horzSpace2" presStyleCnt="0"/>
      <dgm:spPr/>
    </dgm:pt>
    <dgm:pt modelId="{F34BAF4C-3757-4C0D-85EF-DAEA96764A85}" type="pres">
      <dgm:prSet presAssocID="{31396D96-05D9-40E5-B10A-BC4BE47844CA}" presName="tx2" presStyleLbl="revTx" presStyleIdx="1" presStyleCnt="5"/>
      <dgm:spPr/>
      <dgm:t>
        <a:bodyPr/>
        <a:lstStyle/>
        <a:p>
          <a:endParaRPr lang="ru-RU"/>
        </a:p>
      </dgm:t>
    </dgm:pt>
    <dgm:pt modelId="{75E033A3-C2AF-4C12-A75F-22DE71FBE5A6}" type="pres">
      <dgm:prSet presAssocID="{31396D96-05D9-40E5-B10A-BC4BE47844CA}" presName="vert2" presStyleCnt="0"/>
      <dgm:spPr/>
    </dgm:pt>
    <dgm:pt modelId="{8CE34218-65A3-4C01-A557-B1EFDED3DFA6}" type="pres">
      <dgm:prSet presAssocID="{31396D96-05D9-40E5-B10A-BC4BE47844CA}" presName="thinLine2b" presStyleLbl="callout" presStyleIdx="0" presStyleCnt="4"/>
      <dgm:spPr/>
    </dgm:pt>
    <dgm:pt modelId="{AA20B582-E659-4E03-B176-6E0F23099376}" type="pres">
      <dgm:prSet presAssocID="{31396D96-05D9-40E5-B10A-BC4BE47844CA}" presName="vertSpace2b" presStyleCnt="0"/>
      <dgm:spPr/>
    </dgm:pt>
    <dgm:pt modelId="{B9ED7A31-65B3-4D23-878E-56C6AE909E96}" type="pres">
      <dgm:prSet presAssocID="{AED5D472-F490-4801-8774-890A23DE9B8A}" presName="horz2" presStyleCnt="0"/>
      <dgm:spPr/>
    </dgm:pt>
    <dgm:pt modelId="{E069E1FD-6625-4443-9A63-06C0FE241394}" type="pres">
      <dgm:prSet presAssocID="{AED5D472-F490-4801-8774-890A23DE9B8A}" presName="horzSpace2" presStyleCnt="0"/>
      <dgm:spPr/>
    </dgm:pt>
    <dgm:pt modelId="{212F632A-8846-4351-A9C1-5303FC255084}" type="pres">
      <dgm:prSet presAssocID="{AED5D472-F490-4801-8774-890A23DE9B8A}" presName="tx2" presStyleLbl="revTx" presStyleIdx="2" presStyleCnt="5"/>
      <dgm:spPr/>
      <dgm:t>
        <a:bodyPr/>
        <a:lstStyle/>
        <a:p>
          <a:endParaRPr lang="ru-RU"/>
        </a:p>
      </dgm:t>
    </dgm:pt>
    <dgm:pt modelId="{1AA282FB-53D9-4084-9086-8A49970585B7}" type="pres">
      <dgm:prSet presAssocID="{AED5D472-F490-4801-8774-890A23DE9B8A}" presName="vert2" presStyleCnt="0"/>
      <dgm:spPr/>
    </dgm:pt>
    <dgm:pt modelId="{2A0E52D2-F635-4609-861A-D986978587EB}" type="pres">
      <dgm:prSet presAssocID="{AED5D472-F490-4801-8774-890A23DE9B8A}" presName="thinLine2b" presStyleLbl="callout" presStyleIdx="1" presStyleCnt="4"/>
      <dgm:spPr/>
    </dgm:pt>
    <dgm:pt modelId="{B83B2C89-EA11-4B0B-B5C1-42AEE4AF71AB}" type="pres">
      <dgm:prSet presAssocID="{AED5D472-F490-4801-8774-890A23DE9B8A}" presName="vertSpace2b" presStyleCnt="0"/>
      <dgm:spPr/>
    </dgm:pt>
    <dgm:pt modelId="{0B5518A3-86FA-45E2-BC9A-7DCAC12E37EE}" type="pres">
      <dgm:prSet presAssocID="{2E4B33A4-3EFC-41D0-B5E7-9972B8C000A9}" presName="horz2" presStyleCnt="0"/>
      <dgm:spPr/>
    </dgm:pt>
    <dgm:pt modelId="{3CBE5D6D-633A-4D07-BB09-EDDCF50719E5}" type="pres">
      <dgm:prSet presAssocID="{2E4B33A4-3EFC-41D0-B5E7-9972B8C000A9}" presName="horzSpace2" presStyleCnt="0"/>
      <dgm:spPr/>
    </dgm:pt>
    <dgm:pt modelId="{D12A409E-0794-455F-9606-4E84C1A74CF7}" type="pres">
      <dgm:prSet presAssocID="{2E4B33A4-3EFC-41D0-B5E7-9972B8C000A9}" presName="tx2" presStyleLbl="revTx" presStyleIdx="3" presStyleCnt="5"/>
      <dgm:spPr/>
      <dgm:t>
        <a:bodyPr/>
        <a:lstStyle/>
        <a:p>
          <a:endParaRPr lang="ru-RU"/>
        </a:p>
      </dgm:t>
    </dgm:pt>
    <dgm:pt modelId="{353C01FF-8E08-4042-93FA-5472EABE8414}" type="pres">
      <dgm:prSet presAssocID="{2E4B33A4-3EFC-41D0-B5E7-9972B8C000A9}" presName="vert2" presStyleCnt="0"/>
      <dgm:spPr/>
    </dgm:pt>
    <dgm:pt modelId="{07DE3BCA-982A-4F86-A366-862EE39EA605}" type="pres">
      <dgm:prSet presAssocID="{2E4B33A4-3EFC-41D0-B5E7-9972B8C000A9}" presName="thinLine2b" presStyleLbl="callout" presStyleIdx="2" presStyleCnt="4"/>
      <dgm:spPr/>
    </dgm:pt>
    <dgm:pt modelId="{0D6909C8-4B0D-4B6B-9A43-42E73A56A610}" type="pres">
      <dgm:prSet presAssocID="{2E4B33A4-3EFC-41D0-B5E7-9972B8C000A9}" presName="vertSpace2b" presStyleCnt="0"/>
      <dgm:spPr/>
    </dgm:pt>
    <dgm:pt modelId="{F25A78E1-7318-4122-97EF-B6D057A94000}" type="pres">
      <dgm:prSet presAssocID="{93D3F515-2E23-42A5-8EB1-D4F7844042C7}" presName="horz2" presStyleCnt="0"/>
      <dgm:spPr/>
    </dgm:pt>
    <dgm:pt modelId="{C5F37C3E-A5C4-473A-8D95-5E9CA297A390}" type="pres">
      <dgm:prSet presAssocID="{93D3F515-2E23-42A5-8EB1-D4F7844042C7}" presName="horzSpace2" presStyleCnt="0"/>
      <dgm:spPr/>
    </dgm:pt>
    <dgm:pt modelId="{C570CAE1-95A2-4BB7-9EEF-41BD3242B0CB}" type="pres">
      <dgm:prSet presAssocID="{93D3F515-2E23-42A5-8EB1-D4F7844042C7}" presName="tx2" presStyleLbl="revTx" presStyleIdx="4" presStyleCnt="5"/>
      <dgm:spPr/>
      <dgm:t>
        <a:bodyPr/>
        <a:lstStyle/>
        <a:p>
          <a:endParaRPr lang="ru-RU"/>
        </a:p>
      </dgm:t>
    </dgm:pt>
    <dgm:pt modelId="{AB5288A7-5424-4AAF-9F00-A913EC4FEDF4}" type="pres">
      <dgm:prSet presAssocID="{93D3F515-2E23-42A5-8EB1-D4F7844042C7}" presName="vert2" presStyleCnt="0"/>
      <dgm:spPr/>
    </dgm:pt>
    <dgm:pt modelId="{DF249216-DF7C-454E-B90D-69195FCCB258}" type="pres">
      <dgm:prSet presAssocID="{93D3F515-2E23-42A5-8EB1-D4F7844042C7}" presName="thinLine2b" presStyleLbl="callout" presStyleIdx="3" presStyleCnt="4"/>
      <dgm:spPr/>
    </dgm:pt>
    <dgm:pt modelId="{186F72F2-9CD2-4D67-987E-35FC2B2E4836}" type="pres">
      <dgm:prSet presAssocID="{93D3F515-2E23-42A5-8EB1-D4F7844042C7}" presName="vertSpace2b" presStyleCnt="0"/>
      <dgm:spPr/>
    </dgm:pt>
  </dgm:ptLst>
  <dgm:cxnLst>
    <dgm:cxn modelId="{9E2155BA-A6D9-4931-AAEA-F7E2617DE0DB}" srcId="{5DC6E0A0-CA5D-453B-8B3D-509771EED378}" destId="{91AB823E-90CC-4FC6-A2DB-562210414F7E}" srcOrd="0" destOrd="0" parTransId="{C2727C3E-B1F1-4D06-9B6A-E2D37F958B1A}" sibTransId="{27863428-3F6B-4E32-B9CC-3E969FBF0F34}"/>
    <dgm:cxn modelId="{BD8BC641-BD4D-4BE7-B3CA-7E36D195C698}" srcId="{91AB823E-90CC-4FC6-A2DB-562210414F7E}" destId="{31396D96-05D9-40E5-B10A-BC4BE47844CA}" srcOrd="0" destOrd="0" parTransId="{97D44F1F-CF0D-41F9-B3F3-E34E50C299DB}" sibTransId="{A1576991-879E-4038-85A4-987C330C7B46}"/>
    <dgm:cxn modelId="{D1D3B955-ED88-4257-803B-1D76A7911DB8}" type="presOf" srcId="{93D3F515-2E23-42A5-8EB1-D4F7844042C7}" destId="{C570CAE1-95A2-4BB7-9EEF-41BD3242B0CB}" srcOrd="0" destOrd="0" presId="urn:microsoft.com/office/officeart/2008/layout/LinedList"/>
    <dgm:cxn modelId="{853687E4-2667-4410-8763-7C01B00C105A}" type="presOf" srcId="{AED5D472-F490-4801-8774-890A23DE9B8A}" destId="{212F632A-8846-4351-A9C1-5303FC255084}" srcOrd="0" destOrd="0" presId="urn:microsoft.com/office/officeart/2008/layout/LinedList"/>
    <dgm:cxn modelId="{FF270CD3-01F5-44F1-8A93-6349E3A213F2}" srcId="{91AB823E-90CC-4FC6-A2DB-562210414F7E}" destId="{AED5D472-F490-4801-8774-890A23DE9B8A}" srcOrd="1" destOrd="0" parTransId="{FA64BC37-FF04-427F-A66C-0157998FB853}" sibTransId="{55C5831D-E38C-4BA9-A4A4-0F7E332CE5C9}"/>
    <dgm:cxn modelId="{F704F2E9-7121-4701-B95D-81961520DF6D}" srcId="{91AB823E-90CC-4FC6-A2DB-562210414F7E}" destId="{2E4B33A4-3EFC-41D0-B5E7-9972B8C000A9}" srcOrd="2" destOrd="0" parTransId="{6FB76ED8-6248-433D-A75F-E2A1C31D7E0A}" sibTransId="{DB6CB889-51CC-4FCF-B83A-610B0042643D}"/>
    <dgm:cxn modelId="{D7271931-60E6-4F32-B21A-ADF659BBE848}" type="presOf" srcId="{2E4B33A4-3EFC-41D0-B5E7-9972B8C000A9}" destId="{D12A409E-0794-455F-9606-4E84C1A74CF7}" srcOrd="0" destOrd="0" presId="urn:microsoft.com/office/officeart/2008/layout/LinedList"/>
    <dgm:cxn modelId="{D7D4A16C-905A-4115-9690-4FC1F0AE6F94}" srcId="{91AB823E-90CC-4FC6-A2DB-562210414F7E}" destId="{93D3F515-2E23-42A5-8EB1-D4F7844042C7}" srcOrd="3" destOrd="0" parTransId="{F09AC6A7-C4F3-436D-AE59-DC0C443F2D73}" sibTransId="{A8A16436-B037-4152-B105-E9EB34699E95}"/>
    <dgm:cxn modelId="{A87D1D79-52D6-4DDF-A04A-24F533245125}" type="presOf" srcId="{91AB823E-90CC-4FC6-A2DB-562210414F7E}" destId="{F9B92374-251B-4F6C-8C7A-8D3B29B0E1E8}" srcOrd="0" destOrd="0" presId="urn:microsoft.com/office/officeart/2008/layout/LinedList"/>
    <dgm:cxn modelId="{C4C1C0E6-8A8C-458C-8ACF-AAC0C3DBD2A5}" type="presOf" srcId="{5DC6E0A0-CA5D-453B-8B3D-509771EED378}" destId="{ED6DD7A3-C688-42FF-B1AB-3B467B74D18F}" srcOrd="0" destOrd="0" presId="urn:microsoft.com/office/officeart/2008/layout/LinedList"/>
    <dgm:cxn modelId="{062186B5-2572-45AD-9315-A3AD5D52A390}" type="presOf" srcId="{31396D96-05D9-40E5-B10A-BC4BE47844CA}" destId="{F34BAF4C-3757-4C0D-85EF-DAEA96764A85}" srcOrd="0" destOrd="0" presId="urn:microsoft.com/office/officeart/2008/layout/LinedList"/>
    <dgm:cxn modelId="{9D04429B-4F23-4445-B088-E4E064EBB78F}" type="presParOf" srcId="{ED6DD7A3-C688-42FF-B1AB-3B467B74D18F}" destId="{C69A8F91-AAE3-4661-AF56-708DD0E79E64}" srcOrd="0" destOrd="0" presId="urn:microsoft.com/office/officeart/2008/layout/LinedList"/>
    <dgm:cxn modelId="{116E2E62-2FF8-45DA-ACB2-61E184009FDD}" type="presParOf" srcId="{ED6DD7A3-C688-42FF-B1AB-3B467B74D18F}" destId="{205302F9-EE7A-401A-8AAF-1722089A2CCC}" srcOrd="1" destOrd="0" presId="urn:microsoft.com/office/officeart/2008/layout/LinedList"/>
    <dgm:cxn modelId="{04D3DDA4-11BE-482B-85A0-18DA2AE0D0A9}" type="presParOf" srcId="{205302F9-EE7A-401A-8AAF-1722089A2CCC}" destId="{F9B92374-251B-4F6C-8C7A-8D3B29B0E1E8}" srcOrd="0" destOrd="0" presId="urn:microsoft.com/office/officeart/2008/layout/LinedList"/>
    <dgm:cxn modelId="{E8C04237-7285-4272-B6E8-7B1FD7D10A02}" type="presParOf" srcId="{205302F9-EE7A-401A-8AAF-1722089A2CCC}" destId="{EBFE0534-38DB-4289-BBCB-2622A3B4A9E7}" srcOrd="1" destOrd="0" presId="urn:microsoft.com/office/officeart/2008/layout/LinedList"/>
    <dgm:cxn modelId="{FFE51852-A5CC-4767-9660-7C5694460080}" type="presParOf" srcId="{EBFE0534-38DB-4289-BBCB-2622A3B4A9E7}" destId="{2BE4B454-9740-493B-9883-57F373CF5A38}" srcOrd="0" destOrd="0" presId="urn:microsoft.com/office/officeart/2008/layout/LinedList"/>
    <dgm:cxn modelId="{90EAE90D-13EB-4685-98D3-36B85856B332}" type="presParOf" srcId="{EBFE0534-38DB-4289-BBCB-2622A3B4A9E7}" destId="{E5A7096D-D14C-49EA-AEA0-7BDB49A39D32}" srcOrd="1" destOrd="0" presId="urn:microsoft.com/office/officeart/2008/layout/LinedList"/>
    <dgm:cxn modelId="{71A6972A-3167-4C8A-B4BC-1B9F077C1953}" type="presParOf" srcId="{E5A7096D-D14C-49EA-AEA0-7BDB49A39D32}" destId="{837BF98B-0A05-45A0-A895-9EDC333356FB}" srcOrd="0" destOrd="0" presId="urn:microsoft.com/office/officeart/2008/layout/LinedList"/>
    <dgm:cxn modelId="{D2C4C79D-9A58-4521-B6F9-2F1073A44465}" type="presParOf" srcId="{E5A7096D-D14C-49EA-AEA0-7BDB49A39D32}" destId="{F34BAF4C-3757-4C0D-85EF-DAEA96764A85}" srcOrd="1" destOrd="0" presId="urn:microsoft.com/office/officeart/2008/layout/LinedList"/>
    <dgm:cxn modelId="{5DA537B5-D556-41E0-95E6-F7738D2237CE}" type="presParOf" srcId="{E5A7096D-D14C-49EA-AEA0-7BDB49A39D32}" destId="{75E033A3-C2AF-4C12-A75F-22DE71FBE5A6}" srcOrd="2" destOrd="0" presId="urn:microsoft.com/office/officeart/2008/layout/LinedList"/>
    <dgm:cxn modelId="{AA843293-3D46-4437-B57A-5F7D856A2A81}" type="presParOf" srcId="{EBFE0534-38DB-4289-BBCB-2622A3B4A9E7}" destId="{8CE34218-65A3-4C01-A557-B1EFDED3DFA6}" srcOrd="2" destOrd="0" presId="urn:microsoft.com/office/officeart/2008/layout/LinedList"/>
    <dgm:cxn modelId="{48F73B61-EC84-443D-A7D2-31F2D8C6BA19}" type="presParOf" srcId="{EBFE0534-38DB-4289-BBCB-2622A3B4A9E7}" destId="{AA20B582-E659-4E03-B176-6E0F23099376}" srcOrd="3" destOrd="0" presId="urn:microsoft.com/office/officeart/2008/layout/LinedList"/>
    <dgm:cxn modelId="{4DAB78D2-836B-4A5F-B308-B6C252E1AC2E}" type="presParOf" srcId="{EBFE0534-38DB-4289-BBCB-2622A3B4A9E7}" destId="{B9ED7A31-65B3-4D23-878E-56C6AE909E96}" srcOrd="4" destOrd="0" presId="urn:microsoft.com/office/officeart/2008/layout/LinedList"/>
    <dgm:cxn modelId="{091511FB-B9D4-4FC7-A421-1D4658A8D474}" type="presParOf" srcId="{B9ED7A31-65B3-4D23-878E-56C6AE909E96}" destId="{E069E1FD-6625-4443-9A63-06C0FE241394}" srcOrd="0" destOrd="0" presId="urn:microsoft.com/office/officeart/2008/layout/LinedList"/>
    <dgm:cxn modelId="{7337F9B7-6E5E-4105-802F-6BE81CA3EC44}" type="presParOf" srcId="{B9ED7A31-65B3-4D23-878E-56C6AE909E96}" destId="{212F632A-8846-4351-A9C1-5303FC255084}" srcOrd="1" destOrd="0" presId="urn:microsoft.com/office/officeart/2008/layout/LinedList"/>
    <dgm:cxn modelId="{6865F9BF-14F3-4DBA-8F8C-ED93B3D2F92F}" type="presParOf" srcId="{B9ED7A31-65B3-4D23-878E-56C6AE909E96}" destId="{1AA282FB-53D9-4084-9086-8A49970585B7}" srcOrd="2" destOrd="0" presId="urn:microsoft.com/office/officeart/2008/layout/LinedList"/>
    <dgm:cxn modelId="{9CB6C984-2352-4647-81BD-3A5BA643E0B3}" type="presParOf" srcId="{EBFE0534-38DB-4289-BBCB-2622A3B4A9E7}" destId="{2A0E52D2-F635-4609-861A-D986978587EB}" srcOrd="5" destOrd="0" presId="urn:microsoft.com/office/officeart/2008/layout/LinedList"/>
    <dgm:cxn modelId="{2C693401-D415-4023-84CF-F346C83DF3FF}" type="presParOf" srcId="{EBFE0534-38DB-4289-BBCB-2622A3B4A9E7}" destId="{B83B2C89-EA11-4B0B-B5C1-42AEE4AF71AB}" srcOrd="6" destOrd="0" presId="urn:microsoft.com/office/officeart/2008/layout/LinedList"/>
    <dgm:cxn modelId="{483AACF7-02E6-4124-A9AF-386108B24D60}" type="presParOf" srcId="{EBFE0534-38DB-4289-BBCB-2622A3B4A9E7}" destId="{0B5518A3-86FA-45E2-BC9A-7DCAC12E37EE}" srcOrd="7" destOrd="0" presId="urn:microsoft.com/office/officeart/2008/layout/LinedList"/>
    <dgm:cxn modelId="{AAB82B24-C3BB-4ED8-8B7F-EFA7B0C7D368}" type="presParOf" srcId="{0B5518A3-86FA-45E2-BC9A-7DCAC12E37EE}" destId="{3CBE5D6D-633A-4D07-BB09-EDDCF50719E5}" srcOrd="0" destOrd="0" presId="urn:microsoft.com/office/officeart/2008/layout/LinedList"/>
    <dgm:cxn modelId="{95486CC5-8C29-429B-9E5B-5FCD2DE58294}" type="presParOf" srcId="{0B5518A3-86FA-45E2-BC9A-7DCAC12E37EE}" destId="{D12A409E-0794-455F-9606-4E84C1A74CF7}" srcOrd="1" destOrd="0" presId="urn:microsoft.com/office/officeart/2008/layout/LinedList"/>
    <dgm:cxn modelId="{4D672146-C3A5-4315-ABCF-23BC1FFF3EEC}" type="presParOf" srcId="{0B5518A3-86FA-45E2-BC9A-7DCAC12E37EE}" destId="{353C01FF-8E08-4042-93FA-5472EABE8414}" srcOrd="2" destOrd="0" presId="urn:microsoft.com/office/officeart/2008/layout/LinedList"/>
    <dgm:cxn modelId="{9D7DFEC4-B4DF-44D4-AC12-DDBFA5598D5C}" type="presParOf" srcId="{EBFE0534-38DB-4289-BBCB-2622A3B4A9E7}" destId="{07DE3BCA-982A-4F86-A366-862EE39EA605}" srcOrd="8" destOrd="0" presId="urn:microsoft.com/office/officeart/2008/layout/LinedList"/>
    <dgm:cxn modelId="{E2EAA628-6563-4049-9855-7863935FBD99}" type="presParOf" srcId="{EBFE0534-38DB-4289-BBCB-2622A3B4A9E7}" destId="{0D6909C8-4B0D-4B6B-9A43-42E73A56A610}" srcOrd="9" destOrd="0" presId="urn:microsoft.com/office/officeart/2008/layout/LinedList"/>
    <dgm:cxn modelId="{2AB15138-3A19-4504-9E68-AD06602EC133}" type="presParOf" srcId="{EBFE0534-38DB-4289-BBCB-2622A3B4A9E7}" destId="{F25A78E1-7318-4122-97EF-B6D057A94000}" srcOrd="10" destOrd="0" presId="urn:microsoft.com/office/officeart/2008/layout/LinedList"/>
    <dgm:cxn modelId="{241F2A94-66BC-4E78-A702-F43503384F76}" type="presParOf" srcId="{F25A78E1-7318-4122-97EF-B6D057A94000}" destId="{C5F37C3E-A5C4-473A-8D95-5E9CA297A390}" srcOrd="0" destOrd="0" presId="urn:microsoft.com/office/officeart/2008/layout/LinedList"/>
    <dgm:cxn modelId="{02016968-FB5A-4066-82C6-EBD400EE310E}" type="presParOf" srcId="{F25A78E1-7318-4122-97EF-B6D057A94000}" destId="{C570CAE1-95A2-4BB7-9EEF-41BD3242B0CB}" srcOrd="1" destOrd="0" presId="urn:microsoft.com/office/officeart/2008/layout/LinedList"/>
    <dgm:cxn modelId="{001C4ACF-F1C5-4BD4-B0CA-098E3AA12397}" type="presParOf" srcId="{F25A78E1-7318-4122-97EF-B6D057A94000}" destId="{AB5288A7-5424-4AAF-9F00-A913EC4FEDF4}" srcOrd="2" destOrd="0" presId="urn:microsoft.com/office/officeart/2008/layout/LinedList"/>
    <dgm:cxn modelId="{2675789B-9FBD-411A-AF9D-38AD7226E3E4}" type="presParOf" srcId="{EBFE0534-38DB-4289-BBCB-2622A3B4A9E7}" destId="{DF249216-DF7C-454E-B90D-69195FCCB258}" srcOrd="11" destOrd="0" presId="urn:microsoft.com/office/officeart/2008/layout/LinedList"/>
    <dgm:cxn modelId="{C1F9B3F7-4513-4201-9F5C-F1DE5091AA01}" type="presParOf" srcId="{EBFE0534-38DB-4289-BBCB-2622A3B4A9E7}" destId="{186F72F2-9CD2-4D67-987E-35FC2B2E483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1AFA5-3A88-4784-A501-B02D0CE88900}">
      <dsp:nvSpPr>
        <dsp:cNvPr id="0" name=""/>
        <dsp:cNvSpPr/>
      </dsp:nvSpPr>
      <dsp:spPr>
        <a:xfrm>
          <a:off x="5122294" y="2541011"/>
          <a:ext cx="31493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314932" y="96579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D0D14-BE62-4C37-A2F5-6E361932DB34}">
      <dsp:nvSpPr>
        <dsp:cNvPr id="0" name=""/>
        <dsp:cNvSpPr/>
      </dsp:nvSpPr>
      <dsp:spPr>
        <a:xfrm>
          <a:off x="3852069" y="1050333"/>
          <a:ext cx="22045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220452" y="9657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F3A13-70AD-4D59-8E71-267F636EB819}">
      <dsp:nvSpPr>
        <dsp:cNvPr id="0" name=""/>
        <dsp:cNvSpPr/>
      </dsp:nvSpPr>
      <dsp:spPr>
        <a:xfrm>
          <a:off x="1217137" y="2541011"/>
          <a:ext cx="314932" cy="96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5791"/>
              </a:lnTo>
              <a:lnTo>
                <a:pt x="314932" y="96579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6B241-A36D-43EA-A0EB-DF14D9673945}">
      <dsp:nvSpPr>
        <dsp:cNvPr id="0" name=""/>
        <dsp:cNvSpPr/>
      </dsp:nvSpPr>
      <dsp:spPr>
        <a:xfrm>
          <a:off x="2266911" y="1050333"/>
          <a:ext cx="1585157" cy="965791"/>
        </a:xfrm>
        <a:custGeom>
          <a:avLst/>
          <a:gdLst/>
          <a:ahLst/>
          <a:cxnLst/>
          <a:rect l="0" t="0" r="0" b="0"/>
          <a:pathLst>
            <a:path>
              <a:moveTo>
                <a:pt x="1585157" y="0"/>
              </a:moveTo>
              <a:lnTo>
                <a:pt x="1585157" y="965791"/>
              </a:lnTo>
              <a:lnTo>
                <a:pt x="0" y="9657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2775C-4335-46BB-99A9-DB6069184197}">
      <dsp:nvSpPr>
        <dsp:cNvPr id="0" name=""/>
        <dsp:cNvSpPr/>
      </dsp:nvSpPr>
      <dsp:spPr>
        <a:xfrm>
          <a:off x="2802295" y="559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Воздействие на ИО</a:t>
          </a:r>
          <a:endParaRPr lang="ru-RU" sz="1500" b="1" kern="1200" dirty="0"/>
        </a:p>
      </dsp:txBody>
      <dsp:txXfrm>
        <a:off x="2802295" y="559"/>
        <a:ext cx="2099546" cy="1049773"/>
      </dsp:txXfrm>
    </dsp:sp>
    <dsp:sp modelId="{9A0EAAD6-32AB-4E3F-97D4-422385E08A6D}">
      <dsp:nvSpPr>
        <dsp:cNvPr id="0" name=""/>
        <dsp:cNvSpPr/>
      </dsp:nvSpPr>
      <dsp:spPr>
        <a:xfrm>
          <a:off x="167364" y="1491238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Непреднамеренное</a:t>
          </a:r>
          <a:endParaRPr lang="ru-RU" sz="1500" b="1" kern="1200" dirty="0"/>
        </a:p>
      </dsp:txBody>
      <dsp:txXfrm>
        <a:off x="167364" y="1491238"/>
        <a:ext cx="2099546" cy="1049773"/>
      </dsp:txXfrm>
    </dsp:sp>
    <dsp:sp modelId="{0642AEFB-B0F2-40ED-8D89-7D0E94865E65}">
      <dsp:nvSpPr>
        <dsp:cNvPr id="0" name=""/>
        <dsp:cNvSpPr/>
      </dsp:nvSpPr>
      <dsp:spPr>
        <a:xfrm>
          <a:off x="1532069" y="2981916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dirty="0" smtClean="0"/>
            <a:t>стихийные бедствия, отказы оборудования, ошибки персонала и т.д.);</a:t>
          </a:r>
          <a:endParaRPr lang="ru-RU" sz="1500" b="1" kern="1200" dirty="0"/>
        </a:p>
      </dsp:txBody>
      <dsp:txXfrm>
        <a:off x="1532069" y="2981916"/>
        <a:ext cx="2099546" cy="1049773"/>
      </dsp:txXfrm>
    </dsp:sp>
    <dsp:sp modelId="{7C0FEFE3-6F97-4102-A4C7-A7F4DD6BB733}">
      <dsp:nvSpPr>
        <dsp:cNvPr id="0" name=""/>
        <dsp:cNvSpPr/>
      </dsp:nvSpPr>
      <dsp:spPr>
        <a:xfrm>
          <a:off x="4072521" y="1491238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Преднамеренное</a:t>
          </a:r>
          <a:endParaRPr lang="ru-RU" sz="1500" kern="1200" dirty="0"/>
        </a:p>
      </dsp:txBody>
      <dsp:txXfrm>
        <a:off x="4072521" y="1491238"/>
        <a:ext cx="2099546" cy="1049773"/>
      </dsp:txXfrm>
    </dsp:sp>
    <dsp:sp modelId="{8A5757F8-9F5F-4FB4-A3C2-0BE5886BD016}">
      <dsp:nvSpPr>
        <dsp:cNvPr id="0" name=""/>
        <dsp:cNvSpPr/>
      </dsp:nvSpPr>
      <dsp:spPr>
        <a:xfrm>
          <a:off x="5437226" y="2981916"/>
          <a:ext cx="2099546" cy="10497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1" kern="1200" smtClean="0"/>
            <a:t>действия злоумышленников</a:t>
          </a:r>
          <a:endParaRPr lang="ru-RU" sz="1500" b="1" kern="1200"/>
        </a:p>
      </dsp:txBody>
      <dsp:txXfrm>
        <a:off x="5437226" y="2981916"/>
        <a:ext cx="2099546" cy="1049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1B572-1D0D-425A-98DF-605AD5EB809E}">
      <dsp:nvSpPr>
        <dsp:cNvPr id="0" name=""/>
        <dsp:cNvSpPr/>
      </dsp:nvSpPr>
      <dsp:spPr>
        <a:xfrm>
          <a:off x="0" y="4044694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C1CBE-ED39-4DFE-9274-1D9CE3E3E298}">
      <dsp:nvSpPr>
        <dsp:cNvPr id="0" name=""/>
        <dsp:cNvSpPr/>
      </dsp:nvSpPr>
      <dsp:spPr>
        <a:xfrm>
          <a:off x="0" y="2307433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B72F3-E0FB-404A-9488-4CF195B7F9E6}">
      <dsp:nvSpPr>
        <dsp:cNvPr id="0" name=""/>
        <dsp:cNvSpPr/>
      </dsp:nvSpPr>
      <dsp:spPr>
        <a:xfrm>
          <a:off x="0" y="570173"/>
          <a:ext cx="84249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84C7B-F9AF-43D2-B55F-2A80BE492D31}">
      <dsp:nvSpPr>
        <dsp:cNvPr id="0" name=""/>
        <dsp:cNvSpPr/>
      </dsp:nvSpPr>
      <dsp:spPr>
        <a:xfrm>
          <a:off x="2190483" y="635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конфиденциальности</a:t>
          </a:r>
          <a:endParaRPr lang="ru-RU" sz="3100" kern="1200" dirty="0"/>
        </a:p>
      </dsp:txBody>
      <dsp:txXfrm>
        <a:off x="2190483" y="635"/>
        <a:ext cx="6234452" cy="569537"/>
      </dsp:txXfrm>
    </dsp:sp>
    <dsp:sp modelId="{2E0AD0AF-8E3C-43D1-8FD3-8F90002697FF}">
      <dsp:nvSpPr>
        <dsp:cNvPr id="0" name=""/>
        <dsp:cNvSpPr/>
      </dsp:nvSpPr>
      <dsp:spPr>
        <a:xfrm>
          <a:off x="0" y="635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1</a:t>
          </a:r>
          <a:endParaRPr lang="ru-RU" sz="3100" kern="1200" dirty="0"/>
        </a:p>
      </dsp:txBody>
      <dsp:txXfrm>
        <a:off x="27808" y="28443"/>
        <a:ext cx="2134867" cy="541729"/>
      </dsp:txXfrm>
    </dsp:sp>
    <dsp:sp modelId="{DB2FB13D-1773-4E86-B3E9-F6C89BF4DAF2}">
      <dsp:nvSpPr>
        <dsp:cNvPr id="0" name=""/>
        <dsp:cNvSpPr/>
      </dsp:nvSpPr>
      <dsp:spPr>
        <a:xfrm>
          <a:off x="0" y="570173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 Нарушение конфиденциальности – нарушение свойства информации быть известной только определенным субъектам</a:t>
          </a:r>
          <a:endParaRPr lang="ru-RU" sz="2400" kern="1200" dirty="0"/>
        </a:p>
      </dsp:txBody>
      <dsp:txXfrm>
        <a:off x="0" y="570173"/>
        <a:ext cx="8424936" cy="1139246"/>
      </dsp:txXfrm>
    </dsp:sp>
    <dsp:sp modelId="{9B536C49-77B3-4747-992E-E687662679DD}">
      <dsp:nvSpPr>
        <dsp:cNvPr id="0" name=""/>
        <dsp:cNvSpPr/>
      </dsp:nvSpPr>
      <dsp:spPr>
        <a:xfrm>
          <a:off x="2190483" y="1737896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целостности</a:t>
          </a:r>
          <a:endParaRPr lang="ru-RU" sz="3100" kern="1200" dirty="0"/>
        </a:p>
      </dsp:txBody>
      <dsp:txXfrm>
        <a:off x="2190483" y="1737896"/>
        <a:ext cx="6234452" cy="569537"/>
      </dsp:txXfrm>
    </dsp:sp>
    <dsp:sp modelId="{CAC7BCD7-8778-4753-ABBD-4FE6A11CB2DD}">
      <dsp:nvSpPr>
        <dsp:cNvPr id="0" name=""/>
        <dsp:cNvSpPr/>
      </dsp:nvSpPr>
      <dsp:spPr>
        <a:xfrm>
          <a:off x="0" y="1737896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2</a:t>
          </a:r>
          <a:endParaRPr lang="ru-RU" sz="3100" kern="1200" dirty="0"/>
        </a:p>
      </dsp:txBody>
      <dsp:txXfrm>
        <a:off x="27808" y="1765704"/>
        <a:ext cx="2134867" cy="541729"/>
      </dsp:txXfrm>
    </dsp:sp>
    <dsp:sp modelId="{D5795EEA-F4BF-4E97-89C1-D2EE4B990FDA}">
      <dsp:nvSpPr>
        <dsp:cNvPr id="0" name=""/>
        <dsp:cNvSpPr/>
      </dsp:nvSpPr>
      <dsp:spPr>
        <a:xfrm>
          <a:off x="0" y="2307433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Нарушение целостности – несанкционированное изменение, искажение, уничтожение информации</a:t>
          </a:r>
          <a:endParaRPr lang="ru-RU" sz="2400" kern="1200" dirty="0"/>
        </a:p>
      </dsp:txBody>
      <dsp:txXfrm>
        <a:off x="0" y="2307433"/>
        <a:ext cx="8424936" cy="1139246"/>
      </dsp:txXfrm>
    </dsp:sp>
    <dsp:sp modelId="{828BBB21-4B69-4B7B-9AF5-D425AA0A6780}">
      <dsp:nvSpPr>
        <dsp:cNvPr id="0" name=""/>
        <dsp:cNvSpPr/>
      </dsp:nvSpPr>
      <dsp:spPr>
        <a:xfrm>
          <a:off x="2190483" y="3475156"/>
          <a:ext cx="6234452" cy="56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b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Нарушение доступности</a:t>
          </a:r>
          <a:endParaRPr lang="ru-RU" sz="3100" kern="1200" dirty="0"/>
        </a:p>
      </dsp:txBody>
      <dsp:txXfrm>
        <a:off x="2190483" y="3475156"/>
        <a:ext cx="6234452" cy="569537"/>
      </dsp:txXfrm>
    </dsp:sp>
    <dsp:sp modelId="{5EBA91FE-C206-490E-B243-1ACBC77AEB28}">
      <dsp:nvSpPr>
        <dsp:cNvPr id="0" name=""/>
        <dsp:cNvSpPr/>
      </dsp:nvSpPr>
      <dsp:spPr>
        <a:xfrm>
          <a:off x="0" y="3475156"/>
          <a:ext cx="2190483" cy="5695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smtClean="0"/>
            <a:t>3</a:t>
          </a:r>
          <a:endParaRPr lang="ru-RU" sz="3100" kern="1200" dirty="0"/>
        </a:p>
      </dsp:txBody>
      <dsp:txXfrm>
        <a:off x="27808" y="3502964"/>
        <a:ext cx="2134867" cy="541729"/>
      </dsp:txXfrm>
    </dsp:sp>
    <dsp:sp modelId="{C74D3DE3-2314-4AC2-92F6-C28D06AE4E21}">
      <dsp:nvSpPr>
        <dsp:cNvPr id="0" name=""/>
        <dsp:cNvSpPr/>
      </dsp:nvSpPr>
      <dsp:spPr>
        <a:xfrm>
          <a:off x="0" y="4044694"/>
          <a:ext cx="8424936" cy="113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Нарушение доступности (отказ в обслуживании) – нарушаются доступ к информации, работоспособность объекта, доступ в который получил злоумышленник</a:t>
          </a:r>
          <a:endParaRPr lang="ru-RU" sz="2400" kern="1200" dirty="0"/>
        </a:p>
      </dsp:txBody>
      <dsp:txXfrm>
        <a:off x="0" y="4044694"/>
        <a:ext cx="8424936" cy="1139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Список вкладок"/>
  <dgm:desc val="Служит для отображения непоследовательных или сгруппированных блоков данных. Рекомендуется использовать для списков с текстом уровня 1 небольшого объема. Первый текст уровня 2 отображается рядом с текстом уровня 1, а остальной текст уровня 2 — под текстом уровня 1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image" Target="../media/image18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image" Target="../media/image18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image" Target="../media/image18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688F3-B11C-4A6F-B238-48EFAED95E68}" type="datetimeFigureOut">
              <a:rPr lang="ru-RU" smtClean="0"/>
              <a:t>04.05.2017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60062-BFBC-428A-B806-A48FA630C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82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95E67D-192B-444F-949E-96A0F4E06D56}" type="slidenum">
              <a:rPr lang="en-US" altLang="ru-RU">
                <a:solidFill>
                  <a:prstClr val="black"/>
                </a:solidFill>
              </a:rPr>
              <a:pPr eaLnBrk="1" hangingPunct="1"/>
              <a:t>253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F1A8D7-A33F-441E-85EF-CA5384AFC1FF}" type="slidenum">
              <a:rPr lang="en-US" altLang="ru-RU">
                <a:solidFill>
                  <a:prstClr val="black"/>
                </a:solidFill>
              </a:rPr>
              <a:pPr eaLnBrk="1" hangingPunct="1"/>
              <a:t>262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A09CB9-4471-4C66-B824-E32953508FA3}" type="slidenum">
              <a:rPr lang="en-US" altLang="ru-RU">
                <a:solidFill>
                  <a:prstClr val="black"/>
                </a:solidFill>
              </a:rPr>
              <a:pPr eaLnBrk="1" hangingPunct="1"/>
              <a:t>263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78113B-3B39-4302-BC5F-4D93B1F60A62}" type="slidenum">
              <a:rPr lang="en-US" altLang="ru-RU">
                <a:solidFill>
                  <a:prstClr val="black"/>
                </a:solidFill>
              </a:rPr>
              <a:pPr eaLnBrk="1" hangingPunct="1"/>
              <a:t>264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7BB3B9B-D318-4D93-AD1A-5B46EE853656}" type="slidenum">
              <a:rPr lang="en-US" altLang="ru-RU">
                <a:solidFill>
                  <a:prstClr val="black"/>
                </a:solidFill>
              </a:rPr>
              <a:pPr eaLnBrk="1" hangingPunct="1"/>
              <a:t>265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DC59270-0B14-4F7F-9BFA-45AA6A666544}" type="slidenum">
              <a:rPr lang="en-US" altLang="ru-RU">
                <a:solidFill>
                  <a:prstClr val="black"/>
                </a:solidFill>
              </a:rPr>
              <a:pPr eaLnBrk="1" hangingPunct="1"/>
              <a:t>266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8C07B1-3EEA-48BF-8B62-70E23C3F48B1}" type="slidenum">
              <a:rPr lang="en-US"/>
              <a:pPr/>
              <a:t>308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91" y="4342939"/>
            <a:ext cx="5030018" cy="4114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688" tIns="44344" rIns="88688" bIns="44344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D84DB3-F90F-4FD8-83FF-FB820B9E49A5}" type="slidenum">
              <a:rPr lang="en-US"/>
              <a:pPr/>
              <a:t>309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91" y="4342939"/>
            <a:ext cx="5030018" cy="4114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688" tIns="44344" rIns="88688" bIns="44344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853E60-EB00-4989-8708-83BE4FAF030C}" type="slidenum">
              <a:rPr lang="en-US"/>
              <a:pPr/>
              <a:t>310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91" y="4342939"/>
            <a:ext cx="5030018" cy="4114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688" tIns="44344" rIns="88688" bIns="44344"/>
          <a:lstStyle/>
          <a:p>
            <a:r>
              <a:rPr lang="ru-RU"/>
              <a:t>Конечный автомат рисуют в виде графа, узлы которого отображают некоторые состояния протокола, а дуги (стрелки) - переходы из состояния в состояние. </a:t>
            </a:r>
          </a:p>
          <a:p>
            <a:r>
              <a:rPr lang="ru-RU"/>
              <a:t>Переходы осуществляются в результате внешних воздействий. Все внешние воздействия в данном случае представляют собой события трех типов: </a:t>
            </a:r>
          </a:p>
          <a:p>
            <a:pPr marL="527552" lvl="1" indent="-175851">
              <a:buFontTx/>
              <a:buChar char="•"/>
            </a:pPr>
            <a:r>
              <a:rPr lang="ru-RU"/>
              <a:t>инициализация протокола в начале его работы (обозначены стрелочкой с подписью, выполненной курсивом), приход различных служебных сообщений (над стрелкой пишется название сообщения по названию соответствующих служебных битов) и </a:t>
            </a:r>
          </a:p>
          <a:p>
            <a:pPr marL="527552" lvl="1" indent="-175851">
              <a:buFontTx/>
              <a:buChar char="•"/>
            </a:pPr>
            <a:r>
              <a:rPr lang="ru-RU"/>
              <a:t>истечение таймера на ожидание некоторого события.</a:t>
            </a:r>
          </a:p>
          <a:p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C02A75-B19A-4C78-851A-1CD01C456F42}" type="slidenum">
              <a:rPr lang="en-US" altLang="ru-RU">
                <a:solidFill>
                  <a:prstClr val="black"/>
                </a:solidFill>
              </a:rPr>
              <a:pPr eaLnBrk="1" hangingPunct="1"/>
              <a:t>254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66E1E7-2FA4-4487-8D55-5969249AB4CC}" type="slidenum">
              <a:rPr lang="en-US" altLang="ru-RU">
                <a:solidFill>
                  <a:prstClr val="black"/>
                </a:solidFill>
              </a:rPr>
              <a:pPr eaLnBrk="1" hangingPunct="1"/>
              <a:t>255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E71A1B-1137-405D-99A6-2613292AA8D0}" type="slidenum">
              <a:rPr lang="ru-RU" altLang="ru-RU"/>
              <a:pPr/>
              <a:t>490</a:t>
            </a:fld>
            <a:endParaRPr lang="ru-RU" altLang="ru-RU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CEDAEF-C861-445C-B570-F3995004231F}" type="slidenum">
              <a:rPr lang="ru-RU" altLang="ru-RU"/>
              <a:pPr/>
              <a:t>500</a:t>
            </a:fld>
            <a:endParaRPr lang="ru-RU" altLang="ru-RU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ru-RU" altLang="ru-RU"/>
              <a:t>Три стадии установки </a:t>
            </a:r>
            <a:r>
              <a:rPr lang="en-US" altLang="ru-RU"/>
              <a:t>TCP-</a:t>
            </a:r>
            <a:r>
              <a:rPr lang="ru-RU" altLang="ru-RU"/>
              <a:t>соединения (</a:t>
            </a:r>
            <a:r>
              <a:rPr lang="en-US" altLang="ru-RU"/>
              <a:t>3-way handshake)</a:t>
            </a:r>
            <a:r>
              <a:rPr lang="ru-RU" altLang="ru-RU"/>
              <a:t>:</a:t>
            </a:r>
          </a:p>
          <a:p>
            <a:pPr>
              <a:buFontTx/>
              <a:buChar char="•"/>
            </a:pPr>
            <a:r>
              <a:rPr lang="ru-RU" altLang="ru-RU"/>
              <a:t> клиент выбирает и посылает серверу </a:t>
            </a:r>
            <a:r>
              <a:rPr lang="en-US" altLang="ru-RU"/>
              <a:t>sequence number (C-SYN)</a:t>
            </a:r>
            <a:r>
              <a:rPr lang="ru-RU" altLang="ru-RU"/>
              <a:t>;</a:t>
            </a:r>
          </a:p>
          <a:p>
            <a:pPr>
              <a:buFontTx/>
              <a:buChar char="•"/>
            </a:pPr>
            <a:r>
              <a:rPr lang="ru-RU" altLang="ru-RU"/>
              <a:t> в ответ сервер высылает клиенту пакет, содержащий подтверждение </a:t>
            </a:r>
            <a:r>
              <a:rPr lang="en-US" altLang="ru-RU"/>
              <a:t>(C-ACK) </a:t>
            </a:r>
            <a:r>
              <a:rPr lang="ru-RU" altLang="ru-RU"/>
              <a:t>и собственный </a:t>
            </a:r>
            <a:r>
              <a:rPr lang="en-US" altLang="ru-RU"/>
              <a:t>sequence number (S-SYN)</a:t>
            </a:r>
            <a:r>
              <a:rPr lang="ru-RU" altLang="ru-RU"/>
              <a:t> сервера;</a:t>
            </a:r>
          </a:p>
          <a:p>
            <a:pPr>
              <a:buFontTx/>
              <a:buChar char="•"/>
            </a:pPr>
            <a:r>
              <a:rPr lang="ru-RU" altLang="ru-RU"/>
              <a:t> теперь подтверждение высылает клиент </a:t>
            </a:r>
            <a:r>
              <a:rPr lang="en-US" altLang="ru-RU"/>
              <a:t>(S-ACK)</a:t>
            </a:r>
            <a:r>
              <a:rPr lang="ru-RU" altLang="ru-RU"/>
              <a:t>.</a:t>
            </a:r>
          </a:p>
          <a:p>
            <a:r>
              <a:rPr lang="ru-RU" altLang="ru-RU"/>
              <a:t>После этого соединение считается установленным и начинается обмен данными. При этом каждый пакет имеет в заголовке поле для </a:t>
            </a:r>
            <a:r>
              <a:rPr lang="en-US" altLang="ru-RU"/>
              <a:t>sequence number и acknowledge number.</a:t>
            </a:r>
            <a:r>
              <a:rPr lang="ru-RU" altLang="ru-RU"/>
              <a:t> Данные числа увеличиваются при обмене данными и позволяют контролировать корректность передачи.</a:t>
            </a:r>
          </a:p>
          <a:p>
            <a:r>
              <a:rPr lang="ru-RU" altLang="ru-RU"/>
              <a:t>Предположим, что хакер может определить текущие значения счетчиков пакетов сервера </a:t>
            </a:r>
            <a:r>
              <a:rPr lang="en-US" altLang="ru-RU"/>
              <a:t>S-SYN.</a:t>
            </a:r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AC9687-CA57-481C-97AC-B0C109BF5FFC}" type="slidenum">
              <a:rPr lang="en-US" altLang="ru-RU">
                <a:solidFill>
                  <a:prstClr val="black"/>
                </a:solidFill>
              </a:rPr>
              <a:pPr eaLnBrk="1" hangingPunct="1"/>
              <a:t>256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DF0951-7BA1-4473-A4E9-639033021653}" type="slidenum">
              <a:rPr lang="en-US" altLang="ru-RU">
                <a:solidFill>
                  <a:prstClr val="black"/>
                </a:solidFill>
              </a:rPr>
              <a:pPr eaLnBrk="1" hangingPunct="1"/>
              <a:t>257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EE4929-4A2F-41B6-8C4C-2B5034D24428}" type="slidenum">
              <a:rPr lang="en-US" altLang="ru-RU">
                <a:solidFill>
                  <a:prstClr val="black"/>
                </a:solidFill>
              </a:rPr>
              <a:pPr eaLnBrk="1" hangingPunct="1"/>
              <a:t>258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EFB443-33F9-4FB3-88BF-FA5FE8267645}" type="slidenum">
              <a:rPr lang="en-US" altLang="ru-RU">
                <a:solidFill>
                  <a:prstClr val="black"/>
                </a:solidFill>
              </a:rPr>
              <a:pPr eaLnBrk="1" hangingPunct="1"/>
              <a:t>259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6317453-8BB8-48D2-92CD-B1E744F2C752}" type="slidenum">
              <a:rPr lang="en-US" altLang="ru-RU">
                <a:solidFill>
                  <a:prstClr val="black"/>
                </a:solidFill>
              </a:rPr>
              <a:pPr eaLnBrk="1" hangingPunct="1"/>
              <a:t>260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B80D82-2CA0-402B-AE7A-56658E1399DC}" type="slidenum">
              <a:rPr lang="en-US" altLang="ru-RU">
                <a:solidFill>
                  <a:prstClr val="black"/>
                </a:solidFill>
              </a:rPr>
              <a:pPr eaLnBrk="1" hangingPunct="1"/>
              <a:t>261</a:t>
            </a:fld>
            <a:endParaRPr lang="en-US" altLang="ru-RU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ru-RU" altLang="ru-RU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D75DB-BFB6-4759-8ABA-8DCAF6A807D4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60221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-1437"/>
            <a:ext cx="9144000" cy="15255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0" y="-1437"/>
            <a:ext cx="649180" cy="6859503"/>
            <a:chOff x="0" y="-1438"/>
            <a:chExt cx="649180" cy="6859503"/>
          </a:xfrm>
        </p:grpSpPr>
        <p:sp>
          <p:nvSpPr>
            <p:cNvPr id="21" name="Shape 2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24" name="Shape 2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/>
          <p:nvPr/>
        </p:nvSpPr>
        <p:spPr>
          <a:xfrm>
            <a:off x="0" y="6324601"/>
            <a:ext cx="9144000" cy="5347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Font typeface="Arial"/>
              <a:defRPr b="0"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Font typeface="Arial"/>
              <a:buChar char="➔"/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buFont typeface="Arial"/>
              <a:buChar char="◆"/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buFont typeface="Arial"/>
              <a:buChar char="◆"/>
              <a:defRPr>
                <a:latin typeface="Arial"/>
                <a:ea typeface="Arial"/>
                <a:cs typeface="Arial"/>
                <a:sym typeface="Arial"/>
              </a:defRPr>
            </a:lvl5pPr>
            <a:lvl6pPr>
              <a:spcBef>
                <a:spcPts val="0"/>
              </a:spcBef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6pPr>
            <a:lvl7pPr>
              <a:spcBef>
                <a:spcPts val="0"/>
              </a:spcBef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7pPr>
            <a:lvl8pPr>
              <a:spcBef>
                <a:spcPts val="0"/>
              </a:spcBef>
              <a:buFont typeface="Arial"/>
              <a:buChar char="◆"/>
              <a:defRPr>
                <a:latin typeface="Arial"/>
                <a:ea typeface="Arial"/>
                <a:cs typeface="Arial"/>
                <a:sym typeface="Arial"/>
              </a:defRPr>
            </a:lvl8pPr>
            <a:lvl9pPr>
              <a:spcBef>
                <a:spcPts val="0"/>
              </a:spcBef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173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-1437"/>
            <a:ext cx="9144000" cy="15255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0" y="-1437"/>
            <a:ext cx="649180" cy="6859503"/>
            <a:chOff x="0" y="-1438"/>
            <a:chExt cx="649180" cy="6859503"/>
          </a:xfrm>
        </p:grpSpPr>
        <p:sp>
          <p:nvSpPr>
            <p:cNvPr id="32" name="Shape 32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34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35" name="Shape 35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37"/>
          <p:cNvSpPr/>
          <p:nvPr/>
        </p:nvSpPr>
        <p:spPr>
          <a:xfrm>
            <a:off x="0" y="6324601"/>
            <a:ext cx="9144000" cy="5347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har char="➔"/>
              <a:defRPr/>
            </a:lvl1pPr>
            <a:lvl2pPr>
              <a:spcBef>
                <a:spcPts val="0"/>
              </a:spcBef>
              <a:buChar char="◆"/>
              <a:defRPr/>
            </a:lvl2pPr>
            <a:lvl3pPr>
              <a:spcBef>
                <a:spcPts val="0"/>
              </a:spcBef>
              <a:buChar char="●"/>
              <a:defRPr/>
            </a:lvl3pPr>
            <a:lvl4pPr>
              <a:spcBef>
                <a:spcPts val="0"/>
              </a:spcBef>
              <a:buChar char="○"/>
              <a:defRPr/>
            </a:lvl4pPr>
            <a:lvl5pPr>
              <a:spcBef>
                <a:spcPts val="0"/>
              </a:spcBef>
              <a:buChar char="◆"/>
              <a:defRPr/>
            </a:lvl5pPr>
            <a:lvl6pPr>
              <a:spcBef>
                <a:spcPts val="0"/>
              </a:spcBef>
              <a:buChar char="●"/>
              <a:defRPr/>
            </a:lvl6pPr>
            <a:lvl7pPr>
              <a:spcBef>
                <a:spcPts val="0"/>
              </a:spcBef>
              <a:buChar char="○"/>
              <a:defRPr/>
            </a:lvl7pPr>
            <a:lvl8pPr>
              <a:spcBef>
                <a:spcPts val="0"/>
              </a:spcBef>
              <a:buChar char="◆"/>
              <a:defRPr/>
            </a:lvl8pPr>
            <a:lvl9pPr>
              <a:spcBef>
                <a:spcPts val="0"/>
              </a:spcBef>
              <a:buChar char="●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har char="➔"/>
              <a:defRPr/>
            </a:lvl1pPr>
            <a:lvl2pPr>
              <a:spcBef>
                <a:spcPts val="0"/>
              </a:spcBef>
              <a:buChar char="◆"/>
              <a:defRPr/>
            </a:lvl2pPr>
            <a:lvl3pPr>
              <a:spcBef>
                <a:spcPts val="0"/>
              </a:spcBef>
              <a:buChar char="●"/>
              <a:defRPr/>
            </a:lvl3pPr>
            <a:lvl4pPr>
              <a:spcBef>
                <a:spcPts val="0"/>
              </a:spcBef>
              <a:buChar char="○"/>
              <a:defRPr/>
            </a:lvl4pPr>
            <a:lvl5pPr>
              <a:spcBef>
                <a:spcPts val="0"/>
              </a:spcBef>
              <a:buChar char="◆"/>
              <a:defRPr/>
            </a:lvl5pPr>
            <a:lvl6pPr>
              <a:spcBef>
                <a:spcPts val="0"/>
              </a:spcBef>
              <a:buChar char="●"/>
              <a:defRPr/>
            </a:lvl6pPr>
            <a:lvl7pPr>
              <a:spcBef>
                <a:spcPts val="0"/>
              </a:spcBef>
              <a:buChar char="○"/>
              <a:defRPr/>
            </a:lvl7pPr>
            <a:lvl8pPr>
              <a:spcBef>
                <a:spcPts val="0"/>
              </a:spcBef>
              <a:buChar char="◆"/>
              <a:defRPr/>
            </a:lvl8pPr>
            <a:lvl9pPr>
              <a:spcBef>
                <a:spcPts val="0"/>
              </a:spcBef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73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7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171CBB9-3185-46DD-AF0C-8AA14444C46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864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D87FAEC-52DC-49E9-9AB4-D83BE63CD916}" type="datetimeFigureOut">
              <a:rPr lang="ru-RU" smtClean="0"/>
              <a:pPr/>
              <a:t>04.05.2017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961613-2671-46D6-B3C2-AA45DC43C84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9.emf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wm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IP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g"/><Relationship Id="rId4" Type="http://schemas.openxmlformats.org/officeDocument/2006/relationships/hyperlink" Target="https://ru.wikipedia.org/wiki/VoIP" TargetMode="Externa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gif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2.jpe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____Microsoft_Word_97-20031.doc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6.emf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1.wmf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18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6.png"/><Relationship Id="rId4" Type="http://schemas.openxmlformats.org/officeDocument/2006/relationships/image" Target="../media/image184.wmf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9.bin"/><Relationship Id="rId7" Type="http://schemas.openxmlformats.org/officeDocument/2006/relationships/image" Target="../media/image18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6.png"/><Relationship Id="rId4" Type="http://schemas.openxmlformats.org/officeDocument/2006/relationships/image" Target="../media/image184.wmf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8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6.png"/><Relationship Id="rId4" Type="http://schemas.openxmlformats.org/officeDocument/2006/relationships/image" Target="../media/image184.wmf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86.png"/><Relationship Id="rId4" Type="http://schemas.openxmlformats.org/officeDocument/2006/relationships/image" Target="../media/image184.wmf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0.wmf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1.wmf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2.wmf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21.bin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22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97.wmf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98.wmf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99.wmf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00.wmf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http://php/cgi-bin/first.pl?arg1+arg2+&#1087;&#1088;&#1080;&#1074;&#1077;&#1090;" TargetMode="Externa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://php/cgi-bin/first.pl?text1=123&amp;text2=%EF%F0%E8%E2%E5%F2&amp;action=click1" TargetMode="Externa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06.emf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07.emf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8.emf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09.emf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1%D0%B8%D1%82" TargetMode="Externa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15.emf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34.bin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19.emf"/><Relationship Id="rId4" Type="http://schemas.openxmlformats.org/officeDocument/2006/relationships/oleObject" Target="../embeddings/oleObject35.bin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21.wmf"/><Relationship Id="rId4" Type="http://schemas.openxmlformats.org/officeDocument/2006/relationships/oleObject" Target="../embeddings/oleObject36.bin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37.bin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26.emf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6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emf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gif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36595"/>
            <a:ext cx="3533630" cy="264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74309" y="4221088"/>
            <a:ext cx="3960440" cy="882119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д</a:t>
            </a:r>
            <a:r>
              <a:rPr lang="ru-RU" b="1" dirty="0" smtClean="0">
                <a:solidFill>
                  <a:schemeClr val="tx1"/>
                </a:solidFill>
              </a:rPr>
              <a:t>оцент кафедры информатики, декан ФПКП ИИТ БГУИР</a:t>
            </a:r>
          </a:p>
          <a:p>
            <a:r>
              <a:rPr lang="ru-RU" b="1" dirty="0" smtClean="0">
                <a:solidFill>
                  <a:schemeClr val="tx1"/>
                </a:solidFill>
              </a:rPr>
              <a:t>Чернявский Юрий Александрович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39752" y="1196752"/>
            <a:ext cx="5976665" cy="1793167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«Методы защиты информации»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596881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Минск 2017 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305" y="116632"/>
            <a:ext cx="9006191" cy="1143000"/>
          </a:xfrm>
        </p:spPr>
        <p:txBody>
          <a:bodyPr/>
          <a:lstStyle/>
          <a:p>
            <a:r>
              <a:rPr lang="ru-RU" dirty="0"/>
              <a:t>Комплексная защита информационного объекта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772816"/>
            <a:ext cx="9144000" cy="5832648"/>
          </a:xfrm>
        </p:spPr>
        <p:txBody>
          <a:bodyPr>
            <a:normAutofit/>
          </a:bodyPr>
          <a:lstStyle/>
          <a:p>
            <a:r>
              <a:rPr lang="ru-RU" sz="2400" b="1" u="sng" dirty="0" smtClean="0"/>
              <a:t>Цель </a:t>
            </a:r>
            <a:r>
              <a:rPr lang="ru-RU" sz="2400" b="1" u="sng" dirty="0"/>
              <a:t>защиты информационного объекта </a:t>
            </a:r>
            <a:r>
              <a:rPr lang="ru-RU" sz="2400" dirty="0" smtClean="0"/>
              <a:t>- противодействие </a:t>
            </a:r>
            <a:r>
              <a:rPr lang="ru-RU" sz="2400" dirty="0"/>
              <a:t>угрозам безопасности.</a:t>
            </a:r>
          </a:p>
          <a:p>
            <a:r>
              <a:rPr lang="ru-RU" sz="2400" b="1" u="sng" dirty="0"/>
              <a:t>Защищенный информационный объект </a:t>
            </a:r>
            <a:r>
              <a:rPr lang="ru-RU" sz="2400" dirty="0"/>
              <a:t>— это объект со средствами защиты, которые успешно и эффективно противостоят угрозам безопасности.</a:t>
            </a:r>
          </a:p>
          <a:p>
            <a:r>
              <a:rPr lang="ru-RU" sz="2400" b="1" u="sng" dirty="0"/>
              <a:t>Комплексная защита информационного объекта </a:t>
            </a:r>
            <a:r>
              <a:rPr lang="ru-RU" sz="2400" dirty="0"/>
              <a:t>(ИО) — совокупность методов и средств (правовых, организационных, физических, технических, программных).</a:t>
            </a:r>
          </a:p>
          <a:p>
            <a:r>
              <a:rPr lang="ru-RU" sz="2400" b="1" u="sng" dirty="0"/>
              <a:t>Политика безопасности </a:t>
            </a:r>
            <a:r>
              <a:rPr lang="ru-RU" sz="2400" dirty="0"/>
              <a:t>— совокупность норм, правил, рекомендаций, регламентирующих работу средств защиты ИО от заданного множества угроз безопасности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480913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988"/>
            <a:ext cx="7406208" cy="1143000"/>
          </a:xfrm>
        </p:spPr>
        <p:txBody>
          <a:bodyPr/>
          <a:lstStyle/>
          <a:p>
            <a:r>
              <a:rPr lang="ru-RU" dirty="0"/>
              <a:t>Классификация </a:t>
            </a:r>
            <a:r>
              <a:rPr lang="ru-RU" dirty="0" err="1"/>
              <a:t>стеганографических</a:t>
            </a:r>
            <a:r>
              <a:rPr lang="ru-RU" dirty="0"/>
              <a:t> методов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243743"/>
            <a:ext cx="8398662" cy="492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199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32405"/>
            <a:ext cx="7920880" cy="1143000"/>
          </a:xfrm>
        </p:spPr>
        <p:txBody>
          <a:bodyPr/>
          <a:lstStyle/>
          <a:p>
            <a:r>
              <a:rPr lang="ru-RU" dirty="0" smtClean="0"/>
              <a:t>Условия использования </a:t>
            </a:r>
            <a:r>
              <a:rPr lang="ru-RU" dirty="0"/>
              <a:t>методов компьютерной </a:t>
            </a:r>
            <a:r>
              <a:rPr lang="ru-RU" dirty="0" smtClean="0"/>
              <a:t>стеганографии: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420888"/>
            <a:ext cx="8280920" cy="443711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Противник </a:t>
            </a:r>
            <a:r>
              <a:rPr lang="ru-RU" dirty="0"/>
              <a:t>может иметь </a:t>
            </a:r>
            <a:r>
              <a:rPr lang="ru-RU" u="sng" dirty="0">
                <a:solidFill>
                  <a:schemeClr val="accent1"/>
                </a:solidFill>
              </a:rPr>
              <a:t>полное представление</a:t>
            </a:r>
            <a:r>
              <a:rPr lang="ru-RU" dirty="0"/>
              <a:t> о </a:t>
            </a:r>
            <a:r>
              <a:rPr lang="ru-RU" dirty="0" err="1"/>
              <a:t>стеганографической</a:t>
            </a:r>
            <a:r>
              <a:rPr lang="ru-RU" dirty="0"/>
              <a:t> системе и </a:t>
            </a:r>
            <a:r>
              <a:rPr lang="ru-RU" dirty="0" smtClean="0"/>
              <a:t>деталях </a:t>
            </a:r>
            <a:r>
              <a:rPr lang="ru-RU" dirty="0"/>
              <a:t>ее реализации.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Ключ</a:t>
            </a:r>
            <a:r>
              <a:rPr lang="ru-RU" dirty="0"/>
              <a:t>, с помощью которого можно установить факт </a:t>
            </a:r>
            <a:r>
              <a:rPr lang="ru-RU" dirty="0" smtClean="0"/>
              <a:t>присутствия </a:t>
            </a:r>
            <a:r>
              <a:rPr lang="ru-RU" dirty="0"/>
              <a:t>скрытого сообщения и его </a:t>
            </a:r>
            <a:r>
              <a:rPr lang="ru-RU" dirty="0" smtClean="0"/>
              <a:t>содержание – </a:t>
            </a:r>
            <a:r>
              <a:rPr lang="ru-RU" u="sng" dirty="0" smtClean="0">
                <a:solidFill>
                  <a:schemeClr val="accent1"/>
                </a:solidFill>
              </a:rPr>
              <a:t>противнику неизвестен</a:t>
            </a:r>
            <a:endParaRPr lang="ru-RU" u="sng" dirty="0">
              <a:solidFill>
                <a:schemeClr val="accent1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ru-RU" dirty="0"/>
              <a:t>противнику </a:t>
            </a:r>
            <a:r>
              <a:rPr lang="ru-RU" b="1" dirty="0" smtClean="0">
                <a:solidFill>
                  <a:schemeClr val="accent1"/>
                </a:solidFill>
              </a:rPr>
              <a:t>известен факт </a:t>
            </a:r>
            <a:r>
              <a:rPr lang="ru-RU" dirty="0"/>
              <a:t>существования скрытого сообщения, то </a:t>
            </a:r>
            <a:r>
              <a:rPr lang="ru-RU" u="sng" dirty="0" smtClean="0">
                <a:solidFill>
                  <a:schemeClr val="accent1"/>
                </a:solidFill>
              </a:rPr>
              <a:t>без ключа извлечь </a:t>
            </a:r>
            <a:r>
              <a:rPr lang="ru-RU" dirty="0"/>
              <a:t>подобные сообщения из других </a:t>
            </a:r>
            <a:r>
              <a:rPr lang="ru-RU" dirty="0" err="1"/>
              <a:t>стеганограмм</a:t>
            </a:r>
            <a:r>
              <a:rPr lang="ru-RU" dirty="0"/>
              <a:t> </a:t>
            </a:r>
            <a:r>
              <a:rPr lang="ru-RU" u="sng" dirty="0" smtClean="0">
                <a:solidFill>
                  <a:schemeClr val="accent1"/>
                </a:solidFill>
              </a:rPr>
              <a:t>невозможно</a:t>
            </a:r>
            <a:endParaRPr lang="ru-RU" u="sng" dirty="0">
              <a:solidFill>
                <a:schemeClr val="accent1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Потенциальный </a:t>
            </a:r>
            <a:r>
              <a:rPr lang="ru-RU" b="1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 должен быть </a:t>
            </a:r>
            <a:r>
              <a:rPr lang="ru-RU" u="sng" dirty="0">
                <a:solidFill>
                  <a:schemeClr val="accent1"/>
                </a:solidFill>
              </a:rPr>
              <a:t>лишен каких-либо технических</a:t>
            </a:r>
            <a:r>
              <a:rPr lang="ru-RU" dirty="0"/>
              <a:t> и иных </a:t>
            </a:r>
            <a:r>
              <a:rPr lang="ru-RU" u="sng" dirty="0" smtClean="0">
                <a:solidFill>
                  <a:schemeClr val="accent1"/>
                </a:solidFill>
              </a:rPr>
              <a:t>преимуществ </a:t>
            </a:r>
            <a:r>
              <a:rPr lang="ru-RU" u="sng" dirty="0">
                <a:solidFill>
                  <a:schemeClr val="accent1"/>
                </a:solidFill>
              </a:rPr>
              <a:t>в распознавании </a:t>
            </a:r>
            <a:r>
              <a:rPr lang="ru-RU" dirty="0"/>
              <a:t>или раскрытии содержания тайных сообщений.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3279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136904" cy="1143000"/>
          </a:xfrm>
        </p:spPr>
        <p:txBody>
          <a:bodyPr/>
          <a:lstStyle/>
          <a:p>
            <a:r>
              <a:rPr lang="ru-RU" dirty="0"/>
              <a:t>Классификация </a:t>
            </a:r>
            <a:r>
              <a:rPr lang="ru-RU" dirty="0" err="1"/>
              <a:t>стегосистем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79500148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9997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err="1"/>
              <a:t>Безключевые</a:t>
            </a:r>
            <a:r>
              <a:rPr lang="ru-RU" dirty="0"/>
              <a:t> </a:t>
            </a:r>
            <a:r>
              <a:rPr lang="ru-RU" dirty="0" err="1"/>
              <a:t>стегосистемы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3568" y="1052736"/>
                <a:ext cx="7848872" cy="5490944"/>
              </a:xfrm>
            </p:spPr>
            <p:txBody>
              <a:bodyPr/>
              <a:lstStyle/>
              <a:p>
                <a:r>
                  <a:rPr lang="ru-RU" dirty="0"/>
                  <a:t>Совокупность </a:t>
                </a:r>
                <a:r>
                  <a:rPr lang="el-GR" b="1" dirty="0" smtClean="0">
                    <a:solidFill>
                      <a:schemeClr val="accent1"/>
                    </a:solidFill>
                  </a:rPr>
                  <a:t>Ξ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=&lt;C,М,D,E</a:t>
                </a:r>
                <a:r>
                  <a:rPr lang="ru-RU" b="1" dirty="0">
                    <a:solidFill>
                      <a:schemeClr val="accent1"/>
                    </a:solidFill>
                  </a:rPr>
                  <a:t>&gt;, </a:t>
                </a:r>
                <a:r>
                  <a:rPr lang="ru-RU" dirty="0" smtClean="0"/>
                  <a:t>где 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С</a:t>
                </a:r>
                <a:r>
                  <a:rPr lang="ru-RU" dirty="0" smtClean="0"/>
                  <a:t> </a:t>
                </a:r>
                <a:r>
                  <a:rPr lang="ru-RU" dirty="0"/>
                  <a:t>— множество возможных контейнеров; </a:t>
                </a:r>
                <a:endParaRPr lang="ru-RU" dirty="0" smtClean="0"/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М </a:t>
                </a:r>
                <a:r>
                  <a:rPr lang="ru-RU" dirty="0"/>
                  <a:t>— множество секретных сообщений, </a:t>
                </a:r>
                <a:endParaRPr lang="ru-RU" dirty="0" smtClean="0"/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|</a:t>
                </a:r>
                <a:r>
                  <a:rPr lang="ru-RU" b="1" dirty="0">
                    <a:solidFill>
                      <a:schemeClr val="accent1"/>
                    </a:solidFill>
                  </a:rPr>
                  <a:t>С|&gt;|М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|;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E</a:t>
                </a:r>
                <a:r>
                  <a:rPr lang="ru-RU" b="1" dirty="0">
                    <a:solidFill>
                      <a:schemeClr val="accent1"/>
                    </a:solidFill>
                  </a:rPr>
                  <a:t>: </a:t>
                </a:r>
                <a:r>
                  <a:rPr lang="ru-RU" b="1" dirty="0" err="1">
                    <a:solidFill>
                      <a:schemeClr val="accent1"/>
                    </a:solidFill>
                  </a:rPr>
                  <a:t>CxM</a:t>
                </a:r>
                <a:r>
                  <a:rPr lang="ru-RU" b="1" dirty="0">
                    <a:solidFill>
                      <a:schemeClr val="accent1"/>
                    </a:solidFill>
                  </a:rPr>
                  <a:t>—&gt;С </a:t>
                </a:r>
                <a:r>
                  <a:rPr lang="ru-RU" b="1" dirty="0"/>
                  <a:t>и </a:t>
                </a:r>
                <a:r>
                  <a:rPr lang="ru-RU" b="1" dirty="0">
                    <a:solidFill>
                      <a:schemeClr val="accent1"/>
                    </a:solidFill>
                  </a:rPr>
                  <a:t>D: С—&gt;M </a:t>
                </a:r>
                <a:r>
                  <a:rPr lang="ru-RU" dirty="0"/>
                  <a:t>— функции </a:t>
                </a:r>
                <a:r>
                  <a:rPr lang="ru-RU" dirty="0" smtClean="0"/>
                  <a:t>сокрытия </a:t>
                </a:r>
                <a:r>
                  <a:rPr lang="ru-RU" dirty="0"/>
                  <a:t>и извлечения сообщения из контейнера, </a:t>
                </a:r>
                <a:endParaRPr lang="ru-RU" dirty="0" smtClean="0"/>
              </a:p>
              <a:p>
                <a:r>
                  <a:rPr lang="ru-RU" dirty="0" smtClean="0"/>
                  <a:t>причем </a:t>
                </a:r>
                <a:r>
                  <a:rPr lang="ru-RU" b="1" dirty="0">
                    <a:solidFill>
                      <a:schemeClr val="accent1"/>
                    </a:solidFill>
                  </a:rPr>
                  <a:t>D(E(</a:t>
                </a:r>
                <a:r>
                  <a:rPr lang="ru-RU" b="1" dirty="0" err="1">
                    <a:solidFill>
                      <a:schemeClr val="accent1"/>
                    </a:solidFill>
                  </a:rPr>
                  <a:t>c,m</a:t>
                </a:r>
                <a:r>
                  <a:rPr lang="ru-RU" b="1" dirty="0">
                    <a:solidFill>
                      <a:schemeClr val="accent1"/>
                    </a:solidFill>
                  </a:rPr>
                  <a:t>))=m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en-US" dirty="0" smtClean="0"/>
                  <a:t>m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ru-RU" dirty="0" smtClean="0"/>
                  <a:t>М </a:t>
                </a:r>
                <a:r>
                  <a:rPr lang="ru-RU" dirty="0"/>
                  <a:t>и </a:t>
                </a:r>
                <a:r>
                  <a:rPr lang="en-US" dirty="0" smtClean="0"/>
                  <a:t>c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ru-RU" dirty="0" smtClean="0"/>
                  <a:t>С</a:t>
                </a:r>
                <a:r>
                  <a:rPr lang="ru-RU" dirty="0"/>
                  <a:t>, </a:t>
                </a:r>
                <a:endParaRPr lang="en-US" dirty="0" smtClean="0"/>
              </a:p>
              <a:p>
                <a:r>
                  <a:rPr lang="ru-RU" dirty="0" smtClean="0"/>
                  <a:t>называется </a:t>
                </a:r>
                <a:r>
                  <a:rPr lang="ru-RU" b="1" u="sng" dirty="0" err="1">
                    <a:solidFill>
                      <a:schemeClr val="accent1"/>
                    </a:solidFill>
                  </a:rPr>
                  <a:t>безключевой</a:t>
                </a:r>
                <a:r>
                  <a:rPr lang="ru-RU" b="1" u="sng" dirty="0">
                    <a:solidFill>
                      <a:schemeClr val="accent1"/>
                    </a:solidFill>
                  </a:rPr>
                  <a:t> </a:t>
                </a:r>
                <a:r>
                  <a:rPr lang="ru-RU" b="1" u="sng" dirty="0" err="1">
                    <a:solidFill>
                      <a:schemeClr val="accent1"/>
                    </a:solidFill>
                  </a:rPr>
                  <a:t>стегосистемой</a:t>
                </a:r>
                <a:r>
                  <a:rPr lang="ru-RU" b="1" u="sng" dirty="0" smtClean="0">
                    <a:solidFill>
                      <a:schemeClr val="accent1"/>
                    </a:solidFill>
                  </a:rPr>
                  <a:t>.</a:t>
                </a:r>
                <a:endParaRPr lang="en-US" b="1" u="sng" dirty="0" smtClean="0">
                  <a:solidFill>
                    <a:schemeClr val="accent1"/>
                  </a:solidFill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</a:rPr>
                  <a:t>Б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езопасность </a:t>
                </a:r>
                <a:r>
                  <a:rPr lang="ru-RU" dirty="0" err="1">
                    <a:solidFill>
                      <a:schemeClr val="tx1"/>
                    </a:solidFill>
                  </a:rPr>
                  <a:t>безключевых</a:t>
                </a:r>
                <a:r>
                  <a:rPr lang="ru-RU" dirty="0">
                    <a:solidFill>
                      <a:schemeClr val="tx1"/>
                    </a:solidFill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</a:rPr>
                  <a:t>стегосистем</a:t>
                </a:r>
                <a:r>
                  <a:rPr lang="ru-RU" dirty="0">
                    <a:solidFill>
                      <a:schemeClr val="tx1"/>
                    </a:solidFill>
                  </a:rPr>
                  <a:t> основана на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секретности используемых </a:t>
                </a:r>
                <a:r>
                  <a:rPr lang="ru-RU" u="sng" dirty="0" err="1">
                    <a:solidFill>
                      <a:schemeClr val="accent1"/>
                    </a:solidFill>
                  </a:rPr>
                  <a:t>стеганографических</a:t>
                </a:r>
                <a:r>
                  <a:rPr lang="ru-RU" u="sng" dirty="0">
                    <a:solidFill>
                      <a:schemeClr val="accent1"/>
                    </a:solidFill>
                  </a:rPr>
                  <a:t> преобразований E и D. </a:t>
                </a:r>
                <a:endParaRPr lang="ru-RU" u="sng" dirty="0" smtClean="0">
                  <a:solidFill>
                    <a:schemeClr val="accent1"/>
                  </a:solidFill>
                </a:endParaRPr>
              </a:p>
              <a:p>
                <a:r>
                  <a:rPr lang="ru-RU" dirty="0" smtClean="0">
                    <a:solidFill>
                      <a:schemeClr val="tx1"/>
                    </a:solidFill>
                  </a:rPr>
                  <a:t>Это противоречит </a:t>
                </a:r>
                <a:r>
                  <a:rPr lang="ru-RU" dirty="0">
                    <a:solidFill>
                      <a:schemeClr val="tx1"/>
                    </a:solidFill>
                  </a:rPr>
                  <a:t>основному принципу </a:t>
                </a:r>
                <a:r>
                  <a:rPr lang="ru-RU" dirty="0" err="1">
                    <a:solidFill>
                      <a:schemeClr val="tx1"/>
                    </a:solidFill>
                  </a:rPr>
                  <a:t>Керкхоффса</a:t>
                </a:r>
                <a:r>
                  <a:rPr lang="ru-RU" dirty="0">
                    <a:solidFill>
                      <a:schemeClr val="tx1"/>
                    </a:solidFill>
                  </a:rPr>
                  <a:t> для систем защиты информации.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3568" y="1052736"/>
                <a:ext cx="7848872" cy="5490944"/>
              </a:xfrm>
              <a:blipFill rotWithShape="1">
                <a:blip r:embed="rId2"/>
                <a:stretch>
                  <a:fillRect l="-854" t="-2333" r="-10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049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22527"/>
            <a:ext cx="6512511" cy="1143000"/>
          </a:xfrm>
        </p:spPr>
        <p:txBody>
          <a:bodyPr/>
          <a:lstStyle/>
          <a:p>
            <a:r>
              <a:rPr lang="ru-RU" dirty="0" err="1"/>
              <a:t>Стегосистемы</a:t>
            </a:r>
            <a:r>
              <a:rPr lang="ru-RU" dirty="0"/>
              <a:t> с секретным ключом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568950"/>
            <a:ext cx="8136904" cy="5274920"/>
          </a:xfrm>
        </p:spPr>
        <p:txBody>
          <a:bodyPr>
            <a:normAutofit/>
          </a:bodyPr>
          <a:lstStyle/>
          <a:p>
            <a:r>
              <a:rPr lang="ru-RU" dirty="0" err="1"/>
              <a:t>Стегосистемой</a:t>
            </a:r>
            <a:r>
              <a:rPr lang="ru-RU" dirty="0"/>
              <a:t> с секретным ключом называется </a:t>
            </a:r>
            <a:r>
              <a:rPr lang="ru-RU" dirty="0" smtClean="0"/>
              <a:t>совокупность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Ξ</a:t>
            </a:r>
            <a:r>
              <a:rPr lang="ru-RU" b="1" dirty="0">
                <a:solidFill>
                  <a:schemeClr val="accent1"/>
                </a:solidFill>
              </a:rPr>
              <a:t>=&lt;C,М,К,D,E&gt;,</a:t>
            </a:r>
          </a:p>
          <a:p>
            <a:r>
              <a:rPr lang="ru-RU" dirty="0"/>
              <a:t>где С — множество возможных контейнеров; </a:t>
            </a:r>
            <a:endParaRPr lang="ru-RU" dirty="0" smtClean="0"/>
          </a:p>
          <a:p>
            <a:r>
              <a:rPr lang="ru-RU" dirty="0" smtClean="0"/>
              <a:t>М </a:t>
            </a:r>
            <a:r>
              <a:rPr lang="ru-RU" dirty="0"/>
              <a:t>— множество секретных сообщений,</a:t>
            </a:r>
          </a:p>
          <a:p>
            <a:r>
              <a:rPr lang="ru-RU" dirty="0"/>
              <a:t>причем |C|≥|М</a:t>
            </a:r>
            <a:r>
              <a:rPr lang="ru-RU" dirty="0" smtClean="0"/>
              <a:t>|;</a:t>
            </a:r>
          </a:p>
          <a:p>
            <a:r>
              <a:rPr lang="ru-RU" dirty="0" smtClean="0"/>
              <a:t>К </a:t>
            </a:r>
            <a:r>
              <a:rPr lang="ru-RU" dirty="0"/>
              <a:t>— множество секретных ключей; </a:t>
            </a:r>
            <a:endParaRPr lang="ru-RU" dirty="0" smtClean="0"/>
          </a:p>
          <a:p>
            <a:r>
              <a:rPr lang="ru-RU" dirty="0" smtClean="0"/>
              <a:t>E</a:t>
            </a:r>
            <a:r>
              <a:rPr lang="en-US" dirty="0" smtClean="0"/>
              <a:t>k</a:t>
            </a:r>
            <a:r>
              <a:rPr lang="ru-RU" dirty="0" smtClean="0"/>
              <a:t>:C×M×К</a:t>
            </a:r>
            <a:r>
              <a:rPr lang="ru-RU" dirty="0"/>
              <a:t>→С и DК:C×К→M</a:t>
            </a:r>
          </a:p>
          <a:p>
            <a:r>
              <a:rPr lang="ru-RU" dirty="0"/>
              <a:t>— </a:t>
            </a:r>
            <a:r>
              <a:rPr lang="ru-RU" dirty="0" err="1"/>
              <a:t>стеганографические</a:t>
            </a:r>
            <a:r>
              <a:rPr lang="ru-RU" dirty="0"/>
              <a:t> преобразования со свойством </a:t>
            </a:r>
            <a:r>
              <a:rPr lang="ru-RU" b="1" dirty="0">
                <a:solidFill>
                  <a:schemeClr val="accent1"/>
                </a:solidFill>
              </a:rPr>
              <a:t>DК(EК(</a:t>
            </a:r>
            <a:r>
              <a:rPr lang="ru-RU" b="1" dirty="0" err="1">
                <a:solidFill>
                  <a:schemeClr val="accent1"/>
                </a:solidFill>
              </a:rPr>
              <a:t>c,m,k</a:t>
            </a:r>
            <a:r>
              <a:rPr lang="ru-RU" b="1" dirty="0">
                <a:solidFill>
                  <a:schemeClr val="accent1"/>
                </a:solidFill>
              </a:rPr>
              <a:t>),k)=m </a:t>
            </a:r>
            <a:r>
              <a:rPr lang="ru-RU" dirty="0"/>
              <a:t>для </a:t>
            </a:r>
            <a:r>
              <a:rPr lang="ru-RU" dirty="0" smtClean="0"/>
              <a:t>любых </a:t>
            </a:r>
            <a:r>
              <a:rPr lang="ru-RU" dirty="0" err="1" smtClean="0"/>
              <a:t>m</a:t>
            </a:r>
            <a:r>
              <a:rPr lang="ru-RU" dirty="0" err="1"/>
              <a:t>∈М</a:t>
            </a:r>
            <a:r>
              <a:rPr lang="ru-RU" dirty="0"/>
              <a:t>, </a:t>
            </a:r>
            <a:r>
              <a:rPr lang="ru-RU" dirty="0" err="1"/>
              <a:t>с∈С</a:t>
            </a:r>
            <a:r>
              <a:rPr lang="ru-RU" dirty="0"/>
              <a:t> и </a:t>
            </a:r>
            <a:r>
              <a:rPr lang="ru-RU" dirty="0" err="1"/>
              <a:t>k∈</a:t>
            </a:r>
            <a:r>
              <a:rPr lang="ru-RU" dirty="0" err="1" smtClean="0"/>
              <a:t>K</a:t>
            </a:r>
            <a:endParaRPr lang="ru-RU" dirty="0" smtClean="0"/>
          </a:p>
          <a:p>
            <a:r>
              <a:rPr lang="ru-RU" dirty="0"/>
              <a:t>Данный тип </a:t>
            </a:r>
            <a:r>
              <a:rPr lang="ru-RU" dirty="0" err="1"/>
              <a:t>стегосистем</a:t>
            </a:r>
            <a:r>
              <a:rPr lang="ru-RU" dirty="0"/>
              <a:t> предполагает </a:t>
            </a:r>
            <a:r>
              <a:rPr lang="ru-RU" u="sng" dirty="0">
                <a:solidFill>
                  <a:schemeClr val="accent1"/>
                </a:solidFill>
              </a:rPr>
              <a:t>наличие безопасного канала для обмена</a:t>
            </a:r>
            <a:r>
              <a:rPr lang="ru-RU" dirty="0"/>
              <a:t> </a:t>
            </a:r>
            <a:r>
              <a:rPr lang="ru-RU" dirty="0" err="1" smtClean="0"/>
              <a:t>стегоключами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6580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err="1"/>
              <a:t>Стегосистемы</a:t>
            </a:r>
            <a:r>
              <a:rPr lang="ru-RU" dirty="0"/>
              <a:t> с открытым ключом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424936" cy="5445224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chemeClr val="accent1"/>
                </a:solidFill>
              </a:rPr>
              <a:t>Стегосистемой</a:t>
            </a:r>
            <a:r>
              <a:rPr lang="ru-RU" b="1" dirty="0">
                <a:solidFill>
                  <a:schemeClr val="accent1"/>
                </a:solidFill>
              </a:rPr>
              <a:t> с открытым ключом </a:t>
            </a:r>
            <a:r>
              <a:rPr lang="ru-RU" dirty="0"/>
              <a:t>называется совокупность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Ξ</a:t>
            </a:r>
            <a:r>
              <a:rPr lang="ru-RU" b="1" dirty="0">
                <a:solidFill>
                  <a:schemeClr val="accent1"/>
                </a:solidFill>
              </a:rPr>
              <a:t>=&lt;C,М,К,D,E</a:t>
            </a:r>
            <a:r>
              <a:rPr lang="ru-RU" b="1" dirty="0" smtClean="0">
                <a:solidFill>
                  <a:schemeClr val="accent1"/>
                </a:solidFill>
              </a:rPr>
              <a:t>&gt;,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dirty="0" smtClean="0"/>
              <a:t>где 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— множество возможных контейнеров; </a:t>
            </a:r>
            <a:endParaRPr lang="en-US" dirty="0" smtClean="0"/>
          </a:p>
          <a:p>
            <a:r>
              <a:rPr lang="ru-RU" dirty="0" smtClean="0"/>
              <a:t>М </a:t>
            </a:r>
            <a:r>
              <a:rPr lang="ru-RU" dirty="0"/>
              <a:t>— множество секретных сообщений,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|C</a:t>
            </a:r>
            <a:r>
              <a:rPr lang="ru-RU" b="1" dirty="0">
                <a:solidFill>
                  <a:schemeClr val="accent1"/>
                </a:solidFill>
              </a:rPr>
              <a:t>|≥|М|; 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ru-RU" b="1" dirty="0" smtClean="0">
                <a:solidFill>
                  <a:schemeClr val="accent1"/>
                </a:solidFill>
              </a:rPr>
              <a:t>К</a:t>
            </a:r>
            <a:r>
              <a:rPr lang="ru-RU" b="1" dirty="0">
                <a:solidFill>
                  <a:schemeClr val="accent1"/>
                </a:solidFill>
              </a:rPr>
              <a:t>=(k1, k2) </a:t>
            </a:r>
            <a:r>
              <a:rPr lang="ru-RU" dirty="0"/>
              <a:t>— множество пар </a:t>
            </a:r>
            <a:r>
              <a:rPr lang="ru-RU" dirty="0" err="1"/>
              <a:t>стегоключей</a:t>
            </a:r>
            <a:r>
              <a:rPr lang="ru-RU" dirty="0"/>
              <a:t> (открытый ключ k1 </a:t>
            </a:r>
            <a:r>
              <a:rPr lang="ru-RU" dirty="0" smtClean="0"/>
              <a:t>используется </a:t>
            </a:r>
            <a:r>
              <a:rPr lang="ru-RU" dirty="0"/>
              <a:t>для сокрытия информации, а секретный k2 — для извлечения);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:C×M×k1</a:t>
            </a:r>
            <a:r>
              <a:rPr lang="ru-RU" b="1" dirty="0">
                <a:solidFill>
                  <a:schemeClr val="accent1"/>
                </a:solidFill>
              </a:rPr>
              <a:t>→</a:t>
            </a:r>
            <a:r>
              <a:rPr lang="ru-RU" b="1" dirty="0" smtClean="0">
                <a:solidFill>
                  <a:schemeClr val="accent1"/>
                </a:solidFill>
              </a:rPr>
              <a:t>С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и D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:C×k2</a:t>
            </a:r>
            <a:r>
              <a:rPr lang="ru-RU" b="1" dirty="0">
                <a:solidFill>
                  <a:schemeClr val="accent1"/>
                </a:solidFill>
              </a:rPr>
              <a:t>→M </a:t>
            </a:r>
            <a:r>
              <a:rPr lang="ru-RU" dirty="0"/>
              <a:t>— </a:t>
            </a:r>
            <a:r>
              <a:rPr lang="ru-RU" dirty="0" err="1"/>
              <a:t>стеганографические</a:t>
            </a:r>
            <a:r>
              <a:rPr lang="ru-RU" dirty="0"/>
              <a:t> преобразования со свойством 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DК(E</a:t>
            </a:r>
            <a:r>
              <a:rPr lang="en-US" b="1" dirty="0" smtClean="0">
                <a:solidFill>
                  <a:schemeClr val="accent1"/>
                </a:solidFill>
              </a:rPr>
              <a:t>k</a:t>
            </a:r>
            <a:r>
              <a:rPr lang="ru-RU" b="1" dirty="0" smtClean="0">
                <a:solidFill>
                  <a:schemeClr val="accent1"/>
                </a:solidFill>
              </a:rPr>
              <a:t>(c,m,k1),k2</a:t>
            </a:r>
            <a:r>
              <a:rPr lang="ru-RU" b="1" dirty="0">
                <a:solidFill>
                  <a:schemeClr val="accent1"/>
                </a:solidFill>
              </a:rPr>
              <a:t>) = m </a:t>
            </a:r>
            <a:r>
              <a:rPr lang="ru-RU" dirty="0"/>
              <a:t>для любых </a:t>
            </a:r>
            <a:r>
              <a:rPr lang="ru-RU" dirty="0" err="1"/>
              <a:t>m∈М</a:t>
            </a:r>
            <a:r>
              <a:rPr lang="ru-RU" dirty="0"/>
              <a:t>, </a:t>
            </a:r>
            <a:r>
              <a:rPr lang="ru-RU" dirty="0" err="1"/>
              <a:t>с∈С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338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1143000"/>
          </a:xfrm>
        </p:spPr>
        <p:txBody>
          <a:bodyPr/>
          <a:lstStyle/>
          <a:p>
            <a:r>
              <a:rPr lang="ru-RU" dirty="0"/>
              <a:t>Смешанные </a:t>
            </a:r>
            <a:r>
              <a:rPr lang="ru-RU" dirty="0" err="1"/>
              <a:t>стегосистемы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908720"/>
            <a:ext cx="9144000" cy="5949280"/>
          </a:xfrm>
        </p:spPr>
        <p:txBody>
          <a:bodyPr>
            <a:noAutofit/>
          </a:bodyPr>
          <a:lstStyle/>
          <a:p>
            <a:r>
              <a:rPr lang="ru-RU" sz="2000" dirty="0"/>
              <a:t>В большинстве приложений </a:t>
            </a:r>
            <a:r>
              <a:rPr lang="ru-RU" sz="2000" u="sng" dirty="0">
                <a:solidFill>
                  <a:schemeClr val="accent1"/>
                </a:solidFill>
              </a:rPr>
              <a:t>более предпочтительными являются </a:t>
            </a:r>
            <a:r>
              <a:rPr lang="ru-RU" sz="2000" b="1" dirty="0" err="1">
                <a:solidFill>
                  <a:schemeClr val="accent1"/>
                </a:solidFill>
              </a:rPr>
              <a:t>безключевые</a:t>
            </a:r>
            <a:r>
              <a:rPr lang="ru-RU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 err="1" smtClean="0">
                <a:solidFill>
                  <a:schemeClr val="accent1"/>
                </a:solidFill>
              </a:rPr>
              <a:t>стегосистемы</a:t>
            </a:r>
            <a:r>
              <a:rPr lang="ru-RU" sz="2000" dirty="0"/>
              <a:t>, хотя такие системы могут быть сразу скомпрометированы в случае, если </a:t>
            </a:r>
            <a:r>
              <a:rPr lang="ru-RU" sz="2000" dirty="0" smtClean="0"/>
              <a:t>противник </a:t>
            </a:r>
            <a:r>
              <a:rPr lang="ru-RU" sz="2000" dirty="0"/>
              <a:t>узнает применяемое </a:t>
            </a:r>
            <a:r>
              <a:rPr lang="ru-RU" sz="2000" dirty="0" err="1"/>
              <a:t>стеганографическое</a:t>
            </a:r>
            <a:r>
              <a:rPr lang="ru-RU" sz="2000" dirty="0"/>
              <a:t> преобразование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r>
              <a:rPr lang="ru-RU" sz="2000" dirty="0" smtClean="0"/>
              <a:t>В </a:t>
            </a:r>
            <a:r>
              <a:rPr lang="ru-RU" sz="2000" dirty="0"/>
              <a:t>связи с этим </a:t>
            </a:r>
            <a:r>
              <a:rPr lang="ru-RU" sz="2000" b="1" dirty="0">
                <a:solidFill>
                  <a:schemeClr val="accent1"/>
                </a:solidFill>
              </a:rPr>
              <a:t>в </a:t>
            </a:r>
            <a:r>
              <a:rPr lang="ru-RU" sz="2000" b="1" dirty="0" err="1" smtClean="0">
                <a:solidFill>
                  <a:schemeClr val="accent1"/>
                </a:solidFill>
              </a:rPr>
              <a:t>безключевых</a:t>
            </a:r>
            <a:r>
              <a:rPr lang="ru-RU" sz="2000" b="1" dirty="0" smtClean="0">
                <a:solidFill>
                  <a:schemeClr val="accent1"/>
                </a:solidFill>
              </a:rPr>
              <a:t> </a:t>
            </a:r>
            <a:r>
              <a:rPr lang="ru-RU" sz="2000" b="1" dirty="0" err="1">
                <a:solidFill>
                  <a:schemeClr val="accent1"/>
                </a:solidFill>
              </a:rPr>
              <a:t>стегосистемах</a:t>
            </a:r>
            <a:r>
              <a:rPr lang="ru-RU" sz="2000" b="1" dirty="0">
                <a:solidFill>
                  <a:schemeClr val="accent1"/>
                </a:solidFill>
              </a:rPr>
              <a:t> </a:t>
            </a:r>
            <a:r>
              <a:rPr lang="ru-RU" sz="2000" dirty="0"/>
              <a:t>часто используют особенности криптографических систем </a:t>
            </a:r>
            <a:r>
              <a:rPr lang="ru-RU" sz="2000" dirty="0" smtClean="0"/>
              <a:t>с</a:t>
            </a:r>
            <a:r>
              <a:rPr lang="en-US" sz="2000" dirty="0" smtClean="0"/>
              <a:t> </a:t>
            </a:r>
            <a:r>
              <a:rPr lang="ru-RU" sz="2000" dirty="0" smtClean="0"/>
              <a:t>открытым </a:t>
            </a:r>
            <a:r>
              <a:rPr lang="ru-RU" sz="2000" dirty="0"/>
              <a:t>и (или) секретным ключом. </a:t>
            </a:r>
            <a:endParaRPr lang="ru-RU" sz="2000" dirty="0" smtClean="0"/>
          </a:p>
          <a:p>
            <a:endParaRPr lang="en-US" sz="20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29000"/>
            <a:ext cx="8935320" cy="33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2536" y="0"/>
            <a:ext cx="9396536" cy="1143000"/>
          </a:xfrm>
        </p:spPr>
        <p:txBody>
          <a:bodyPr/>
          <a:lstStyle/>
          <a:p>
            <a:r>
              <a:rPr lang="ru-RU" sz="3200" dirty="0" smtClean="0"/>
              <a:t>Пример</a:t>
            </a:r>
            <a:r>
              <a:rPr lang="ru-RU" sz="3200" dirty="0"/>
              <a:t>.</a:t>
            </a:r>
            <a:br>
              <a:rPr lang="ru-RU" sz="3200" dirty="0"/>
            </a:br>
            <a:r>
              <a:rPr lang="ru-RU" sz="3200" dirty="0" smtClean="0"/>
              <a:t>обмена </a:t>
            </a:r>
            <a:r>
              <a:rPr lang="ru-RU" sz="3200" dirty="0"/>
              <a:t>секретными </a:t>
            </a:r>
            <a:r>
              <a:rPr lang="ru-RU" sz="3200" dirty="0" smtClean="0"/>
              <a:t>ключами </a:t>
            </a:r>
            <a:r>
              <a:rPr lang="ru-RU" sz="3200" dirty="0" err="1" smtClean="0"/>
              <a:t>стегосистемы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424936" cy="5634113"/>
          </a:xfrm>
        </p:spPr>
        <p:txBody>
          <a:bodyPr>
            <a:normAutofit fontScale="85000" lnSpcReduction="2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генерирует случайную пару открытого и секретного ключа,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передает открытый ключ </a:t>
            </a:r>
            <a:r>
              <a:rPr lang="ru-RU" b="1" dirty="0">
                <a:solidFill>
                  <a:schemeClr val="accent1"/>
                </a:solidFill>
              </a:rPr>
              <a:t>В </a:t>
            </a:r>
            <a:r>
              <a:rPr lang="ru-RU" dirty="0"/>
              <a:t>по скрытому каналу, созданному </a:t>
            </a:r>
            <a:r>
              <a:rPr lang="ru-RU" dirty="0" err="1"/>
              <a:t>безключевой</a:t>
            </a:r>
            <a:r>
              <a:rPr lang="ru-RU" dirty="0"/>
              <a:t> системой.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и </a:t>
            </a:r>
            <a:r>
              <a:rPr lang="ru-RU" b="1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, ведущий наблюдение за каналом, не могут определить, какая информация передавалась в скрытом канале: ключ или же случайные биты.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может заподозрить, что </a:t>
            </a:r>
            <a:r>
              <a:rPr lang="ru-RU" dirty="0" err="1"/>
              <a:t>стеганограмма</a:t>
            </a:r>
            <a:r>
              <a:rPr lang="ru-RU" dirty="0"/>
              <a:t> от </a:t>
            </a:r>
            <a:r>
              <a:rPr lang="ru-RU" b="1" dirty="0">
                <a:solidFill>
                  <a:schemeClr val="accent1"/>
                </a:solidFill>
              </a:rPr>
              <a:t>А </a:t>
            </a:r>
            <a:r>
              <a:rPr lang="ru-RU" dirty="0"/>
              <a:t>может содержать ее открытый ключ и постарается его выделить.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В</a:t>
            </a:r>
            <a:r>
              <a:rPr lang="ru-RU" dirty="0" smtClean="0"/>
              <a:t> шифрует </a:t>
            </a:r>
            <a:r>
              <a:rPr lang="ru-RU" dirty="0"/>
              <a:t>с помощью выделенного ключа секретный </a:t>
            </a:r>
            <a:r>
              <a:rPr lang="ru-RU" dirty="0" err="1"/>
              <a:t>стегоключ</a:t>
            </a:r>
            <a:r>
              <a:rPr lang="ru-RU" dirty="0"/>
              <a:t>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проводит сокрытие результата шифрования в контейнер и его передачу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Противник</a:t>
            </a:r>
            <a:r>
              <a:rPr lang="ru-RU" dirty="0" smtClean="0"/>
              <a:t> </a:t>
            </a:r>
            <a:r>
              <a:rPr lang="ru-RU" dirty="0"/>
              <a:t>может попытаться извлечь секретную информацию из </a:t>
            </a:r>
            <a:r>
              <a:rPr lang="ru-RU" dirty="0" err="1"/>
              <a:t>стеганограммы</a:t>
            </a:r>
            <a:r>
              <a:rPr lang="ru-RU" dirty="0"/>
              <a:t>, но получит только случайный </a:t>
            </a:r>
            <a:r>
              <a:rPr lang="ru-RU" dirty="0" err="1"/>
              <a:t>шифртекст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извлекает из </a:t>
            </a:r>
            <a:r>
              <a:rPr lang="ru-RU" dirty="0" err="1"/>
              <a:t>стеганограммы</a:t>
            </a:r>
            <a:r>
              <a:rPr lang="ru-RU" dirty="0"/>
              <a:t> скрытую криптограмму и расшифровывает ее своим секретным ключом.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Таким </a:t>
            </a:r>
            <a:r>
              <a:rPr lang="ru-RU" dirty="0"/>
              <a:t>образом, стороны обменялись секретным </a:t>
            </a:r>
            <a:r>
              <a:rPr lang="ru-RU" dirty="0" err="1"/>
              <a:t>стегоключом</a:t>
            </a:r>
            <a:r>
              <a:rPr lang="ru-RU" dirty="0"/>
              <a:t>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для совместного использования.</a:t>
            </a:r>
          </a:p>
          <a:p>
            <a:r>
              <a:rPr lang="ru-RU" dirty="0"/>
              <a:t>Отметим, что рассмотренная </a:t>
            </a:r>
            <a:r>
              <a:rPr lang="ru-RU" dirty="0" err="1"/>
              <a:t>стегосистема</a:t>
            </a:r>
            <a:r>
              <a:rPr lang="ru-RU" dirty="0"/>
              <a:t> не лишена недостатков и приведена лишь в качестве примера смешанной системы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38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" y="0"/>
            <a:ext cx="9143999" cy="1143000"/>
          </a:xfrm>
        </p:spPr>
        <p:txBody>
          <a:bodyPr/>
          <a:lstStyle/>
          <a:p>
            <a:r>
              <a:rPr lang="ru-RU" dirty="0"/>
              <a:t>Классификация методов сокрытия информации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" y="1507938"/>
            <a:ext cx="7294642" cy="535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9662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3536"/>
            <a:ext cx="6512511" cy="1143000"/>
          </a:xfrm>
        </p:spPr>
        <p:txBody>
          <a:bodyPr/>
          <a:lstStyle/>
          <a:p>
            <a:r>
              <a:rPr lang="ru-RU" dirty="0"/>
              <a:t>Текстовые </a:t>
            </a:r>
            <a:r>
              <a:rPr lang="ru-RU" dirty="0" err="1"/>
              <a:t>стеганографы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628800"/>
            <a:ext cx="8928992" cy="5246778"/>
          </a:xfrm>
        </p:spPr>
        <p:txBody>
          <a:bodyPr>
            <a:normAutofit/>
          </a:bodyPr>
          <a:lstStyle/>
          <a:p>
            <a:r>
              <a:rPr lang="ru-RU" dirty="0"/>
              <a:t>Современные </a:t>
            </a:r>
            <a:r>
              <a:rPr lang="ru-RU" b="1" dirty="0" err="1">
                <a:solidFill>
                  <a:schemeClr val="accent1"/>
                </a:solidFill>
              </a:rPr>
              <a:t>стеганографические</a:t>
            </a:r>
            <a:r>
              <a:rPr lang="ru-RU" b="1" dirty="0">
                <a:solidFill>
                  <a:schemeClr val="accent1"/>
                </a:solidFill>
              </a:rPr>
              <a:t> средства </a:t>
            </a:r>
            <a:r>
              <a:rPr lang="ru-RU" dirty="0"/>
              <a:t>обычно работают в </a:t>
            </a:r>
            <a:r>
              <a:rPr lang="ru-RU" dirty="0" smtClean="0"/>
              <a:t>информационных средах</a:t>
            </a:r>
            <a:r>
              <a:rPr lang="ru-RU" dirty="0"/>
              <a:t>, </a:t>
            </a:r>
            <a:r>
              <a:rPr lang="ru-RU" u="sng" dirty="0">
                <a:solidFill>
                  <a:schemeClr val="accent1"/>
                </a:solidFill>
              </a:rPr>
              <a:t>имеющих большую избыточность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отличие от информации, которая </a:t>
            </a:r>
            <a:r>
              <a:rPr lang="ru-RU" dirty="0" smtClean="0"/>
              <a:t>содержит много </a:t>
            </a:r>
            <a:r>
              <a:rPr lang="ru-RU" dirty="0"/>
              <a:t>шумовых данных (например, звук и изображение), </a:t>
            </a:r>
            <a:r>
              <a:rPr lang="ru-RU" b="1" dirty="0">
                <a:solidFill>
                  <a:schemeClr val="accent1"/>
                </a:solidFill>
              </a:rPr>
              <a:t>письменный текст </a:t>
            </a:r>
            <a:r>
              <a:rPr lang="ru-RU" u="sng" dirty="0" smtClean="0">
                <a:solidFill>
                  <a:schemeClr val="accent1"/>
                </a:solidFill>
              </a:rPr>
              <a:t>содержит малое </a:t>
            </a:r>
            <a:r>
              <a:rPr lang="ru-RU" u="sng" dirty="0">
                <a:solidFill>
                  <a:schemeClr val="accent1"/>
                </a:solidFill>
              </a:rPr>
              <a:t>количество избыточной инфо</a:t>
            </a:r>
            <a:r>
              <a:rPr lang="ru-RU" dirty="0"/>
              <a:t>рмации, которую можно использовать для </a:t>
            </a:r>
            <a:r>
              <a:rPr lang="ru-RU" dirty="0" smtClean="0"/>
              <a:t>сокрытия данных.</a:t>
            </a:r>
          </a:p>
          <a:p>
            <a:r>
              <a:rPr lang="ru-RU" dirty="0" smtClean="0"/>
              <a:t>Методы</a:t>
            </a:r>
            <a:r>
              <a:rPr lang="ru-RU" dirty="0"/>
              <a:t>, </a:t>
            </a:r>
            <a:r>
              <a:rPr lang="ru-RU" dirty="0" smtClean="0"/>
              <a:t>применяемые в </a:t>
            </a:r>
            <a:r>
              <a:rPr lang="ru-RU" dirty="0"/>
              <a:t>современных </a:t>
            </a:r>
            <a:r>
              <a:rPr lang="ru-RU" dirty="0" smtClean="0"/>
              <a:t>лингвистических </a:t>
            </a:r>
            <a:r>
              <a:rPr lang="ru-RU" dirty="0" err="1"/>
              <a:t>стеганографах</a:t>
            </a:r>
            <a:r>
              <a:rPr lang="ru-RU" dirty="0"/>
              <a:t>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методы искажения формата текстового документа;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синтаксические 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семантические 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• методы генерации </a:t>
            </a:r>
            <a:r>
              <a:rPr lang="ru-RU" dirty="0" err="1"/>
              <a:t>стеганограмм</a:t>
            </a:r>
            <a:r>
              <a:rPr lang="ru-RU" dirty="0"/>
              <a:t> с помощью скрываемого сообщения.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19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52928" cy="1143000"/>
          </a:xfrm>
        </p:spPr>
        <p:txBody>
          <a:bodyPr/>
          <a:lstStyle/>
          <a:p>
            <a:r>
              <a:rPr lang="ru-RU" sz="4000" dirty="0" smtClean="0"/>
              <a:t>2.2	Классификация </a:t>
            </a:r>
            <a:r>
              <a:rPr lang="ru-RU" sz="4000" dirty="0"/>
              <a:t>угроз информационной безопасности.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36333796"/>
              </p:ext>
            </p:extLst>
          </p:nvPr>
        </p:nvGraphicFramePr>
        <p:xfrm>
          <a:off x="179511" y="2132856"/>
          <a:ext cx="8856985" cy="4725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5986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" y="14988"/>
            <a:ext cx="9139320" cy="1143000"/>
          </a:xfrm>
        </p:spPr>
        <p:txBody>
          <a:bodyPr/>
          <a:lstStyle/>
          <a:p>
            <a:r>
              <a:rPr lang="ru-RU" dirty="0"/>
              <a:t>Методы искажения формата текстового документа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424936" cy="5229200"/>
          </a:xfrm>
        </p:spPr>
        <p:txBody>
          <a:bodyPr>
            <a:normAutofit/>
          </a:bodyPr>
          <a:lstStyle/>
          <a:p>
            <a:r>
              <a:rPr lang="ru-RU" sz="2400" dirty="0"/>
              <a:t>Сокрытие данных путем изменения формата текстовых файлов обычно </a:t>
            </a:r>
            <a:r>
              <a:rPr lang="ru-RU" sz="2400" dirty="0" smtClean="0"/>
              <a:t>проводится так</a:t>
            </a:r>
            <a:r>
              <a:rPr lang="ru-RU" sz="2400" dirty="0"/>
              <a:t>, чтобы стандартные текстовые редакторы не смогли выявить признаков </a:t>
            </a:r>
            <a:r>
              <a:rPr lang="ru-RU" sz="2400" dirty="0" smtClean="0"/>
              <a:t>присутствия дополнительной информации.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ПРИМЕР: </a:t>
            </a:r>
            <a:r>
              <a:rPr lang="ru-RU" dirty="0" smtClean="0"/>
              <a:t>(Методы </a:t>
            </a:r>
            <a:r>
              <a:rPr lang="ru-RU" dirty="0"/>
              <a:t>манипулируют </a:t>
            </a:r>
            <a:r>
              <a:rPr lang="ru-RU" dirty="0" smtClean="0"/>
              <a:t>интервалами между </a:t>
            </a:r>
            <a:r>
              <a:rPr lang="ru-RU" dirty="0"/>
              <a:t>словами и предложениями или же пробелами в конце текстовых строк</a:t>
            </a:r>
            <a:r>
              <a:rPr lang="ru-RU" dirty="0" smtClean="0"/>
              <a:t>.)</a:t>
            </a:r>
          </a:p>
          <a:p>
            <a:r>
              <a:rPr lang="ru-RU" dirty="0"/>
              <a:t> Сокрытие тайного сообщения (в битовом представлении) можно проводить </a:t>
            </a:r>
            <a:r>
              <a:rPr lang="ru-RU" dirty="0" smtClean="0"/>
              <a:t>путем добавления </a:t>
            </a:r>
            <a:r>
              <a:rPr lang="ru-RU" dirty="0"/>
              <a:t>одного или двух символов пробела в конце предложений после </a:t>
            </a:r>
            <a:r>
              <a:rPr lang="ru-RU" dirty="0" smtClean="0"/>
              <a:t>символа конца: </a:t>
            </a:r>
            <a:r>
              <a:rPr lang="ru-RU" u="sng" dirty="0">
                <a:solidFill>
                  <a:schemeClr val="accent1"/>
                </a:solidFill>
              </a:rPr>
              <a:t>один дополнительный пробел кодирует значение бита “0”, а два </a:t>
            </a:r>
            <a:r>
              <a:rPr lang="ru-RU" u="sng" dirty="0" smtClean="0">
                <a:solidFill>
                  <a:schemeClr val="accent1"/>
                </a:solidFill>
              </a:rPr>
              <a:t>— “</a:t>
            </a:r>
            <a:r>
              <a:rPr lang="ru-RU" u="sng" dirty="0">
                <a:solidFill>
                  <a:schemeClr val="accent1"/>
                </a:solidFill>
              </a:rPr>
              <a:t>1”. </a:t>
            </a:r>
            <a:endParaRPr lang="ru-RU" u="sng" dirty="0" smtClean="0">
              <a:solidFill>
                <a:schemeClr val="accent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8312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1" y="5712571"/>
            <a:ext cx="8172400" cy="1143000"/>
          </a:xfrm>
        </p:spPr>
        <p:txBody>
          <a:bodyPr/>
          <a:lstStyle/>
          <a:p>
            <a:r>
              <a:rPr lang="ru-RU" sz="3600" dirty="0" smtClean="0"/>
              <a:t>Текстовые </a:t>
            </a:r>
            <a:r>
              <a:rPr lang="ru-RU" sz="3600" dirty="0" err="1" smtClean="0"/>
              <a:t>стеганографы</a:t>
            </a:r>
            <a:r>
              <a:rPr lang="ru-RU" sz="3600" dirty="0" smtClean="0"/>
              <a:t> Пример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54326" y="836712"/>
            <a:ext cx="8136904" cy="5058896"/>
          </a:xfrm>
        </p:spPr>
        <p:txBody>
          <a:bodyPr/>
          <a:lstStyle/>
          <a:p>
            <a:r>
              <a:rPr lang="ru-RU" dirty="0"/>
              <a:t>Кодировать секретные данные можно дополнительными пробелами в конце </a:t>
            </a:r>
            <a:r>
              <a:rPr lang="ru-RU" dirty="0" smtClean="0"/>
              <a:t>каждой строчки </a:t>
            </a:r>
            <a:r>
              <a:rPr lang="ru-RU" dirty="0"/>
              <a:t>текста (рис. 20.3): два бита кодируются одним пробелом, четыре — двумя, </a:t>
            </a:r>
            <a:r>
              <a:rPr lang="ru-RU" dirty="0" smtClean="0"/>
              <a:t>восемь </a:t>
            </a:r>
            <a:r>
              <a:rPr lang="ru-RU" dirty="0"/>
              <a:t>— тремя и т.д.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6912768" cy="1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673237" cy="128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9205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24936" cy="1143000"/>
          </a:xfrm>
        </p:spPr>
        <p:txBody>
          <a:bodyPr/>
          <a:lstStyle/>
          <a:p>
            <a:r>
              <a:rPr lang="ru-RU" dirty="0"/>
              <a:t>Текстовые </a:t>
            </a:r>
            <a:r>
              <a:rPr lang="ru-RU" dirty="0" err="1"/>
              <a:t>стеганографы</a:t>
            </a:r>
            <a:r>
              <a:rPr lang="ru-RU" dirty="0"/>
              <a:t> Пример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8686254" cy="124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916832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ru-RU" sz="2000" dirty="0">
                <a:solidFill>
                  <a:prstClr val="black"/>
                </a:solidFill>
              </a:rPr>
              <a:t>Еще один метод сокрытия данных с помощью пробелов манипулирует с текстами, которые выровнены с обеих сторон. </a:t>
            </a:r>
            <a:endParaRPr lang="ru-RU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ru-RU" sz="2000" dirty="0" smtClean="0">
                <a:solidFill>
                  <a:prstClr val="black"/>
                </a:solidFill>
              </a:rPr>
              <a:t>В </a:t>
            </a:r>
            <a:r>
              <a:rPr lang="ru-RU" sz="2000" dirty="0">
                <a:solidFill>
                  <a:prstClr val="black"/>
                </a:solidFill>
              </a:rPr>
              <a:t>этом методе данные кодируются путем </a:t>
            </a:r>
            <a:r>
              <a:rPr lang="ru-RU" sz="2000" dirty="0" smtClean="0">
                <a:solidFill>
                  <a:prstClr val="black"/>
                </a:solidFill>
              </a:rPr>
              <a:t>управляемого </a:t>
            </a:r>
            <a:r>
              <a:rPr lang="ru-RU" sz="2000" dirty="0">
                <a:solidFill>
                  <a:prstClr val="black"/>
                </a:solidFill>
              </a:rPr>
              <a:t>выбора мест для размещения дополнительных символов пробела. </a:t>
            </a:r>
            <a:endParaRPr lang="ru-RU" sz="2000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ru-RU" sz="2000" dirty="0" smtClean="0">
                <a:solidFill>
                  <a:prstClr val="black"/>
                </a:solidFill>
              </a:rPr>
              <a:t>Один </a:t>
            </a:r>
            <a:r>
              <a:rPr lang="ru-RU" sz="2000" dirty="0">
                <a:solidFill>
                  <a:prstClr val="black"/>
                </a:solidFill>
              </a:rPr>
              <a:t>символ </a:t>
            </a:r>
            <a:r>
              <a:rPr lang="ru-RU" sz="2000" dirty="0" smtClean="0">
                <a:solidFill>
                  <a:prstClr val="black"/>
                </a:solidFill>
              </a:rPr>
              <a:t>между </a:t>
            </a:r>
            <a:r>
              <a:rPr lang="ru-RU" sz="2000" dirty="0">
                <a:solidFill>
                  <a:prstClr val="black"/>
                </a:solidFill>
              </a:rPr>
              <a:t>словами интерпретируется как 0, а два — как 1. Метод позволяет встраивать </a:t>
            </a:r>
            <a:r>
              <a:rPr lang="ru-RU" sz="2000" dirty="0" smtClean="0">
                <a:solidFill>
                  <a:prstClr val="black"/>
                </a:solidFill>
              </a:rPr>
              <a:t>несколько </a:t>
            </a:r>
            <a:r>
              <a:rPr lang="ru-RU" sz="2000" dirty="0">
                <a:solidFill>
                  <a:prstClr val="black"/>
                </a:solidFill>
              </a:rPr>
              <a:t>бит скрытой информации в каждую строку </a:t>
            </a:r>
            <a:r>
              <a:rPr lang="ru-RU" sz="2000" dirty="0" smtClean="0">
                <a:solidFill>
                  <a:prstClr val="black"/>
                </a:solidFill>
              </a:rPr>
              <a:t>текста</a:t>
            </a:r>
          </a:p>
          <a:p>
            <a:r>
              <a:rPr lang="ru-RU" sz="2000" b="1" dirty="0">
                <a:solidFill>
                  <a:srgbClr val="4E67C8"/>
                </a:solidFill>
              </a:rPr>
              <a:t>Пример сокрытия битового сообщения 0110=100011010110</a:t>
            </a:r>
          </a:p>
        </p:txBody>
      </p:sp>
    </p:spTree>
    <p:extLst>
      <p:ext uri="{BB962C8B-B14F-4D97-AF65-F5344CB8AC3E}">
        <p14:creationId xmlns:p14="http://schemas.microsoft.com/office/powerpoint/2010/main" val="263847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5" y="4509120"/>
            <a:ext cx="6876256" cy="1359024"/>
          </a:xfrm>
        </p:spPr>
        <p:txBody>
          <a:bodyPr/>
          <a:lstStyle/>
          <a:p>
            <a:r>
              <a:rPr lang="ru-RU" dirty="0" smtClean="0"/>
              <a:t>Текстовые </a:t>
            </a:r>
            <a:r>
              <a:rPr lang="ru-RU" dirty="0" err="1" smtClean="0"/>
              <a:t>стеганографы</a:t>
            </a:r>
            <a:r>
              <a:rPr lang="ru-RU" dirty="0" smtClean="0"/>
              <a:t>. 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96233" y="254538"/>
            <a:ext cx="8640960" cy="439248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Поскольку текст часто выравнивается по ширине листа, не каждый промежуток </a:t>
            </a:r>
            <a:r>
              <a:rPr lang="ru-RU" dirty="0" smtClean="0"/>
              <a:t>между </a:t>
            </a:r>
            <a:r>
              <a:rPr lang="ru-RU" dirty="0"/>
              <a:t>словами может использоваться для кодирования скрытых данных.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 чтобы определить, в каком из промежутков между словами спрятана информация, а какие </a:t>
            </a:r>
            <a:r>
              <a:rPr lang="ru-RU" dirty="0" smtClean="0"/>
              <a:t>промежутки </a:t>
            </a:r>
            <a:r>
              <a:rPr lang="ru-RU" dirty="0"/>
              <a:t>являются частью оригинального текста, используется следующий метод </a:t>
            </a:r>
            <a:r>
              <a:rPr lang="ru-RU" dirty="0" smtClean="0"/>
              <a:t>декодирования</a:t>
            </a:r>
            <a:r>
              <a:rPr lang="ru-RU" dirty="0"/>
              <a:t>: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Битовая </a:t>
            </a:r>
            <a:r>
              <a:rPr lang="ru-RU" dirty="0"/>
              <a:t>строка, которая извлекается из </a:t>
            </a:r>
            <a:r>
              <a:rPr lang="ru-RU" dirty="0" err="1"/>
              <a:t>стеганограммы</a:t>
            </a:r>
            <a:r>
              <a:rPr lang="ru-RU" dirty="0"/>
              <a:t>, разбивается на пары.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Пара </a:t>
            </a:r>
            <a:r>
              <a:rPr lang="ru-RU" dirty="0"/>
              <a:t>бит 01 интерпретируется как </a:t>
            </a:r>
            <a:r>
              <a:rPr lang="ru-RU" dirty="0" smtClean="0"/>
              <a:t>1; </a:t>
            </a:r>
            <a:r>
              <a:rPr lang="ru-RU" dirty="0"/>
              <a:t>пара 10 — как 0 ; а биты 00 и 11 являются </a:t>
            </a:r>
            <a:r>
              <a:rPr lang="ru-RU" dirty="0" smtClean="0"/>
              <a:t>пустыми</a:t>
            </a:r>
            <a:r>
              <a:rPr lang="ru-RU" dirty="0"/>
              <a:t>, т. е. такими, которые не несут никакой информации.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Например</a:t>
            </a:r>
            <a:r>
              <a:rPr lang="ru-RU" dirty="0"/>
              <a:t>, битовое сообщение 1000101101 сокращается до 001 , а строка 110011 — будет пустой.</a:t>
            </a:r>
          </a:p>
        </p:txBody>
      </p:sp>
    </p:spTree>
    <p:extLst>
      <p:ext uri="{BB962C8B-B14F-4D97-AF65-F5344CB8AC3E}">
        <p14:creationId xmlns:p14="http://schemas.microsoft.com/office/powerpoint/2010/main" val="3334671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7992888" cy="1143000"/>
          </a:xfrm>
        </p:spPr>
        <p:txBody>
          <a:bodyPr/>
          <a:lstStyle/>
          <a:p>
            <a:r>
              <a:rPr lang="ru-RU" dirty="0" smtClean="0"/>
              <a:t>Текст, </a:t>
            </a:r>
            <a:r>
              <a:rPr lang="ru-RU" dirty="0"/>
              <a:t>как двоичное изображение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704856" cy="275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085184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prstClr val="black"/>
                </a:solidFill>
              </a:rPr>
              <a:t>Сокрытие </a:t>
            </a:r>
            <a:r>
              <a:rPr lang="ru-RU" sz="2400" dirty="0">
                <a:solidFill>
                  <a:prstClr val="black"/>
                </a:solidFill>
              </a:rPr>
              <a:t>данных происходит путем выбора местоположения строк в документе, которые сдвигаются вверх или вниз в соответствии с битами скрываемых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15420110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548680"/>
            <a:ext cx="6512511" cy="1143000"/>
          </a:xfrm>
        </p:spPr>
        <p:txBody>
          <a:bodyPr/>
          <a:lstStyle/>
          <a:p>
            <a:r>
              <a:rPr lang="ru-RU" dirty="0" smtClean="0"/>
              <a:t>Недостаток текстовых методов: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27584" y="2708920"/>
            <a:ext cx="7344816" cy="1728192"/>
          </a:xfrm>
        </p:spPr>
        <p:txBody>
          <a:bodyPr/>
          <a:lstStyle/>
          <a:p>
            <a:r>
              <a:rPr lang="ru-RU" dirty="0"/>
              <a:t>Любая обработка текста редактором, его печать или перевод в другой формат (HTML, </a:t>
            </a:r>
            <a:r>
              <a:rPr lang="ru-RU" dirty="0" err="1"/>
              <a:t>PostScript</a:t>
            </a:r>
            <a:r>
              <a:rPr lang="ru-RU" dirty="0"/>
              <a:t>, PDF или RTF) может изменить расположение пробелов и уничтожить скрытый текст. </a:t>
            </a:r>
          </a:p>
        </p:txBody>
      </p:sp>
    </p:spTree>
    <p:extLst>
      <p:ext uri="{BB962C8B-B14F-4D97-AF65-F5344CB8AC3E}">
        <p14:creationId xmlns:p14="http://schemas.microsoft.com/office/powerpoint/2010/main" val="4292361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550224" cy="1143000"/>
          </a:xfrm>
        </p:spPr>
        <p:txBody>
          <a:bodyPr/>
          <a:lstStyle/>
          <a:p>
            <a:r>
              <a:rPr lang="ru-RU" dirty="0"/>
              <a:t>Синтаксические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064896" cy="5202912"/>
          </a:xfrm>
        </p:spPr>
        <p:txBody>
          <a:bodyPr/>
          <a:lstStyle/>
          <a:p>
            <a:r>
              <a:rPr lang="ru-RU" dirty="0"/>
              <a:t>К синтаксическим методам лингвистической стеганографии относятся методы </a:t>
            </a:r>
            <a:r>
              <a:rPr lang="ru-RU" dirty="0" smtClean="0"/>
              <a:t>изменения </a:t>
            </a:r>
            <a:r>
              <a:rPr lang="ru-RU" dirty="0"/>
              <a:t>пунктуации и методы изменения стиля и структуры текста</a:t>
            </a:r>
            <a:r>
              <a:rPr lang="ru-RU" dirty="0" smtClean="0"/>
              <a:t>.</a:t>
            </a:r>
          </a:p>
          <a:p>
            <a:r>
              <a:rPr lang="ru-RU" b="1" dirty="0">
                <a:solidFill>
                  <a:schemeClr val="accent1"/>
                </a:solidFill>
              </a:rPr>
              <a:t>“хлеб, масло и молоко” и “</a:t>
            </a:r>
            <a:r>
              <a:rPr lang="ru-RU" b="1" dirty="0" smtClean="0">
                <a:solidFill>
                  <a:schemeClr val="accent1"/>
                </a:solidFill>
              </a:rPr>
              <a:t>хлеб</a:t>
            </a:r>
            <a:r>
              <a:rPr lang="ru-RU" b="1" dirty="0">
                <a:solidFill>
                  <a:schemeClr val="accent1"/>
                </a:solidFill>
              </a:rPr>
              <a:t>, масло, молоко</a:t>
            </a:r>
            <a:r>
              <a:rPr lang="ru-RU" b="1" dirty="0" smtClean="0">
                <a:solidFill>
                  <a:schemeClr val="accent1"/>
                </a:solidFill>
              </a:rPr>
              <a:t>”</a:t>
            </a:r>
          </a:p>
          <a:p>
            <a:r>
              <a:rPr lang="ru-RU" b="1" dirty="0">
                <a:solidFill>
                  <a:schemeClr val="accent1"/>
                </a:solidFill>
              </a:rPr>
              <a:t>если </a:t>
            </a:r>
            <a:r>
              <a:rPr lang="ru-RU" b="1" dirty="0" smtClean="0">
                <a:solidFill>
                  <a:schemeClr val="accent1"/>
                </a:solidFill>
              </a:rPr>
              <a:t>появляется </a:t>
            </a:r>
            <a:r>
              <a:rPr lang="ru-RU" b="1" dirty="0">
                <a:solidFill>
                  <a:schemeClr val="accent1"/>
                </a:solidFill>
              </a:rPr>
              <a:t>форма перечисления с союзом "и", то кодируется 1, иначе — 0. </a:t>
            </a:r>
            <a:endParaRPr lang="ru-RU" b="1" dirty="0" smtClean="0">
              <a:solidFill>
                <a:schemeClr val="accent1"/>
              </a:solidFill>
            </a:endParaRPr>
          </a:p>
          <a:p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977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8879"/>
            <a:ext cx="7190184" cy="1143000"/>
          </a:xfrm>
        </p:spPr>
        <p:txBody>
          <a:bodyPr/>
          <a:lstStyle/>
          <a:p>
            <a:r>
              <a:rPr lang="ru-RU" dirty="0"/>
              <a:t>Семантические 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628800"/>
            <a:ext cx="7848872" cy="4986888"/>
          </a:xfrm>
        </p:spPr>
        <p:txBody>
          <a:bodyPr/>
          <a:lstStyle/>
          <a:p>
            <a:r>
              <a:rPr lang="ru-RU" dirty="0" smtClean="0"/>
              <a:t>Сокрытие </a:t>
            </a:r>
            <a:r>
              <a:rPr lang="ru-RU" dirty="0"/>
              <a:t>данных реализуется путем непосредственной замены слов. </a:t>
            </a:r>
            <a:endParaRPr lang="ru-RU" dirty="0" smtClean="0"/>
          </a:p>
          <a:p>
            <a:r>
              <a:rPr lang="ru-RU" dirty="0" smtClean="0"/>
              <a:t>Для такой </a:t>
            </a:r>
            <a:r>
              <a:rPr lang="ru-RU" dirty="0"/>
              <a:t>замены необходимы таблицы синонимов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83055"/>
              </p:ext>
            </p:extLst>
          </p:nvPr>
        </p:nvGraphicFramePr>
        <p:xfrm>
          <a:off x="1619672" y="2996952"/>
          <a:ext cx="5904656" cy="2103120"/>
        </p:xfrm>
        <a:graphic>
          <a:graphicData uri="http://schemas.openxmlformats.org/drawingml/2006/table">
            <a:tbl>
              <a:tblPr/>
              <a:tblGrid>
                <a:gridCol w="2360203"/>
                <a:gridCol w="3544453"/>
              </a:tblGrid>
              <a:tr h="3461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след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отпечаток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дыра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отверстие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оборона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защита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овация</a:t>
                      </a:r>
                      <a:endParaRPr lang="ru-RU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аплодисменты</a:t>
                      </a:r>
                      <a:endParaRPr lang="ru-RU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480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80920" cy="1143000"/>
          </a:xfrm>
        </p:spPr>
        <p:txBody>
          <a:bodyPr/>
          <a:lstStyle/>
          <a:p>
            <a:r>
              <a:rPr lang="ru-RU" dirty="0"/>
              <a:t>Пример работы семантической </a:t>
            </a:r>
            <a:r>
              <a:rPr lang="ru-RU" dirty="0" err="1"/>
              <a:t>стегосистемы</a:t>
            </a:r>
            <a:r>
              <a:rPr lang="ru-RU" dirty="0"/>
              <a:t> </a:t>
            </a:r>
            <a:r>
              <a:rPr lang="ru-RU" dirty="0" err="1"/>
              <a:t>SubiText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8" y="3140968"/>
            <a:ext cx="905172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779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468"/>
            <a:ext cx="7550224" cy="1143000"/>
          </a:xfrm>
        </p:spPr>
        <p:txBody>
          <a:bodyPr/>
          <a:lstStyle/>
          <a:p>
            <a:r>
              <a:rPr lang="ru-RU" dirty="0"/>
              <a:t>Сокрытие данных в изображении и 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19869"/>
            <a:ext cx="8424936" cy="5229200"/>
          </a:xfrm>
        </p:spPr>
        <p:txBody>
          <a:bodyPr>
            <a:normAutofit/>
          </a:bodyPr>
          <a:lstStyle/>
          <a:p>
            <a:r>
              <a:rPr lang="ru-RU" dirty="0"/>
              <a:t>Визуальная </a:t>
            </a:r>
            <a:r>
              <a:rPr lang="ru-RU" dirty="0" smtClean="0"/>
              <a:t>среда (цифровые </a:t>
            </a:r>
            <a:r>
              <a:rPr lang="ru-RU" dirty="0"/>
              <a:t>изображения и видео) обладают большой избыточностью различной </a:t>
            </a:r>
            <a:r>
              <a:rPr lang="ru-RU" dirty="0" smtClean="0"/>
              <a:t>природы</a:t>
            </a:r>
            <a:r>
              <a:rPr lang="ru-RU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кодовой </a:t>
            </a:r>
            <a:r>
              <a:rPr lang="ru-RU" b="1" dirty="0">
                <a:solidFill>
                  <a:schemeClr val="accent1"/>
                </a:solidFill>
              </a:rPr>
              <a:t>избыточностью</a:t>
            </a:r>
            <a:r>
              <a:rPr lang="ru-RU" dirty="0"/>
              <a:t>, возникающей при неоптимальном описании изображения;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err="1" smtClean="0">
                <a:solidFill>
                  <a:schemeClr val="accent1"/>
                </a:solidFill>
              </a:rPr>
              <a:t>межпиксельной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избыточностью</a:t>
            </a:r>
            <a:r>
              <a:rPr lang="ru-RU" dirty="0"/>
              <a:t>, которая обусловлена наличием сильной </a:t>
            </a:r>
            <a:r>
              <a:rPr lang="ru-RU" dirty="0" smtClean="0"/>
              <a:t>корреляционной </a:t>
            </a:r>
            <a:r>
              <a:rPr lang="ru-RU" dirty="0"/>
              <a:t>зависимостью между пикселями реального изображения;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err="1" smtClean="0">
                <a:solidFill>
                  <a:schemeClr val="accent1"/>
                </a:solidFill>
              </a:rPr>
              <a:t>психовизуальной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зависимостью</a:t>
            </a:r>
            <a:r>
              <a:rPr lang="ru-RU" dirty="0"/>
              <a:t>, возникающей из-за того, что орган зрения </a:t>
            </a:r>
            <a:r>
              <a:rPr lang="ru-RU" dirty="0" smtClean="0"/>
              <a:t>человека не </a:t>
            </a:r>
            <a:r>
              <a:rPr lang="ru-RU" dirty="0"/>
              <a:t>адаптирован для точного восприятия изображения пиксель за пикселем и </a:t>
            </a:r>
            <a:r>
              <a:rPr lang="ru-RU" dirty="0" smtClean="0"/>
              <a:t>воспринимает </a:t>
            </a:r>
            <a:r>
              <a:rPr lang="ru-RU" dirty="0"/>
              <a:t>каждый участок с различной чувствительностью.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342336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476672"/>
            <a:ext cx="6512511" cy="1143000"/>
          </a:xfrm>
        </p:spPr>
        <p:txBody>
          <a:bodyPr/>
          <a:lstStyle/>
          <a:p>
            <a:r>
              <a:rPr lang="ru-RU" dirty="0"/>
              <a:t>Случайные угрозы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700808"/>
            <a:ext cx="8352928" cy="4608512"/>
          </a:xfrm>
        </p:spPr>
        <p:txBody>
          <a:bodyPr>
            <a:normAutofit/>
          </a:bodyPr>
          <a:lstStyle/>
          <a:p>
            <a:r>
              <a:rPr lang="ru-RU" sz="2800" dirty="0"/>
              <a:t>Случайные угрозы обусловлены недостаточной надежностью аппаратуры и программных продуктов, недопустимым уровнем внешних воздействий, ошибками персонала. </a:t>
            </a:r>
            <a:endParaRPr lang="ru-RU" sz="2800" dirty="0" smtClean="0"/>
          </a:p>
          <a:p>
            <a:r>
              <a:rPr lang="ru-RU" sz="2800" dirty="0" smtClean="0"/>
              <a:t>Методы </a:t>
            </a:r>
            <a:r>
              <a:rPr lang="ru-RU" sz="2800" dirty="0"/>
              <a:t>оценки воздействия этих угроз рассматриваются в других дисциплинах (теории надежности, программировании, инженерной психологии и т. д.).</a:t>
            </a:r>
          </a:p>
        </p:txBody>
      </p:sp>
    </p:spTree>
    <p:extLst>
      <p:ext uri="{BB962C8B-B14F-4D97-AF65-F5344CB8AC3E}">
        <p14:creationId xmlns:p14="http://schemas.microsoft.com/office/powerpoint/2010/main" val="2126801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7846"/>
            <a:ext cx="9143999" cy="1143000"/>
          </a:xfrm>
        </p:spPr>
        <p:txBody>
          <a:bodyPr/>
          <a:lstStyle/>
          <a:p>
            <a:pPr algn="ctr"/>
            <a:r>
              <a:rPr lang="ru-RU" sz="4000" dirty="0" smtClean="0"/>
              <a:t>Классификация методов </a:t>
            </a:r>
            <a:r>
              <a:rPr lang="ru-RU" sz="4000" dirty="0"/>
              <a:t>сокрытия информации в</a:t>
            </a:r>
            <a:br>
              <a:rPr lang="ru-RU" sz="4000" dirty="0"/>
            </a:br>
            <a:r>
              <a:rPr lang="ru-RU" sz="4000" dirty="0"/>
              <a:t>цифровых изображениях и 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060848"/>
            <a:ext cx="7992888" cy="477378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3200" dirty="0"/>
              <a:t>методы замены во временной (пространственной) области;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методы </a:t>
            </a:r>
            <a:r>
              <a:rPr lang="ru-RU" sz="3200" dirty="0"/>
              <a:t>сокрытия в частотной области изображения;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широкополосные </a:t>
            </a:r>
            <a:r>
              <a:rPr lang="ru-RU" sz="3200" dirty="0"/>
              <a:t>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статистические </a:t>
            </a:r>
            <a:r>
              <a:rPr lang="ru-RU" sz="3200" dirty="0"/>
              <a:t>методы;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методы </a:t>
            </a:r>
            <a:r>
              <a:rPr lang="ru-RU" sz="3200" dirty="0"/>
              <a:t>искажения;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структурные </a:t>
            </a:r>
            <a:r>
              <a:rPr lang="ru-RU" sz="3200" dirty="0"/>
              <a:t>методы.</a:t>
            </a:r>
          </a:p>
        </p:txBody>
      </p:sp>
    </p:spTree>
    <p:extLst>
      <p:ext uri="{BB962C8B-B14F-4D97-AF65-F5344CB8AC3E}">
        <p14:creationId xmlns:p14="http://schemas.microsoft.com/office/powerpoint/2010/main" val="2471016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868" y="332656"/>
            <a:ext cx="7910264" cy="1143000"/>
          </a:xfrm>
        </p:spPr>
        <p:txBody>
          <a:bodyPr/>
          <a:lstStyle/>
          <a:p>
            <a:r>
              <a:rPr lang="ru-RU" dirty="0" smtClean="0"/>
              <a:t>Структурная схема типичной </a:t>
            </a:r>
            <a:r>
              <a:rPr lang="ru-RU" dirty="0" err="1" smtClean="0"/>
              <a:t>стегосистемы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4096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8126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7" y="11468"/>
            <a:ext cx="9136193" cy="1143000"/>
          </a:xfrm>
        </p:spPr>
        <p:txBody>
          <a:bodyPr/>
          <a:lstStyle/>
          <a:p>
            <a:r>
              <a:rPr lang="ru-RU" dirty="0" smtClean="0"/>
              <a:t>Методы </a:t>
            </a:r>
            <a:r>
              <a:rPr lang="ru-RU" dirty="0"/>
              <a:t>замены во временной (пространственной) области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276872"/>
            <a:ext cx="8208912" cy="441082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Наиболее распространенным методом этого класса является </a:t>
            </a:r>
            <a:r>
              <a:rPr lang="ru-RU" b="1" dirty="0">
                <a:solidFill>
                  <a:schemeClr val="accent1"/>
                </a:solidFill>
              </a:rPr>
              <a:t>метод замены </a:t>
            </a:r>
            <a:r>
              <a:rPr lang="ru-RU" b="1" dirty="0" smtClean="0">
                <a:solidFill>
                  <a:schemeClr val="accent1"/>
                </a:solidFill>
              </a:rPr>
              <a:t>наименьшего </a:t>
            </a:r>
            <a:r>
              <a:rPr lang="ru-RU" b="1" dirty="0">
                <a:solidFill>
                  <a:schemeClr val="accent1"/>
                </a:solidFill>
              </a:rPr>
              <a:t>значащего бита (НЗБ</a:t>
            </a:r>
            <a:r>
              <a:rPr lang="ru-RU" b="1" dirty="0" smtClean="0">
                <a:solidFill>
                  <a:schemeClr val="accent1"/>
                </a:solidFill>
              </a:rPr>
              <a:t>).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Данный</a:t>
            </a:r>
            <a:r>
              <a:rPr lang="ru-RU" b="1" dirty="0" smtClean="0">
                <a:solidFill>
                  <a:schemeClr val="accent1"/>
                </a:solidFill>
              </a:rPr>
              <a:t> метод </a:t>
            </a:r>
            <a:r>
              <a:rPr lang="ru-RU" b="1" dirty="0">
                <a:solidFill>
                  <a:schemeClr val="tx1"/>
                </a:solidFill>
              </a:rPr>
              <a:t>обычно</a:t>
            </a:r>
            <a:r>
              <a:rPr lang="ru-RU" b="1" dirty="0">
                <a:solidFill>
                  <a:schemeClr val="accent1"/>
                </a:solidFill>
              </a:rPr>
              <a:t> работает с растровыми изображениями, </a:t>
            </a:r>
            <a:r>
              <a:rPr lang="ru-RU" dirty="0">
                <a:solidFill>
                  <a:schemeClr val="tx1"/>
                </a:solidFill>
              </a:rPr>
              <a:t>которые представлены </a:t>
            </a:r>
            <a:r>
              <a:rPr lang="ru-RU" b="1" dirty="0">
                <a:solidFill>
                  <a:schemeClr val="accent1"/>
                </a:solidFill>
              </a:rPr>
              <a:t>в </a:t>
            </a:r>
            <a:r>
              <a:rPr lang="ru-RU" b="1" dirty="0" smtClean="0">
                <a:solidFill>
                  <a:schemeClr val="accent1"/>
                </a:solidFill>
              </a:rPr>
              <a:t>формате без </a:t>
            </a:r>
            <a:r>
              <a:rPr lang="ru-RU" b="1" dirty="0">
                <a:solidFill>
                  <a:schemeClr val="accent1"/>
                </a:solidFill>
              </a:rPr>
              <a:t>сжатия (например, GIF и </a:t>
            </a:r>
            <a:r>
              <a:rPr lang="ru-RU" b="1" dirty="0" smtClean="0">
                <a:solidFill>
                  <a:schemeClr val="accent1"/>
                </a:solidFill>
              </a:rPr>
              <a:t>BMP).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Суть </a:t>
            </a:r>
            <a:r>
              <a:rPr lang="ru-RU" dirty="0">
                <a:solidFill>
                  <a:schemeClr val="tx1"/>
                </a:solidFill>
              </a:rPr>
              <a:t>метода НЗБ заключается </a:t>
            </a:r>
            <a:r>
              <a:rPr lang="ru-RU" b="1" dirty="0">
                <a:solidFill>
                  <a:schemeClr val="accent1"/>
                </a:solidFill>
              </a:rPr>
              <a:t>в замене наименее значащих битов пикселей </a:t>
            </a:r>
            <a:r>
              <a:rPr lang="ru-RU" b="1" dirty="0" smtClean="0">
                <a:solidFill>
                  <a:schemeClr val="accent1"/>
                </a:solidFill>
              </a:rPr>
              <a:t>изображения </a:t>
            </a:r>
            <a:r>
              <a:rPr lang="ru-RU" b="1" dirty="0">
                <a:solidFill>
                  <a:schemeClr val="accent1"/>
                </a:solidFill>
              </a:rPr>
              <a:t>битами секретного сообщения.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dirty="0">
                <a:solidFill>
                  <a:schemeClr val="tx1"/>
                </a:solidFill>
              </a:rPr>
              <a:t>простейшем случае </a:t>
            </a:r>
            <a:r>
              <a:rPr lang="ru-RU" b="1" dirty="0">
                <a:solidFill>
                  <a:schemeClr val="accent1"/>
                </a:solidFill>
              </a:rPr>
              <a:t>проводится замена НЗБ </a:t>
            </a:r>
            <a:r>
              <a:rPr lang="ru-RU" b="1" dirty="0" smtClean="0">
                <a:solidFill>
                  <a:schemeClr val="accent1"/>
                </a:solidFill>
              </a:rPr>
              <a:t>всех последовательно </a:t>
            </a:r>
            <a:r>
              <a:rPr lang="ru-RU" b="1" dirty="0">
                <a:solidFill>
                  <a:schemeClr val="accent1"/>
                </a:solidFill>
              </a:rPr>
              <a:t>расположенных пикселей изображения.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16539693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5373216"/>
            <a:ext cx="6408712" cy="1143000"/>
          </a:xfrm>
        </p:spPr>
        <p:txBody>
          <a:bodyPr/>
          <a:lstStyle/>
          <a:p>
            <a:r>
              <a:rPr lang="ru-RU" dirty="0" smtClean="0"/>
              <a:t>Пример метода </a:t>
            </a:r>
            <a:r>
              <a:rPr lang="ru-RU" dirty="0"/>
              <a:t>НЗБ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04" y="0"/>
            <a:ext cx="9182804" cy="5165328"/>
          </a:xfrm>
        </p:spPr>
      </p:pic>
      <p:sp>
        <p:nvSpPr>
          <p:cNvPr id="5" name="Прямоугольник 4"/>
          <p:cNvSpPr/>
          <p:nvPr/>
        </p:nvSpPr>
        <p:spPr>
          <a:xfrm>
            <a:off x="6876256" y="4293096"/>
            <a:ext cx="2088232" cy="720080"/>
          </a:xfrm>
          <a:prstGeom prst="rect">
            <a:avLst/>
          </a:prstGeom>
          <a:solidFill>
            <a:srgbClr val="1838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2808312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3568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5373216"/>
            <a:ext cx="6512511" cy="1143000"/>
          </a:xfrm>
        </p:spPr>
        <p:txBody>
          <a:bodyPr/>
          <a:lstStyle/>
          <a:p>
            <a:r>
              <a:rPr lang="ru-RU" sz="3600" dirty="0" smtClean="0"/>
              <a:t>Метод </a:t>
            </a:r>
            <a:r>
              <a:rPr lang="ru-RU" sz="3600" dirty="0"/>
              <a:t>псевдослучайной перестановки.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88640"/>
            <a:ext cx="8928992" cy="4320480"/>
          </a:xfrm>
        </p:spPr>
        <p:txBody>
          <a:bodyPr>
            <a:noAutofit/>
          </a:bodyPr>
          <a:lstStyle/>
          <a:p>
            <a:r>
              <a:rPr lang="ru-RU" sz="1800" dirty="0"/>
              <a:t>Г</a:t>
            </a:r>
            <a:r>
              <a:rPr lang="ru-RU" sz="1800" dirty="0" smtClean="0"/>
              <a:t>енератор </a:t>
            </a:r>
            <a:r>
              <a:rPr lang="ru-RU" sz="1800" dirty="0"/>
              <a:t>псевдослучайных чисел производит </a:t>
            </a:r>
            <a:r>
              <a:rPr lang="ru-RU" sz="1800" dirty="0" smtClean="0"/>
              <a:t>последовательность </a:t>
            </a:r>
            <a:r>
              <a:rPr lang="ru-RU" sz="1800" dirty="0"/>
              <a:t>индексов </a:t>
            </a:r>
            <a:r>
              <a:rPr lang="ru-RU" sz="1800" b="1" dirty="0">
                <a:solidFill>
                  <a:schemeClr val="accent1"/>
                </a:solidFill>
              </a:rPr>
              <a:t>j1, </a:t>
            </a:r>
            <a:r>
              <a:rPr lang="ru-RU" sz="1800" b="1" dirty="0" err="1">
                <a:solidFill>
                  <a:schemeClr val="accent1"/>
                </a:solidFill>
              </a:rPr>
              <a:t>jl</a:t>
            </a:r>
            <a:r>
              <a:rPr lang="ru-RU" sz="1800" b="1" dirty="0">
                <a:solidFill>
                  <a:schemeClr val="accent1"/>
                </a:solidFill>
              </a:rPr>
              <a:t>(m)</a:t>
            </a:r>
            <a:r>
              <a:rPr lang="ru-RU" sz="1800" dirty="0"/>
              <a:t> и сохраняет k-й бит сообщения в пикселе с </a:t>
            </a:r>
            <a:r>
              <a:rPr lang="ru-RU" sz="1800" dirty="0" smtClean="0"/>
              <a:t>индексом </a:t>
            </a:r>
            <a:r>
              <a:rPr lang="ru-RU" sz="1800" b="1" dirty="0" err="1">
                <a:solidFill>
                  <a:schemeClr val="accent1"/>
                </a:solidFill>
              </a:rPr>
              <a:t>jk</a:t>
            </a:r>
            <a:r>
              <a:rPr lang="ru-RU" sz="1800" dirty="0"/>
              <a:t>. </a:t>
            </a:r>
            <a:endParaRPr lang="ru-RU" sz="1800" dirty="0" smtClean="0"/>
          </a:p>
          <a:p>
            <a:r>
              <a:rPr lang="ru-RU" sz="1800" dirty="0" smtClean="0"/>
              <a:t>Однако </a:t>
            </a:r>
            <a:r>
              <a:rPr lang="ru-RU" sz="1800" dirty="0"/>
              <a:t>в этом случае один индекс может появиться в последовательности более одного раза, т.е. может произойти "пересечение" — искажение уже встроенного бита. </a:t>
            </a:r>
            <a:endParaRPr lang="ru-RU" sz="1800" dirty="0" smtClean="0"/>
          </a:p>
          <a:p>
            <a:r>
              <a:rPr lang="ru-RU" sz="1800" dirty="0" smtClean="0"/>
              <a:t>Если </a:t>
            </a:r>
            <a:r>
              <a:rPr lang="ru-RU" sz="1800" dirty="0"/>
              <a:t>число битов сообщения намного меньше размера изображения, то вероятность </a:t>
            </a:r>
            <a:r>
              <a:rPr lang="ru-RU" sz="1800" dirty="0" smtClean="0"/>
              <a:t>пересечения </a:t>
            </a:r>
            <a:r>
              <a:rPr lang="ru-RU" sz="1800" dirty="0"/>
              <a:t>незначительна, и поврежденные биты могут быть восстановлены с помощью корректирующих кодов. </a:t>
            </a:r>
            <a:endParaRPr lang="ru-RU" sz="1800" dirty="0" smtClean="0"/>
          </a:p>
          <a:p>
            <a:r>
              <a:rPr lang="ru-RU" sz="1800" dirty="0" smtClean="0"/>
              <a:t>Вероятность</a:t>
            </a:r>
            <a:r>
              <a:rPr lang="ru-RU" sz="1800" dirty="0"/>
              <a:t>, по крайней мере, одного пересечения оценивается </a:t>
            </a:r>
            <a:r>
              <a:rPr lang="ru-RU" sz="1800" dirty="0" smtClean="0"/>
              <a:t>как</a:t>
            </a:r>
          </a:p>
          <a:p>
            <a:endParaRPr lang="ru-RU" sz="1800" dirty="0" smtClean="0"/>
          </a:p>
          <a:p>
            <a:endParaRPr lang="ru-RU" sz="1800" dirty="0" smtClean="0"/>
          </a:p>
          <a:p>
            <a:r>
              <a:rPr lang="ru-RU" sz="1800" dirty="0" smtClean="0"/>
              <a:t>При </a:t>
            </a:r>
            <a:r>
              <a:rPr lang="ru-RU" sz="1800" dirty="0"/>
              <a:t>увеличении l(m) и l(c)=</a:t>
            </a:r>
            <a:r>
              <a:rPr lang="ru-RU" sz="1800" dirty="0" err="1"/>
              <a:t>const</a:t>
            </a:r>
            <a:r>
              <a:rPr lang="ru-RU" sz="1800" dirty="0"/>
              <a:t> данная вероятность стремится к единице. </a:t>
            </a:r>
            <a:endParaRPr lang="ru-RU" sz="1800" dirty="0" smtClean="0"/>
          </a:p>
          <a:p>
            <a:r>
              <a:rPr lang="ru-RU" sz="1800" dirty="0" smtClean="0"/>
              <a:t>Для </a:t>
            </a:r>
            <a:r>
              <a:rPr lang="ru-RU" sz="1800" dirty="0"/>
              <a:t>предотвращения пересечений необходимо сохранять все индексы использованных </a:t>
            </a:r>
            <a:r>
              <a:rPr lang="ru-RU" sz="1800" dirty="0" smtClean="0"/>
              <a:t>элементов </a:t>
            </a:r>
            <a:r>
              <a:rPr lang="ru-RU" sz="1800" b="1" dirty="0" err="1">
                <a:solidFill>
                  <a:schemeClr val="accent1"/>
                </a:solidFill>
              </a:rPr>
              <a:t>ji</a:t>
            </a:r>
            <a:r>
              <a:rPr lang="ru-RU" sz="1800" dirty="0"/>
              <a:t> и перед сокрытием нового пикселя проводить проверку его на повторяемость.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68960"/>
            <a:ext cx="6071221" cy="65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9246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468"/>
            <a:ext cx="7694240" cy="1143000"/>
          </a:xfrm>
        </p:spPr>
        <p:txBody>
          <a:bodyPr/>
          <a:lstStyle/>
          <a:p>
            <a:r>
              <a:rPr lang="ru-RU" sz="3200" dirty="0" smtClean="0"/>
              <a:t>Методы </a:t>
            </a:r>
            <a:r>
              <a:rPr lang="ru-RU" sz="3200" dirty="0"/>
              <a:t>сокрытия в частотной области </a:t>
            </a:r>
            <a:r>
              <a:rPr lang="ru-RU" sz="3200" dirty="0" smtClean="0"/>
              <a:t>изображения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412776"/>
            <a:ext cx="9036496" cy="556587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Большинство исследований посвящено использованию в качестве </a:t>
            </a:r>
            <a:r>
              <a:rPr lang="ru-RU" dirty="0" err="1"/>
              <a:t>стегоконтейнеров</a:t>
            </a:r>
            <a:r>
              <a:rPr lang="ru-RU" dirty="0"/>
              <a:t> изображений.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обусловлено следующими причинами: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существованием </a:t>
            </a:r>
            <a:r>
              <a:rPr lang="ru-RU" dirty="0"/>
              <a:t>практически значимой задачей </a:t>
            </a:r>
            <a:r>
              <a:rPr lang="ru-RU" b="1" dirty="0">
                <a:solidFill>
                  <a:schemeClr val="accent1"/>
                </a:solidFill>
              </a:rPr>
              <a:t>защиты фотографий</a:t>
            </a:r>
            <a:r>
              <a:rPr lang="ru-RU" dirty="0"/>
              <a:t>, картин, видео от незаконного тиражирования и распространения;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относительно </a:t>
            </a:r>
            <a:r>
              <a:rPr lang="ru-RU" dirty="0">
                <a:solidFill>
                  <a:schemeClr val="accent1"/>
                </a:solidFill>
              </a:rPr>
              <a:t>б</a:t>
            </a:r>
            <a:r>
              <a:rPr lang="ru-RU" b="1" dirty="0">
                <a:solidFill>
                  <a:schemeClr val="accent1"/>
                </a:solidFill>
              </a:rPr>
              <a:t>ольшим объемом цифрового представления изображений</a:t>
            </a:r>
            <a:r>
              <a:rPr lang="ru-RU" dirty="0"/>
              <a:t>, что позволяет внедрять ЦВЗ большого объема либо повышать робастность внедрения;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заранее </a:t>
            </a:r>
            <a:r>
              <a:rPr lang="ru-RU" b="1" dirty="0">
                <a:solidFill>
                  <a:schemeClr val="accent1"/>
                </a:solidFill>
              </a:rPr>
              <a:t>известным размером контейнера</a:t>
            </a:r>
            <a:r>
              <a:rPr lang="ru-RU" dirty="0"/>
              <a:t>, отсутствием ограничений, накладываемых требованиями реального времени;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наличием</a:t>
            </a:r>
            <a:r>
              <a:rPr lang="ru-RU" dirty="0" smtClean="0"/>
              <a:t> </a:t>
            </a:r>
            <a:r>
              <a:rPr lang="ru-RU" dirty="0"/>
              <a:t>в большинстве реальных изображений текстурных областей, имеющих </a:t>
            </a:r>
            <a:r>
              <a:rPr lang="ru-RU" b="1" dirty="0">
                <a:solidFill>
                  <a:schemeClr val="accent1"/>
                </a:solidFill>
              </a:rPr>
              <a:t>шумовую структуру </a:t>
            </a:r>
            <a:r>
              <a:rPr lang="ru-RU" dirty="0"/>
              <a:t>и хорошо подходящих для встраивания информации;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chemeClr val="accent1"/>
                </a:solidFill>
              </a:rPr>
              <a:t>слабой </a:t>
            </a:r>
            <a:r>
              <a:rPr lang="ru-RU" b="1" dirty="0">
                <a:solidFill>
                  <a:schemeClr val="accent1"/>
                </a:solidFill>
              </a:rPr>
              <a:t>чувствительностью человеческого глаза</a:t>
            </a:r>
            <a:r>
              <a:rPr lang="ru-RU" dirty="0"/>
              <a:t> к незначительным изменениям цветов изображения, его яркости, контрастности, содержанию в нем шума, искажениям вблизи контуров;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хорошо </a:t>
            </a:r>
            <a:r>
              <a:rPr lang="ru-RU" dirty="0"/>
              <a:t>разработанными в последнее время методами цифровой обработки изображений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4507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95536" y="0"/>
                <a:ext cx="8208912" cy="1143000"/>
              </a:xfrm>
            </p:spPr>
            <p:txBody>
              <a:bodyPr/>
              <a:lstStyle/>
              <a:p>
                <a:r>
                  <a:rPr lang="ru-RU" sz="2800" dirty="0"/>
                  <a:t>Чувствительность к контрасту и порог неразличимости </a:t>
                </a:r>
                <a14:m>
                  <m:oMath xmlns:m="http://schemas.openxmlformats.org/officeDocument/2006/math">
                    <m:r>
                      <a:rPr lang="ru-RU" sz="2800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sz="2800" dirty="0" smtClean="0"/>
                  <a:t>I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536" y="0"/>
                <a:ext cx="8208912" cy="1143000"/>
              </a:xfrm>
              <a:blipFill rotWithShape="1">
                <a:blip r:embed="rId2"/>
                <a:stretch>
                  <a:fillRect t="-13830" r="-2897" b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4" y="908720"/>
            <a:ext cx="8376860" cy="280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0" y="3718679"/>
                <a:ext cx="91440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prstClr val="black"/>
                    </a:solidFill>
                  </a:rPr>
                  <a:t>Испытуемому показывают </a:t>
                </a:r>
                <a:r>
                  <a:rPr lang="ru-RU" b="1" dirty="0">
                    <a:solidFill>
                      <a:srgbClr val="4E67C8"/>
                    </a:solidFill>
                  </a:rPr>
                  <a:t>некоторую однотонную картинку </a:t>
                </a:r>
                <a:r>
                  <a:rPr lang="ru-RU" dirty="0" err="1" smtClean="0">
                    <a:solidFill>
                      <a:prstClr val="black"/>
                    </a:solidFill>
                  </a:rPr>
                  <a:t>рис.а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. </a:t>
                </a: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После </a:t>
                </a:r>
                <a:r>
                  <a:rPr lang="ru-RU" dirty="0">
                    <a:solidFill>
                      <a:prstClr val="black"/>
                    </a:solidFill>
                  </a:rPr>
                  <a:t>того, как глаз адаптировался к ее освещенности I , «настроился на нее», постепенно изменяют яркость вокруг центрального пятна. </a:t>
                </a:r>
                <a:endParaRPr lang="ru-RU" dirty="0" smtClean="0">
                  <a:solidFill>
                    <a:prstClr val="black"/>
                  </a:solidFill>
                </a:endParaRP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Изменение </a:t>
                </a:r>
                <a:r>
                  <a:rPr lang="ru-RU" dirty="0">
                    <a:solidFill>
                      <a:prstClr val="black"/>
                    </a:solidFill>
                  </a:rPr>
                  <a:t>освещенности ∆I продолжают до тех пор, пока оно не будет обнаружено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 </a:t>
                </a:r>
                <a:r>
                  <a:rPr lang="ru-RU" dirty="0">
                    <a:solidFill>
                      <a:prstClr val="black"/>
                    </a:solidFill>
                  </a:rPr>
                  <a:t>На </a:t>
                </a:r>
                <a:r>
                  <a:rPr lang="ru-RU" dirty="0" err="1" smtClean="0">
                    <a:solidFill>
                      <a:prstClr val="black"/>
                    </a:solidFill>
                  </a:rPr>
                  <a:t>рис.б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 </a:t>
                </a:r>
                <a:r>
                  <a:rPr lang="ru-RU" dirty="0">
                    <a:solidFill>
                      <a:prstClr val="black"/>
                    </a:solidFill>
                  </a:rPr>
                  <a:t>показана зависимость минимального контраста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dirty="0" smtClean="0">
                    <a:solidFill>
                      <a:prstClr val="black"/>
                    </a:solidFill>
                  </a:rPr>
                  <a:t>I/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I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 от </a:t>
                </a:r>
                <a:r>
                  <a:rPr lang="ru-RU" dirty="0">
                    <a:solidFill>
                      <a:prstClr val="black"/>
                    </a:solidFill>
                  </a:rPr>
                  <a:t>яркости I </a:t>
                </a:r>
                <a:endParaRPr lang="ru-RU" dirty="0" smtClean="0">
                  <a:solidFill>
                    <a:prstClr val="black"/>
                  </a:solidFill>
                </a:endParaRP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Как </a:t>
                </a:r>
                <a:r>
                  <a:rPr lang="ru-RU" dirty="0">
                    <a:solidFill>
                      <a:prstClr val="black"/>
                    </a:solidFill>
                  </a:rPr>
                  <a:t>видно из рисунка, </a:t>
                </a:r>
                <a:r>
                  <a:rPr lang="ru-RU" b="1" dirty="0">
                    <a:solidFill>
                      <a:srgbClr val="4E67C8"/>
                    </a:solidFill>
                  </a:rPr>
                  <a:t>для среднего диапазона изменения яркости</a:t>
                </a:r>
                <a:r>
                  <a:rPr lang="ru-RU" dirty="0">
                    <a:solidFill>
                      <a:prstClr val="black"/>
                    </a:solidFill>
                  </a:rPr>
                  <a:t>, </a:t>
                </a:r>
                <a:r>
                  <a:rPr lang="ru-RU" u="sng" dirty="0">
                    <a:solidFill>
                      <a:srgbClr val="4E67C8"/>
                    </a:solidFill>
                  </a:rPr>
                  <a:t>контраст примерно </a:t>
                </a:r>
                <a:r>
                  <a:rPr lang="ru-RU" u="sng" dirty="0" smtClean="0">
                    <a:solidFill>
                      <a:srgbClr val="4E67C8"/>
                    </a:solidFill>
                  </a:rPr>
                  <a:t>постоянен</a:t>
                </a:r>
                <a:r>
                  <a:rPr lang="ru-RU" dirty="0" smtClean="0">
                    <a:solidFill>
                      <a:prstClr val="black"/>
                    </a:solidFill>
                  </a:rPr>
                  <a:t>, </a:t>
                </a:r>
                <a:r>
                  <a:rPr lang="ru-RU" dirty="0">
                    <a:solidFill>
                      <a:prstClr val="black"/>
                    </a:solidFill>
                  </a:rPr>
                  <a:t>тогда как </a:t>
                </a:r>
                <a:r>
                  <a:rPr lang="ru-RU" b="1" dirty="0">
                    <a:solidFill>
                      <a:srgbClr val="4E67C8"/>
                    </a:solidFill>
                  </a:rPr>
                  <a:t>для малых и больших яркостей </a:t>
                </a:r>
                <a:r>
                  <a:rPr lang="ru-RU" dirty="0">
                    <a:solidFill>
                      <a:prstClr val="black"/>
                    </a:solidFill>
                  </a:rPr>
                  <a:t>значение </a:t>
                </a:r>
                <a:r>
                  <a:rPr lang="ru-RU" u="sng" dirty="0">
                    <a:solidFill>
                      <a:srgbClr val="4E67C8"/>
                    </a:solidFill>
                  </a:rPr>
                  <a:t>порога неразличимости возрастает</a:t>
                </a:r>
                <a:r>
                  <a:rPr lang="ru-RU" dirty="0">
                    <a:solidFill>
                      <a:prstClr val="black"/>
                    </a:solidFill>
                  </a:rPr>
                  <a:t>. </a:t>
                </a:r>
                <a:endParaRPr lang="ru-RU" dirty="0" smtClean="0">
                  <a:solidFill>
                    <a:prstClr val="black"/>
                  </a:solidFill>
                </a:endParaRPr>
              </a:p>
              <a:p>
                <a:r>
                  <a:rPr lang="ru-RU" dirty="0" smtClean="0">
                    <a:solidFill>
                      <a:prstClr val="black"/>
                    </a:solidFill>
                  </a:rPr>
                  <a:t>Было </a:t>
                </a:r>
                <a:r>
                  <a:rPr lang="ru-RU" dirty="0">
                    <a:solidFill>
                      <a:prstClr val="black"/>
                    </a:solidFill>
                  </a:rPr>
                  <a:t>установлено, что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ru-RU" dirty="0" smtClean="0">
                    <a:solidFill>
                      <a:prstClr val="black"/>
                    </a:solidFill>
                  </a:rPr>
                  <a:t>I</a:t>
                </a:r>
                <a:r>
                  <a:rPr lang="ru-RU" dirty="0">
                    <a:solidFill>
                      <a:prstClr val="black"/>
                    </a:solidFill>
                  </a:rPr>
                  <a:t>« 0.01-0.03I для средних значений яркости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8679"/>
                <a:ext cx="9144000" cy="2862322"/>
              </a:xfrm>
              <a:prstGeom prst="rect">
                <a:avLst/>
              </a:prstGeom>
              <a:blipFill rotWithShape="1">
                <a:blip r:embed="rId4"/>
                <a:stretch>
                  <a:fillRect l="-533" t="-1277" b="-2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027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748464" cy="1143000"/>
          </a:xfrm>
        </p:spPr>
        <p:txBody>
          <a:bodyPr/>
          <a:lstStyle/>
          <a:p>
            <a:r>
              <a:rPr lang="ru-RU" dirty="0"/>
              <a:t>Алгоритм </a:t>
            </a:r>
            <a:r>
              <a:rPr lang="ru-RU" dirty="0" smtClean="0"/>
              <a:t>Куттера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84784"/>
            <a:ext cx="8352928" cy="5130904"/>
          </a:xfrm>
        </p:spPr>
        <p:txBody>
          <a:bodyPr/>
          <a:lstStyle/>
          <a:p>
            <a:r>
              <a:rPr lang="ru-RU" dirty="0"/>
              <a:t>Пусть изображение имеет RGB-кодировку. </a:t>
            </a:r>
            <a:endParaRPr lang="ru-RU" dirty="0" smtClean="0"/>
          </a:p>
          <a:p>
            <a:r>
              <a:rPr lang="ru-RU" dirty="0" smtClean="0"/>
              <a:t>Встраивание </a:t>
            </a:r>
            <a:r>
              <a:rPr lang="ru-RU" dirty="0"/>
              <a:t>выполняется в канал синего цвета, так как к синему цвету система человеческого зрения наименее чувствительна. </a:t>
            </a:r>
            <a:endParaRPr lang="ru-RU" dirty="0" smtClean="0"/>
          </a:p>
          <a:p>
            <a:r>
              <a:rPr lang="ru-RU" dirty="0" smtClean="0"/>
              <a:t>Рассмотрим </a:t>
            </a:r>
            <a:r>
              <a:rPr lang="ru-RU" dirty="0"/>
              <a:t>алгоритм передачи одного бита секретной информации.</a:t>
            </a:r>
          </a:p>
          <a:p>
            <a:r>
              <a:rPr lang="ru-RU" dirty="0"/>
              <a:t>Пусть </a:t>
            </a:r>
            <a:r>
              <a:rPr lang="ru-RU" b="1" dirty="0" err="1">
                <a:solidFill>
                  <a:schemeClr val="accent1"/>
                </a:solidFill>
              </a:rPr>
              <a:t>si</a:t>
            </a:r>
            <a:r>
              <a:rPr lang="ru-RU" dirty="0"/>
              <a:t> - встраиваемый бит, </a:t>
            </a:r>
            <a:r>
              <a:rPr lang="ru-RU" b="1" dirty="0">
                <a:solidFill>
                  <a:schemeClr val="accent1"/>
                </a:solidFill>
              </a:rPr>
              <a:t>I = {R G,В}- </a:t>
            </a:r>
            <a:r>
              <a:rPr lang="ru-RU" dirty="0"/>
              <a:t>контейнер</a:t>
            </a:r>
            <a:r>
              <a:rPr lang="ru-RU" dirty="0" smtClean="0"/>
              <a:t>,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p </a:t>
            </a:r>
            <a:r>
              <a:rPr lang="ru-RU" b="1" dirty="0">
                <a:solidFill>
                  <a:schemeClr val="accent1"/>
                </a:solidFill>
              </a:rPr>
              <a:t>= (x, y) </a:t>
            </a:r>
            <a:r>
              <a:rPr lang="ru-RU" dirty="0"/>
              <a:t>- псевдослучайная позиция, в которой выполняется вложение. </a:t>
            </a:r>
            <a:endParaRPr lang="ru-RU" dirty="0" smtClean="0"/>
          </a:p>
          <a:p>
            <a:r>
              <a:rPr lang="ru-RU" dirty="0" smtClean="0"/>
              <a:t>Секретный </a:t>
            </a:r>
            <a:r>
              <a:rPr lang="ru-RU" dirty="0"/>
              <a:t>бит встраивается в канал синего цвета путем модификации яркости </a:t>
            </a:r>
            <a:endParaRPr lang="ru-RU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l </a:t>
            </a:r>
            <a:r>
              <a:rPr lang="ru-RU" b="1" dirty="0">
                <a:solidFill>
                  <a:schemeClr val="accent1"/>
                </a:solidFill>
              </a:rPr>
              <a:t>(p ) = 0.299 r (p )+ 0.587 g (p )+ 0.114 b(p 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9704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42334" y="1988840"/>
            <a:ext cx="7416824" cy="3474720"/>
          </a:xfrm>
        </p:spPr>
        <p:txBody>
          <a:bodyPr/>
          <a:lstStyle/>
          <a:p>
            <a:r>
              <a:rPr lang="ru-RU" dirty="0"/>
              <a:t>где q - константа, определяющая энергию встраиваемого сигнала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Ее </a:t>
            </a:r>
            <a:r>
              <a:rPr lang="ru-RU" dirty="0"/>
              <a:t>величина зависит от предназначения схемы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Чем </a:t>
            </a:r>
            <a:r>
              <a:rPr lang="ru-RU" dirty="0"/>
              <a:t>больше q, тем выше робастность вложения, но тем сильнее его заметность.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20688"/>
            <a:ext cx="5342069" cy="111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225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5409" y="5691241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60648"/>
            <a:ext cx="8064896" cy="554461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Извлечение бита получателем осуществляется без наличия у него исходного изображения, то есть вслепую.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этого выполняется предсказание значения исходного, </a:t>
            </a:r>
            <a:r>
              <a:rPr lang="ru-RU" dirty="0" err="1"/>
              <a:t>немодифицированного</a:t>
            </a:r>
            <a:r>
              <a:rPr lang="ru-RU" dirty="0"/>
              <a:t> пиксела на основании значений его соседей. </a:t>
            </a:r>
            <a:endParaRPr lang="ru-RU" dirty="0" smtClean="0"/>
          </a:p>
          <a:p>
            <a:r>
              <a:rPr lang="ru-RU" dirty="0" smtClean="0"/>
              <a:t>Возможно </a:t>
            </a:r>
            <a:r>
              <a:rPr lang="ru-RU" dirty="0"/>
              <a:t>для получения оценки пиксела использовать значения нескольких пикселов, расположенных в том же столбце и той же строке. </a:t>
            </a:r>
            <a:endParaRPr lang="ru-RU" dirty="0" smtClean="0"/>
          </a:p>
          <a:p>
            <a:r>
              <a:rPr lang="ru-RU" dirty="0" smtClean="0"/>
              <a:t>использовали </a:t>
            </a:r>
            <a:r>
              <a:rPr lang="ru-RU" dirty="0"/>
              <a:t>«крест» пикселов размером 7х7. </a:t>
            </a:r>
            <a:endParaRPr lang="ru-RU" dirty="0" smtClean="0"/>
          </a:p>
          <a:p>
            <a:r>
              <a:rPr lang="ru-RU" dirty="0" smtClean="0"/>
              <a:t>Оценка </a:t>
            </a:r>
            <a:r>
              <a:rPr lang="ru-RU" dirty="0"/>
              <a:t>b " (p ) получается в </a:t>
            </a:r>
            <a:r>
              <a:rPr lang="ru-RU" dirty="0" smtClean="0"/>
              <a:t>виде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c - число пикселов сверху (снизу, слева, справа) от оцениваемого пиксела (с = 3).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как в процессе встраивания ЦВЗ каждый бит был повторен </a:t>
            </a:r>
            <a:r>
              <a:rPr lang="ru-RU" dirty="0" err="1"/>
              <a:t>cr</a:t>
            </a:r>
            <a:r>
              <a:rPr lang="ru-RU" dirty="0"/>
              <a:t> раз, то мы получим </a:t>
            </a:r>
            <a:r>
              <a:rPr lang="ru-RU" dirty="0" err="1"/>
              <a:t>cr</a:t>
            </a:r>
            <a:r>
              <a:rPr lang="ru-RU" dirty="0"/>
              <a:t> оценок одного бита ЦВЗ.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740117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69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66248" cy="1143000"/>
          </a:xfrm>
        </p:spPr>
        <p:txBody>
          <a:bodyPr/>
          <a:lstStyle/>
          <a:p>
            <a:r>
              <a:rPr lang="ru-RU" dirty="0"/>
              <a:t>Преднамеренные угрозы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412776"/>
            <a:ext cx="8784976" cy="5328592"/>
          </a:xfrm>
        </p:spPr>
        <p:txBody>
          <a:bodyPr>
            <a:noAutofit/>
          </a:bodyPr>
          <a:lstStyle/>
          <a:p>
            <a:r>
              <a:rPr lang="ru-RU" sz="2800" dirty="0"/>
              <a:t>Преднамеренные угрозы связаны с действиями людей (работники </a:t>
            </a:r>
            <a:r>
              <a:rPr lang="ru-RU" sz="2800" dirty="0" smtClean="0"/>
              <a:t>спецслужб</a:t>
            </a:r>
            <a:r>
              <a:rPr lang="ru-RU" sz="2800" dirty="0"/>
              <a:t>, самого объекта, хакеры). </a:t>
            </a:r>
            <a:endParaRPr lang="ru-RU" sz="2800" dirty="0" smtClean="0"/>
          </a:p>
          <a:p>
            <a:r>
              <a:rPr lang="ru-RU" sz="2800" dirty="0" smtClean="0"/>
              <a:t>Огромное </a:t>
            </a:r>
            <a:r>
              <a:rPr lang="ru-RU" sz="2800" dirty="0"/>
              <a:t>количество разнообразных информационных объектов делает бессмысленным перечисление всех возможных угроз для информационной безопасности, поэтому в дальнейшем при изучении того или иного раздела мы будем рассматривать основные угрозы для конкретных объектов. 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24815309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8906" y="5726468"/>
            <a:ext cx="6512511" cy="1143000"/>
          </a:xfrm>
        </p:spPr>
        <p:txBody>
          <a:bodyPr/>
          <a:lstStyle/>
          <a:p>
            <a:r>
              <a:rPr lang="ru-RU" dirty="0"/>
              <a:t>Алгоритм Куттера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Секретный бит находится после усреднения разности оценки пиксела и его реального </a:t>
            </a:r>
            <a:r>
              <a:rPr lang="ru-RU" dirty="0" smtClean="0"/>
              <a:t>значения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 Знак этой разности определяет значение встроенного бита.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54035"/>
            <a:ext cx="3642878" cy="1165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650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622232" cy="1143000"/>
          </a:xfrm>
        </p:spPr>
        <p:txBody>
          <a:bodyPr/>
          <a:lstStyle/>
          <a:p>
            <a:r>
              <a:rPr lang="ru-RU" dirty="0" smtClean="0"/>
              <a:t>Тема 3. Идентификация </a:t>
            </a:r>
            <a:r>
              <a:rPr lang="ru-RU" dirty="0"/>
              <a:t>и проверка подлинности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2636912"/>
            <a:ext cx="7920880" cy="1656184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3600" dirty="0"/>
              <a:t>Аутентификация сообщений. </a:t>
            </a:r>
            <a:endParaRPr lang="ru-RU" sz="36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3600" dirty="0" smtClean="0"/>
              <a:t>Электронная </a:t>
            </a:r>
            <a:r>
              <a:rPr lang="ru-RU" sz="3600" dirty="0"/>
              <a:t>цифровая подпись. </a:t>
            </a:r>
            <a:endParaRPr lang="ru-RU" sz="36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3600" dirty="0" smtClean="0"/>
              <a:t>Идентификация </a:t>
            </a:r>
            <a:r>
              <a:rPr lang="ru-RU" sz="3600" dirty="0"/>
              <a:t>и аутентификация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522590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622232" cy="1143000"/>
          </a:xfrm>
        </p:spPr>
        <p:txBody>
          <a:bodyPr/>
          <a:lstStyle/>
          <a:p>
            <a:pPr algn="ctr"/>
            <a:r>
              <a:rPr lang="ru-RU" dirty="0" smtClean="0"/>
              <a:t>3.1	Аутентификация сообщений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712968" cy="522920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Аутентификация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u="sng" dirty="0">
                <a:solidFill>
                  <a:schemeClr val="accent1"/>
                </a:solidFill>
              </a:rPr>
              <a:t>процедура проверки подлинности</a:t>
            </a:r>
            <a:r>
              <a:rPr lang="ru-RU" dirty="0" smtClean="0"/>
              <a:t>.</a:t>
            </a:r>
          </a:p>
          <a:p>
            <a:pPr marL="45720" indent="0">
              <a:buNone/>
            </a:pPr>
            <a:r>
              <a:rPr lang="ru-RU" dirty="0" smtClean="0"/>
              <a:t>Это </a:t>
            </a:r>
            <a:r>
              <a:rPr lang="ru-RU" dirty="0"/>
              <a:t>понятие применимо и к сеансу связи, и к сторонам, передающим сообщения, и к сообщениям и др.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Аутентификация сообщения</a:t>
            </a:r>
            <a:r>
              <a:rPr lang="ru-RU" dirty="0"/>
              <a:t> - проверка того, что данные, переданные по каналу связи, </a:t>
            </a:r>
            <a:r>
              <a:rPr lang="ru-RU" u="sng" dirty="0">
                <a:solidFill>
                  <a:schemeClr val="accent1"/>
                </a:solidFill>
              </a:rPr>
              <a:t>являются подлинными по своему содержанию, источнику, по времени создания, времени пересылки</a:t>
            </a:r>
            <a:r>
              <a:rPr lang="ru-RU" dirty="0"/>
              <a:t> и т.д.</a:t>
            </a:r>
          </a:p>
          <a:p>
            <a:r>
              <a:rPr lang="ru-RU" b="1" dirty="0">
                <a:solidFill>
                  <a:schemeClr val="accent1"/>
                </a:solidFill>
              </a:rPr>
              <a:t>Целостность сообщения </a:t>
            </a:r>
            <a:r>
              <a:rPr lang="ru-RU" dirty="0"/>
              <a:t>- свойство, позволяющее убедиться в том, что сообщение </a:t>
            </a:r>
            <a:r>
              <a:rPr lang="ru-RU" u="sng" dirty="0">
                <a:solidFill>
                  <a:schemeClr val="accent1"/>
                </a:solidFill>
              </a:rPr>
              <a:t>не было изменено несанкционированным лицом</a:t>
            </a:r>
            <a:r>
              <a:rPr lang="ru-RU" dirty="0"/>
              <a:t> с тех пор, как были создано, передано или сохранено автором сообщения. </a:t>
            </a:r>
            <a:endParaRPr lang="ru-RU" dirty="0" smtClean="0"/>
          </a:p>
          <a:p>
            <a:pPr marL="45720" indent="0">
              <a:buNone/>
            </a:pPr>
            <a:r>
              <a:rPr lang="ru-RU" dirty="0" smtClean="0"/>
              <a:t>Под </a:t>
            </a:r>
            <a:r>
              <a:rPr lang="ru-RU" dirty="0"/>
              <a:t>изменениями обычно понимают </a:t>
            </a:r>
            <a:r>
              <a:rPr lang="ru-RU" i="1" dirty="0"/>
              <a:t>пропуски, вставки, замены и перестановки фрагментов </a:t>
            </a:r>
            <a:r>
              <a:rPr lang="ru-RU" dirty="0"/>
              <a:t>сообщения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69005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24936" cy="1143000"/>
          </a:xfrm>
        </p:spPr>
        <p:txBody>
          <a:bodyPr/>
          <a:lstStyle/>
          <a:p>
            <a:r>
              <a:rPr lang="ru-RU" dirty="0" smtClean="0"/>
              <a:t>Принципы аутентификации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12776"/>
            <a:ext cx="8568952" cy="2736304"/>
          </a:xfrm>
        </p:spPr>
        <p:txBody>
          <a:bodyPr>
            <a:noAutofit/>
          </a:bodyPr>
          <a:lstStyle/>
          <a:p>
            <a:pPr marL="560070" indent="-514350">
              <a:buFont typeface="+mj-lt"/>
              <a:buAutoNum type="arabicParenR"/>
            </a:pPr>
            <a:r>
              <a:rPr lang="ru-RU" sz="2800" b="1" dirty="0">
                <a:solidFill>
                  <a:schemeClr val="accent1"/>
                </a:solidFill>
              </a:rPr>
              <a:t>Аутентификация источника сообщения </a:t>
            </a:r>
            <a:r>
              <a:rPr lang="ru-RU" sz="2800" u="sng" dirty="0">
                <a:solidFill>
                  <a:schemeClr val="accent1"/>
                </a:solidFill>
              </a:rPr>
              <a:t>предполагает и проверку целостности</a:t>
            </a:r>
            <a:r>
              <a:rPr lang="ru-RU" sz="2800" dirty="0"/>
              <a:t>, так как если данные подверглись модификации, то они уже имеют другой источник. 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При </a:t>
            </a:r>
            <a:r>
              <a:rPr lang="ru-RU" sz="2800" b="1" dirty="0">
                <a:solidFill>
                  <a:schemeClr val="accent1"/>
                </a:solidFill>
              </a:rPr>
              <a:t>аутентификации сообщений </a:t>
            </a:r>
            <a:r>
              <a:rPr lang="ru-RU" sz="2800" u="sng" dirty="0">
                <a:solidFill>
                  <a:schemeClr val="accent1"/>
                </a:solidFill>
              </a:rPr>
              <a:t>не требуется проверка времени создания и единственности </a:t>
            </a:r>
            <a:r>
              <a:rPr lang="ru-RU" sz="2800" dirty="0"/>
              <a:t>документа.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b="1" dirty="0">
                <a:solidFill>
                  <a:schemeClr val="accent1"/>
                </a:solidFill>
              </a:rPr>
              <a:t>Нарушение единственности </a:t>
            </a:r>
            <a:r>
              <a:rPr lang="ru-RU" sz="2800" dirty="0"/>
              <a:t>подразумевает его </a:t>
            </a:r>
            <a:r>
              <a:rPr lang="ru-RU" sz="2800" u="sng" dirty="0">
                <a:solidFill>
                  <a:schemeClr val="accent1"/>
                </a:solidFill>
              </a:rPr>
              <a:t>повторную передачу </a:t>
            </a:r>
            <a:r>
              <a:rPr lang="ru-RU" sz="2800" dirty="0" smtClean="0"/>
              <a:t>или повторное</a:t>
            </a:r>
            <a:r>
              <a:rPr lang="ru-RU" sz="2800" dirty="0"/>
              <a:t> использование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85375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7992888" cy="1143000"/>
          </a:xfrm>
        </p:spPr>
        <p:txBody>
          <a:bodyPr/>
          <a:lstStyle/>
          <a:p>
            <a:pPr algn="ctr"/>
            <a:r>
              <a:rPr lang="ru-RU" dirty="0" smtClean="0"/>
              <a:t>Замечания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51032"/>
            <a:ext cx="8496944" cy="5706968"/>
          </a:xfr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sz="2400" u="sng" dirty="0" smtClean="0">
                <a:solidFill>
                  <a:schemeClr val="accent1"/>
                </a:solidFill>
              </a:rPr>
              <a:t>Если </a:t>
            </a:r>
            <a:r>
              <a:rPr lang="ru-RU" sz="2400" u="sng" dirty="0">
                <a:solidFill>
                  <a:schemeClr val="accent1"/>
                </a:solidFill>
              </a:rPr>
              <a:t>источник сообщений один</a:t>
            </a:r>
            <a:r>
              <a:rPr lang="ru-RU" sz="2400" dirty="0"/>
              <a:t>, то вместо термина аутентификация источника сообщений используют </a:t>
            </a:r>
            <a:r>
              <a:rPr lang="ru-RU" sz="2400" b="1" dirty="0">
                <a:solidFill>
                  <a:schemeClr val="accent1"/>
                </a:solidFill>
              </a:rPr>
              <a:t>термин аутентификация сообщений</a:t>
            </a:r>
            <a:r>
              <a:rPr lang="ru-RU" sz="2400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400" b="1" dirty="0" smtClean="0">
                <a:solidFill>
                  <a:schemeClr val="accent1"/>
                </a:solidFill>
              </a:rPr>
              <a:t>Целостность</a:t>
            </a:r>
            <a:r>
              <a:rPr lang="ru-RU" sz="2400" dirty="0" smtClean="0"/>
              <a:t> </a:t>
            </a:r>
            <a:r>
              <a:rPr lang="ru-RU" sz="2400" dirty="0"/>
              <a:t>данных и </a:t>
            </a:r>
            <a:r>
              <a:rPr lang="ru-RU" sz="2400" b="1" dirty="0">
                <a:solidFill>
                  <a:schemeClr val="accent1"/>
                </a:solidFill>
              </a:rPr>
              <a:t>аутентификация</a:t>
            </a:r>
            <a:r>
              <a:rPr lang="ru-RU" sz="2400" dirty="0"/>
              <a:t> данных </a:t>
            </a:r>
            <a:r>
              <a:rPr lang="ru-RU" sz="2400" u="sng" dirty="0">
                <a:solidFill>
                  <a:schemeClr val="accent1"/>
                </a:solidFill>
              </a:rPr>
              <a:t>тесно связаны</a:t>
            </a:r>
            <a:r>
              <a:rPr lang="ru-RU" sz="2400" dirty="0"/>
              <a:t> друг с </a:t>
            </a:r>
            <a:r>
              <a:rPr lang="ru-RU" sz="2400" dirty="0" smtClean="0"/>
              <a:t>другом: </a:t>
            </a:r>
            <a:endParaRPr lang="ru-RU" sz="2400" dirty="0"/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Если данные подверглись модификации, то у них автоматически изменился источник. </a:t>
            </a:r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Если же известен источник, то без ссылки на него нельзя установить целостность. </a:t>
            </a:r>
          </a:p>
          <a:p>
            <a:pPr>
              <a:buFont typeface="Wingdings" pitchFamily="2" charset="2"/>
              <a:buChar char="Ø"/>
            </a:pPr>
            <a:r>
              <a:rPr lang="ru-RU" sz="2400" i="1" dirty="0"/>
              <a:t>Следовательно, аутентификация источника </a:t>
            </a:r>
            <a:r>
              <a:rPr lang="ru-RU" sz="2400" dirty="0"/>
              <a:t>сообщений включает проверку целостности данных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5234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/>
          <a:lstStyle/>
          <a:p>
            <a:r>
              <a:rPr lang="ru-RU" sz="2800" dirty="0"/>
              <a:t>З</a:t>
            </a:r>
            <a:r>
              <a:rPr lang="ru-RU" sz="2800" dirty="0" smtClean="0"/>
              <a:t>адача аутентификации и </a:t>
            </a:r>
            <a:r>
              <a:rPr lang="ru-RU" sz="2800" dirty="0"/>
              <a:t>обеспечения целостности данных </a:t>
            </a:r>
            <a:r>
              <a:rPr lang="ru-RU" sz="2800" dirty="0" smtClean="0"/>
              <a:t>не решается </a:t>
            </a:r>
            <a:r>
              <a:rPr lang="ru-RU" sz="2800" dirty="0"/>
              <a:t>простым </a:t>
            </a:r>
            <a:r>
              <a:rPr lang="ru-RU" sz="2800" dirty="0" smtClean="0"/>
              <a:t>шифрованием!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268760"/>
            <a:ext cx="8712968" cy="5490944"/>
          </a:xfrm>
        </p:spPr>
        <p:txBody>
          <a:bodyPr>
            <a:normAutofit/>
          </a:bodyPr>
          <a:lstStyle/>
          <a:p>
            <a:r>
              <a:rPr lang="ru-RU" dirty="0" smtClean="0"/>
              <a:t>С одной стороны: 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в </a:t>
            </a:r>
            <a:r>
              <a:rPr lang="ru-RU" dirty="0" err="1"/>
              <a:t>шифротексте</a:t>
            </a:r>
            <a:r>
              <a:rPr lang="ru-RU" dirty="0"/>
              <a:t> трудно сделать какие-либо осмысленные изменения, поскольку они легко потом выявляются при </a:t>
            </a:r>
            <a:r>
              <a:rPr lang="ru-RU" dirty="0" err="1" smtClean="0"/>
              <a:t>расшифровании</a:t>
            </a:r>
            <a:r>
              <a:rPr lang="ru-RU" dirty="0" smtClean="0"/>
              <a:t>; 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только </a:t>
            </a:r>
            <a:r>
              <a:rPr lang="ru-RU" dirty="0"/>
              <a:t>пользователи, обладающие секретным ключом шифрования, </a:t>
            </a:r>
            <a:r>
              <a:rPr lang="ru-RU"/>
              <a:t>могут </a:t>
            </a:r>
            <a:r>
              <a:rPr lang="ru-RU" smtClean="0"/>
              <a:t> </a:t>
            </a:r>
            <a:r>
              <a:rPr lang="ru-RU" dirty="0"/>
              <a:t>изготовить   зашифрованное   сообщение</a:t>
            </a:r>
            <a:r>
              <a:rPr lang="ru-RU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Т</a:t>
            </a:r>
            <a:r>
              <a:rPr lang="ru-RU" dirty="0" smtClean="0"/>
              <a:t>олько шифрование</a:t>
            </a:r>
            <a:r>
              <a:rPr lang="ru-RU" dirty="0"/>
              <a:t> неспособно обеспечить их аутентичности по следующим причинам: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1.	Изменения, внесенные </a:t>
            </a:r>
            <a:r>
              <a:rPr lang="ru-RU" dirty="0" err="1"/>
              <a:t>шифротекст</a:t>
            </a:r>
            <a:r>
              <a:rPr lang="ru-RU" dirty="0"/>
              <a:t>, становятся очевидными после </a:t>
            </a:r>
            <a:r>
              <a:rPr lang="ru-RU" dirty="0" err="1"/>
              <a:t>расшифрования</a:t>
            </a:r>
            <a:r>
              <a:rPr lang="ru-RU" dirty="0"/>
              <a:t> только в случае большой избыточности исходных данных</a:t>
            </a:r>
            <a:r>
              <a:rPr lang="ru-RU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2.	Факт успешного (в смысле предыдущего пункта) </a:t>
            </a:r>
            <a:r>
              <a:rPr lang="ru-RU" dirty="0" err="1"/>
              <a:t>расшифрования</a:t>
            </a:r>
            <a:r>
              <a:rPr lang="ru-RU" dirty="0"/>
              <a:t> сообщения на секретном ключе может подтвердить его авторство только для самого получателя. </a:t>
            </a:r>
          </a:p>
        </p:txBody>
      </p:sp>
    </p:spTree>
    <p:extLst>
      <p:ext uri="{BB962C8B-B14F-4D97-AF65-F5344CB8AC3E}">
        <p14:creationId xmlns:p14="http://schemas.microsoft.com/office/powerpoint/2010/main" val="34315663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622232" cy="1143000"/>
          </a:xfrm>
        </p:spPr>
        <p:txBody>
          <a:bodyPr/>
          <a:lstStyle/>
          <a:p>
            <a:r>
              <a:rPr lang="ru-RU" dirty="0"/>
              <a:t>Имитозащита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544" y="1124744"/>
                <a:ext cx="8280920" cy="4824536"/>
              </a:xfrm>
            </p:spPr>
            <p:txBody>
              <a:bodyPr/>
              <a:lstStyle/>
              <a:p>
                <a:r>
                  <a:rPr lang="ru-RU" dirty="0" smtClean="0"/>
                  <a:t>При </a:t>
                </a:r>
                <a:r>
                  <a:rPr lang="ru-RU" dirty="0"/>
                  <a:t>передаче и хранении данных </a:t>
                </a:r>
                <a:r>
                  <a:rPr lang="ru-RU" b="1" dirty="0">
                    <a:solidFill>
                      <a:srgbClr val="7030A0"/>
                    </a:solidFill>
                  </a:rPr>
                  <a:t>информация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неминуемо </a:t>
                </a:r>
                <a:r>
                  <a:rPr lang="ru-RU" u="sng" dirty="0">
                    <a:solidFill>
                      <a:srgbClr val="7030A0"/>
                    </a:solidFill>
                  </a:rPr>
                  <a:t>оказывается вне зоны непосредственного контроля</a:t>
                </a:r>
                <a:r>
                  <a:rPr lang="ru-RU" dirty="0"/>
                  <a:t> за </a:t>
                </a:r>
                <a:r>
                  <a:rPr lang="ru-RU" dirty="0" smtClean="0"/>
                  <a:t>ней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/>
                        <a:ea typeface="Cambria Math"/>
                      </a:rPr>
                      <m:t>=&gt;</m:t>
                    </m:r>
                  </m:oMath>
                </a14:m>
                <a:r>
                  <a:rPr lang="ru-RU" dirty="0" smtClean="0"/>
                  <a:t> в</a:t>
                </a:r>
                <a:r>
                  <a:rPr lang="ru-RU" dirty="0"/>
                  <a:t> реальной жизни физически защитить данные от несанкционированных изменений часто не возможно</a:t>
                </a:r>
                <a:r>
                  <a:rPr lang="ru-RU" dirty="0" smtClean="0"/>
                  <a:t>.</a:t>
                </a:r>
              </a:p>
              <a:p>
                <a:r>
                  <a:rPr lang="ru-RU" b="1" dirty="0" smtClean="0">
                    <a:solidFill>
                      <a:schemeClr val="accent1"/>
                    </a:solidFill>
                  </a:rPr>
                  <a:t>Под </a:t>
                </a:r>
                <a:r>
                  <a:rPr lang="ru-RU" b="1" dirty="0">
                    <a:solidFill>
                      <a:schemeClr val="accent1"/>
                    </a:solidFill>
                  </a:rPr>
                  <a:t>защитой данных от </a:t>
                </a:r>
                <a:r>
                  <a:rPr lang="ru-RU" b="1" dirty="0" smtClean="0">
                    <a:solidFill>
                      <a:schemeClr val="accent1"/>
                    </a:solidFill>
                  </a:rPr>
                  <a:t>несанкционированных</a:t>
                </a:r>
                <a:r>
                  <a:rPr lang="ru-RU" b="1" dirty="0">
                    <a:solidFill>
                      <a:schemeClr val="accent1"/>
                    </a:solidFill>
                  </a:rPr>
                  <a:t> изменений </a:t>
                </a:r>
                <a:r>
                  <a:rPr lang="ru-RU" dirty="0"/>
                  <a:t>в криптографии понимают не исключение самой возможности таких изменений, а </a:t>
                </a:r>
                <a:r>
                  <a:rPr lang="ru-RU" u="sng" dirty="0">
                    <a:solidFill>
                      <a:schemeClr val="accent1"/>
                    </a:solidFill>
                  </a:rPr>
                  <a:t>набор методов, позволяющих надежно зафиксировать их факты, если они имели место</a:t>
                </a:r>
                <a:r>
                  <a:rPr lang="ru-RU" dirty="0" smtClean="0"/>
                  <a:t>.</a:t>
                </a:r>
              </a:p>
              <a:p>
                <a:pPr lvl="0">
                  <a:buClr>
                    <a:srgbClr val="F14124">
                      <a:lumMod val="75000"/>
                    </a:srgbClr>
                  </a:buClr>
                </a:pPr>
                <a:r>
                  <a:rPr lang="ru-RU" b="1" dirty="0">
                    <a:solidFill>
                      <a:srgbClr val="4E67C8"/>
                    </a:solidFill>
                  </a:rPr>
                  <a:t>Имитозащита данных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- это </a:t>
                </a:r>
                <a:r>
                  <a:rPr lang="ru-RU" u="sng" dirty="0">
                    <a:solidFill>
                      <a:srgbClr val="4E67C8"/>
                    </a:solidFill>
                  </a:rPr>
                  <a:t>защита от навязывания злоумышленником ложных данных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т.е. выдачи их за подлинные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544" y="1124744"/>
                <a:ext cx="8280920" cy="4824536"/>
              </a:xfrm>
              <a:blipFill rotWithShape="1">
                <a:blip r:embed="rId2"/>
                <a:stretch>
                  <a:fillRect l="-884" t="-2655" r="-1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8682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757"/>
            <a:ext cx="6512511" cy="1143000"/>
          </a:xfrm>
        </p:spPr>
        <p:txBody>
          <a:bodyPr/>
          <a:lstStyle/>
          <a:p>
            <a:r>
              <a:rPr lang="en-US" dirty="0"/>
              <a:t>MAC-</a:t>
            </a:r>
            <a:r>
              <a:rPr lang="ru-RU" dirty="0"/>
              <a:t>коды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424936" cy="534692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accent1"/>
                </a:solidFill>
              </a:rPr>
              <a:t>MAC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(</a:t>
            </a:r>
            <a:r>
              <a:rPr lang="ru-RU" sz="2400" b="1" dirty="0" err="1" smtClean="0">
                <a:solidFill>
                  <a:schemeClr val="accent1"/>
                </a:solidFill>
              </a:rPr>
              <a:t>message</a:t>
            </a:r>
            <a:r>
              <a:rPr lang="ru-RU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authentication</a:t>
            </a:r>
            <a:r>
              <a:rPr lang="ru-RU" sz="2400" b="1" dirty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code</a:t>
            </a:r>
            <a:r>
              <a:rPr lang="ru-RU" sz="2400" b="1" dirty="0">
                <a:solidFill>
                  <a:schemeClr val="accent1"/>
                </a:solidFill>
              </a:rPr>
              <a:t>)</a:t>
            </a:r>
            <a:r>
              <a:rPr lang="ru-RU" sz="2400" dirty="0"/>
              <a:t> - код аутентичности </a:t>
            </a:r>
            <a:r>
              <a:rPr lang="ru-RU" sz="2400" dirty="0" smtClean="0"/>
              <a:t>сообщения</a:t>
            </a:r>
            <a:r>
              <a:rPr lang="en-US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/>
              <a:t>определенным способом вычисленный </a:t>
            </a:r>
            <a:r>
              <a:rPr lang="ru-RU" sz="2400" u="sng" dirty="0">
                <a:solidFill>
                  <a:schemeClr val="accent1"/>
                </a:solidFill>
              </a:rPr>
              <a:t>набор символов</a:t>
            </a:r>
            <a:r>
              <a:rPr lang="ru-RU" sz="2400" dirty="0"/>
              <a:t>, добавляемый к сообщению и </a:t>
            </a:r>
            <a:r>
              <a:rPr lang="ru-RU" sz="2400" u="sng" dirty="0">
                <a:solidFill>
                  <a:schemeClr val="accent1"/>
                </a:solidFill>
              </a:rPr>
              <a:t>предназначенный для проверки его целостности и </a:t>
            </a:r>
            <a:r>
              <a:rPr lang="ru-RU" sz="2400" u="sng" dirty="0" smtClean="0">
                <a:solidFill>
                  <a:schemeClr val="accent1"/>
                </a:solidFill>
              </a:rPr>
              <a:t>аутентификации </a:t>
            </a:r>
            <a:r>
              <a:rPr lang="ru-RU" sz="2400" u="sng" dirty="0">
                <a:solidFill>
                  <a:schemeClr val="accent1"/>
                </a:solidFill>
              </a:rPr>
              <a:t>источника </a:t>
            </a:r>
            <a:r>
              <a:rPr lang="ru-RU" sz="2400" dirty="0"/>
              <a:t>данных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/>
              <a:t> </a:t>
            </a:r>
            <a:r>
              <a:rPr lang="ru-RU" sz="2400" b="1" dirty="0">
                <a:solidFill>
                  <a:schemeClr val="accent1"/>
                </a:solidFill>
              </a:rPr>
              <a:t>MAC(K, M</a:t>
            </a:r>
            <a:r>
              <a:rPr lang="ru-RU" sz="2400" b="1" dirty="0" smtClean="0">
                <a:solidFill>
                  <a:schemeClr val="accent1"/>
                </a:solidFill>
              </a:rPr>
              <a:t>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dirty="0" smtClean="0"/>
              <a:t>зависит </a:t>
            </a:r>
            <a:r>
              <a:rPr lang="ru-RU" sz="2400" dirty="0"/>
              <a:t>от передаваемого сообщения M и секретного ключа K отправителя А, и обладает </a:t>
            </a:r>
            <a:r>
              <a:rPr lang="ru-RU" sz="2400" b="1" dirty="0">
                <a:solidFill>
                  <a:schemeClr val="accent1"/>
                </a:solidFill>
              </a:rPr>
              <a:t>свойствами: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получатель </a:t>
            </a:r>
            <a:r>
              <a:rPr lang="ru-RU" dirty="0">
                <a:solidFill>
                  <a:schemeClr val="accent1"/>
                </a:solidFill>
              </a:rPr>
              <a:t>В</a:t>
            </a:r>
            <a:r>
              <a:rPr lang="ru-RU" dirty="0"/>
              <a:t>, используя такой же или другой ключ, </a:t>
            </a:r>
            <a:r>
              <a:rPr lang="ru-RU" u="sng" dirty="0">
                <a:solidFill>
                  <a:schemeClr val="accent1"/>
                </a:solidFill>
              </a:rPr>
              <a:t>имеет возможность проверить целостность и доказать принадлежность</a:t>
            </a:r>
            <a:r>
              <a:rPr lang="ru-RU" dirty="0"/>
              <a:t> информации отправителю А;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>
                <a:solidFill>
                  <a:schemeClr val="accent1"/>
                </a:solidFill>
              </a:rPr>
              <a:t>код</a:t>
            </a:r>
            <a:r>
              <a:rPr lang="ru-RU" dirty="0" smtClean="0"/>
              <a:t> </a:t>
            </a:r>
            <a:r>
              <a:rPr lang="ru-RU" dirty="0"/>
              <a:t>аутентификации </a:t>
            </a:r>
            <a:r>
              <a:rPr lang="ru-RU" u="sng" dirty="0">
                <a:solidFill>
                  <a:schemeClr val="accent1"/>
                </a:solidFill>
              </a:rPr>
              <a:t>невозможно фальсифицировать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51531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Rectangle 72"/>
          <p:cNvSpPr>
            <a:spLocks noChangeArrowheads="1"/>
          </p:cNvSpPr>
          <p:nvPr/>
        </p:nvSpPr>
        <p:spPr bwMode="auto">
          <a:xfrm>
            <a:off x="498615" y="955917"/>
            <a:ext cx="8280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ru-RU" altLang="ru-RU" sz="14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1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grpSp>
        <p:nvGrpSpPr>
          <p:cNvPr id="4142" name="Group 46"/>
          <p:cNvGrpSpPr>
            <a:grpSpLocks noChangeAspect="1"/>
          </p:cNvGrpSpPr>
          <p:nvPr/>
        </p:nvGrpSpPr>
        <p:grpSpPr bwMode="auto">
          <a:xfrm>
            <a:off x="2124075" y="2420938"/>
            <a:ext cx="5257800" cy="1485900"/>
            <a:chOff x="2281" y="253"/>
            <a:chExt cx="6494" cy="1812"/>
          </a:xfrm>
        </p:grpSpPr>
        <p:sp>
          <p:nvSpPr>
            <p:cNvPr id="4167" name="AutoShape 71"/>
            <p:cNvSpPr>
              <a:spLocks noChangeAspect="1" noChangeArrowheads="1" noTextEdit="1"/>
            </p:cNvSpPr>
            <p:nvPr/>
          </p:nvSpPr>
          <p:spPr bwMode="auto">
            <a:xfrm>
              <a:off x="2281" y="253"/>
              <a:ext cx="6494" cy="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66" name="Text Box 70"/>
            <p:cNvSpPr txBox="1">
              <a:spLocks noChangeArrowheads="1"/>
            </p:cNvSpPr>
            <p:nvPr/>
          </p:nvSpPr>
          <p:spPr bwMode="auto">
            <a:xfrm>
              <a:off x="5246" y="253"/>
              <a:ext cx="422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ε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5" name="Text Box 69"/>
            <p:cNvSpPr txBox="1">
              <a:spLocks noChangeArrowheads="1"/>
            </p:cNvSpPr>
            <p:nvPr/>
          </p:nvSpPr>
          <p:spPr bwMode="auto">
            <a:xfrm>
              <a:off x="4963" y="950"/>
              <a:ext cx="566" cy="4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y+ε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4" name="Text Box 68"/>
            <p:cNvSpPr txBox="1">
              <a:spLocks noChangeArrowheads="1"/>
            </p:cNvSpPr>
            <p:nvPr/>
          </p:nvSpPr>
          <p:spPr bwMode="auto">
            <a:xfrm>
              <a:off x="6234" y="1089"/>
              <a:ext cx="565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k(t)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3" name="Text Box 67"/>
            <p:cNvSpPr txBox="1">
              <a:spLocks noChangeArrowheads="1"/>
            </p:cNvSpPr>
            <p:nvPr/>
          </p:nvSpPr>
          <p:spPr bwMode="auto">
            <a:xfrm>
              <a:off x="4399" y="1089"/>
              <a:ext cx="564" cy="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k(t)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2" name="Text Box 66"/>
            <p:cNvSpPr txBox="1">
              <a:spLocks noChangeArrowheads="1"/>
            </p:cNvSpPr>
            <p:nvPr/>
          </p:nvSpPr>
          <p:spPr bwMode="auto">
            <a:xfrm>
              <a:off x="7505" y="532"/>
              <a:ext cx="424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x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1" name="Text Box 65"/>
            <p:cNvSpPr txBox="1">
              <a:spLocks noChangeArrowheads="1"/>
            </p:cNvSpPr>
            <p:nvPr/>
          </p:nvSpPr>
          <p:spPr bwMode="auto">
            <a:xfrm>
              <a:off x="6375" y="532"/>
              <a:ext cx="422" cy="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000" b="1" i="1">
                  <a:solidFill>
                    <a:prstClr val="black"/>
                  </a:solidFill>
                  <a:cs typeface="Times New Roman" pitchFamily="18" charset="0"/>
                </a:rPr>
                <a:t>y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60" name="Text Box 64"/>
            <p:cNvSpPr txBox="1">
              <a:spLocks noChangeArrowheads="1"/>
            </p:cNvSpPr>
            <p:nvPr/>
          </p:nvSpPr>
          <p:spPr bwMode="auto">
            <a:xfrm>
              <a:off x="3552" y="532"/>
              <a:ext cx="423" cy="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000" b="1" i="1">
                  <a:solidFill>
                    <a:prstClr val="black"/>
                  </a:solidFill>
                  <a:cs typeface="Times New Roman" pitchFamily="18" charset="0"/>
                </a:rPr>
                <a:t>y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59" name="Text Box 63"/>
            <p:cNvSpPr txBox="1">
              <a:spLocks noChangeArrowheads="1"/>
            </p:cNvSpPr>
            <p:nvPr/>
          </p:nvSpPr>
          <p:spPr bwMode="auto">
            <a:xfrm>
              <a:off x="2422" y="532"/>
              <a:ext cx="424" cy="2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ru-RU" sz="1100" b="1" i="1">
                  <a:solidFill>
                    <a:prstClr val="black"/>
                  </a:solidFill>
                  <a:cs typeface="Times New Roman" pitchFamily="18" charset="0"/>
                </a:rPr>
                <a:t>x</a:t>
              </a:r>
              <a:endParaRPr lang="en-US" altLang="ru-RU">
                <a:solidFill>
                  <a:prstClr val="black"/>
                </a:solidFill>
              </a:endParaRPr>
            </a:p>
          </p:txBody>
        </p:sp>
        <p:sp>
          <p:nvSpPr>
            <p:cNvPr id="4158" name="Rectangle 62"/>
            <p:cNvSpPr>
              <a:spLocks noChangeArrowheads="1"/>
            </p:cNvSpPr>
            <p:nvPr/>
          </p:nvSpPr>
          <p:spPr bwMode="auto">
            <a:xfrm>
              <a:off x="2846" y="532"/>
              <a:ext cx="706" cy="5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Ш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57" name="Line 61"/>
            <p:cNvSpPr>
              <a:spLocks noChangeShapeType="1"/>
            </p:cNvSpPr>
            <p:nvPr/>
          </p:nvSpPr>
          <p:spPr bwMode="auto">
            <a:xfrm>
              <a:off x="2422" y="810"/>
              <a:ext cx="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56" name="Rectangle 60"/>
            <p:cNvSpPr>
              <a:spLocks noChangeArrowheads="1"/>
            </p:cNvSpPr>
            <p:nvPr/>
          </p:nvSpPr>
          <p:spPr bwMode="auto">
            <a:xfrm>
              <a:off x="3975" y="532"/>
              <a:ext cx="706" cy="5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К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55" name="AutoShape 59"/>
            <p:cNvSpPr>
              <a:spLocks noChangeArrowheads="1"/>
            </p:cNvSpPr>
            <p:nvPr/>
          </p:nvSpPr>
          <p:spPr bwMode="auto">
            <a:xfrm>
              <a:off x="5105" y="671"/>
              <a:ext cx="282" cy="279"/>
            </a:xfrm>
            <a:prstGeom prst="flowChar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54" name="Rectangle 58"/>
            <p:cNvSpPr>
              <a:spLocks noChangeArrowheads="1"/>
            </p:cNvSpPr>
            <p:nvPr/>
          </p:nvSpPr>
          <p:spPr bwMode="auto">
            <a:xfrm>
              <a:off x="5669" y="532"/>
              <a:ext cx="708" cy="5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ДК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53" name="Rectangle 57"/>
            <p:cNvSpPr>
              <a:spLocks noChangeArrowheads="1"/>
            </p:cNvSpPr>
            <p:nvPr/>
          </p:nvSpPr>
          <p:spPr bwMode="auto">
            <a:xfrm>
              <a:off x="3975" y="1368"/>
              <a:ext cx="565" cy="4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Г</a:t>
              </a:r>
              <a:r>
                <a:rPr lang="ru-RU" altLang="ru-RU" sz="1400" b="1" baseline="-30000">
                  <a:solidFill>
                    <a:prstClr val="black"/>
                  </a:solidFill>
                  <a:cs typeface="Times New Roman" pitchFamily="18" charset="0"/>
                </a:rPr>
                <a:t>1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52" name="Rectangle 56"/>
            <p:cNvSpPr>
              <a:spLocks noChangeArrowheads="1"/>
            </p:cNvSpPr>
            <p:nvPr/>
          </p:nvSpPr>
          <p:spPr bwMode="auto">
            <a:xfrm>
              <a:off x="5810" y="1368"/>
              <a:ext cx="564" cy="4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Г</a:t>
              </a:r>
              <a:r>
                <a:rPr lang="ru-RU" altLang="ru-RU" sz="1400" b="1" baseline="-30000">
                  <a:solidFill>
                    <a:prstClr val="black"/>
                  </a:solidFill>
                  <a:cs typeface="Times New Roman" pitchFamily="18" charset="0"/>
                </a:rPr>
                <a:t>2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51" name="Line 55"/>
            <p:cNvSpPr>
              <a:spLocks noChangeShapeType="1"/>
            </p:cNvSpPr>
            <p:nvPr/>
          </p:nvSpPr>
          <p:spPr bwMode="auto">
            <a:xfrm>
              <a:off x="3552" y="810"/>
              <a:ext cx="4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50" name="Line 54"/>
            <p:cNvSpPr>
              <a:spLocks noChangeShapeType="1"/>
            </p:cNvSpPr>
            <p:nvPr/>
          </p:nvSpPr>
          <p:spPr bwMode="auto">
            <a:xfrm>
              <a:off x="4681" y="811"/>
              <a:ext cx="4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9" name="Line 53"/>
            <p:cNvSpPr>
              <a:spLocks noChangeShapeType="1"/>
            </p:cNvSpPr>
            <p:nvPr/>
          </p:nvSpPr>
          <p:spPr bwMode="auto">
            <a:xfrm>
              <a:off x="5246" y="392"/>
              <a:ext cx="0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8" name="Line 52"/>
            <p:cNvSpPr>
              <a:spLocks noChangeShapeType="1"/>
            </p:cNvSpPr>
            <p:nvPr/>
          </p:nvSpPr>
          <p:spPr bwMode="auto">
            <a:xfrm>
              <a:off x="5387" y="810"/>
              <a:ext cx="28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7" name="Line 51"/>
            <p:cNvSpPr>
              <a:spLocks noChangeShapeType="1"/>
            </p:cNvSpPr>
            <p:nvPr/>
          </p:nvSpPr>
          <p:spPr bwMode="auto">
            <a:xfrm>
              <a:off x="6375" y="810"/>
              <a:ext cx="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6" name="Line 50"/>
            <p:cNvSpPr>
              <a:spLocks noChangeShapeType="1"/>
            </p:cNvSpPr>
            <p:nvPr/>
          </p:nvSpPr>
          <p:spPr bwMode="auto">
            <a:xfrm flipV="1">
              <a:off x="4257" y="1089"/>
              <a:ext cx="1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5" name="Line 49"/>
            <p:cNvSpPr>
              <a:spLocks noChangeShapeType="1"/>
            </p:cNvSpPr>
            <p:nvPr/>
          </p:nvSpPr>
          <p:spPr bwMode="auto">
            <a:xfrm flipV="1">
              <a:off x="6093" y="1089"/>
              <a:ext cx="0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4144" name="Rectangle 48"/>
            <p:cNvSpPr>
              <a:spLocks noChangeArrowheads="1"/>
            </p:cNvSpPr>
            <p:nvPr/>
          </p:nvSpPr>
          <p:spPr bwMode="auto">
            <a:xfrm>
              <a:off x="6799" y="532"/>
              <a:ext cx="707" cy="5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altLang="ru-RU" sz="1400" b="1">
                  <a:solidFill>
                    <a:prstClr val="black"/>
                  </a:solidFill>
                  <a:cs typeface="Times New Roman" pitchFamily="18" charset="0"/>
                </a:rPr>
                <a:t>ДШ</a:t>
              </a:r>
              <a:endParaRPr lang="ru-RU" altLang="ru-RU">
                <a:solidFill>
                  <a:prstClr val="black"/>
                </a:solidFill>
              </a:endParaRPr>
            </a:p>
          </p:txBody>
        </p:sp>
        <p:sp>
          <p:nvSpPr>
            <p:cNvPr id="4143" name="Line 47"/>
            <p:cNvSpPr>
              <a:spLocks noChangeShapeType="1"/>
            </p:cNvSpPr>
            <p:nvPr/>
          </p:nvSpPr>
          <p:spPr bwMode="auto">
            <a:xfrm>
              <a:off x="7505" y="810"/>
              <a:ext cx="4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sp>
        <p:nvSpPr>
          <p:cNvPr id="4183" name="Rectangle 87"/>
          <p:cNvSpPr>
            <a:spLocks noChangeArrowheads="1"/>
          </p:cNvSpPr>
          <p:nvPr/>
        </p:nvSpPr>
        <p:spPr bwMode="auto">
          <a:xfrm>
            <a:off x="755650" y="4005263"/>
            <a:ext cx="76612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28600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ru-RU" altLang="ru-RU" sz="140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Обозначения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altLang="ru-RU" sz="1400" b="1" baseline="-30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altLang="ru-RU" sz="1400" b="1" baseline="-30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синхронные генераторы ключей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Ш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криптографический шифратор, 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− помехоустойчивый кодер, 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ДК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− помехоустойчивый декодер, 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ДШ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криптографический дешифратор,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открытый текст, </a:t>
            </a:r>
            <a:r>
              <a:rPr lang="en-US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шифрованное сообщение, </a:t>
            </a:r>
            <a:r>
              <a:rPr lang="en-US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− </a:t>
            </a:r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ложная информация (и (или) помеха)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ru-RU" sz="140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 данной схеме ключ шифрования </a:t>
            </a:r>
            <a:r>
              <a:rPr lang="ru-RU" altLang="ru-RU" sz="1400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меняется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от сообщения к сообщению.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altLang="ru-RU" sz="1400" b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последовательность ключей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является </a:t>
            </a:r>
            <a:r>
              <a:rPr lang="ru-RU" altLang="ru-RU" sz="1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секретным параметром</a:t>
            </a:r>
            <a:r>
              <a:rPr lang="ru-RU" altLang="ru-RU" sz="1400" b="1" i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altLang="ru-RU" sz="1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altLang="ru-RU" sz="1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395536" y="0"/>
            <a:ext cx="7992888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Clr>
                <a:srgbClr val="F14124">
                  <a:lumMod val="75000"/>
                </a:srgbClr>
              </a:buClr>
            </a:pPr>
            <a:r>
              <a:rPr lang="ru-RU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Структура простейшего помехозащищенного </a:t>
            </a:r>
            <a:r>
              <a:rPr lang="ru-RU" dirty="0" err="1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криптоканала</a:t>
            </a:r>
            <a:r>
              <a:rPr lang="ru-RU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.</a:t>
            </a:r>
          </a:p>
          <a:p>
            <a:pPr algn="ctr">
              <a:buClr>
                <a:srgbClr val="F14124">
                  <a:lumMod val="75000"/>
                </a:srgbClr>
              </a:buClr>
            </a:pPr>
            <a:endParaRPr lang="ru-RU" dirty="0">
              <a:gradFill>
                <a:gsLst>
                  <a:gs pos="0">
                    <a:prstClr val="black"/>
                  </a:gs>
                  <a:gs pos="40000">
                    <a:prstClr val="black">
                      <a:lumMod val="75000"/>
                      <a:lumOff val="25000"/>
                    </a:prstClr>
                  </a:gs>
                  <a:gs pos="100000">
                    <a:srgbClr val="212745">
                      <a:alpha val="6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59625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512511" cy="1143000"/>
          </a:xfrm>
        </p:spPr>
        <p:txBody>
          <a:bodyPr/>
          <a:lstStyle/>
          <a:p>
            <a:r>
              <a:rPr lang="ru-RU" dirty="0" smtClean="0"/>
              <a:t>Порядок работы с МАС кодом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72816"/>
            <a:ext cx="8208912" cy="40324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/>
              <a:t>MAC вычисляется в тот момент, когда известно, что сообщение корректно.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После этого MAC присоединяется к сообщению и передается вместе с ним получателю.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Получатель вычисляет MAC, используя тот же самый секретный ключ, и сравнивает вычисленное значение с полученным.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Если эти значения совпадают, то с большой долей вероятности можно считать, что при пересылке изменения сообщения не произошло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19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ru-RU" sz="2400" dirty="0" smtClean="0"/>
              <a:t>Несанкционированный доступ </a:t>
            </a:r>
            <a:r>
              <a:rPr lang="ru-RU" sz="2400" dirty="0"/>
              <a:t>к информации вычислительной системы </a:t>
            </a:r>
            <a:r>
              <a:rPr lang="ru-RU" sz="2400" dirty="0" smtClean="0"/>
              <a:t>может быть осуществлен:</a:t>
            </a:r>
            <a:endParaRPr lang="ru-RU" sz="2400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1842243"/>
              </p:ext>
            </p:extLst>
          </p:nvPr>
        </p:nvGraphicFramePr>
        <p:xfrm>
          <a:off x="323528" y="1124744"/>
          <a:ext cx="84969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3144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622232" cy="1143000"/>
          </a:xfrm>
        </p:spPr>
        <p:txBody>
          <a:bodyPr/>
          <a:lstStyle/>
          <a:p>
            <a:r>
              <a:rPr lang="ru-RU" dirty="0" smtClean="0"/>
              <a:t>Свойства функции</a:t>
            </a:r>
            <a:r>
              <a:rPr lang="ru-RU" dirty="0"/>
              <a:t> MAC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1340768"/>
                <a:ext cx="8136904" cy="5130904"/>
              </a:xfrm>
            </p:spPr>
            <p:txBody>
              <a:bodyPr/>
              <a:lstStyle/>
              <a:p>
                <a:pPr marL="29401" indent="379536" algn="just"/>
                <a:r>
                  <a:rPr lang="ru" sz="2400" b="1" i="1" dirty="0"/>
                  <a:t>Свойства, которыми должна обладать функция 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MAC </a:t>
                </a:r>
                <a:r>
                  <a:rPr lang="ru" sz="2400" i="1" dirty="0">
                    <a:solidFill>
                      <a:srgbClr val="7030A0"/>
                    </a:solidFill>
                  </a:rPr>
                  <a:t>=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f </a:t>
                </a:r>
                <a:r>
                  <a:rPr lang="ru" sz="2400" i="1" dirty="0">
                    <a:solidFill>
                      <a:srgbClr val="7030A0"/>
                    </a:solidFill>
                  </a:rPr>
                  <a:t>(</a:t>
                </a:r>
                <a:r>
                  <a:rPr lang="en-US" sz="2400" i="1" spc="88" dirty="0">
                    <a:solidFill>
                      <a:srgbClr val="7030A0"/>
                    </a:solidFill>
                  </a:rPr>
                  <a:t>M)</a:t>
                </a:r>
                <a:r>
                  <a:rPr lang="en-US" sz="2400" i="1" dirty="0"/>
                  <a:t> </a:t>
                </a:r>
                <a:r>
                  <a:rPr lang="ru" sz="2400" b="1" i="1" dirty="0"/>
                  <a:t>для вычисления </a:t>
                </a:r>
                <a:r>
                  <a:rPr lang="en-US" sz="2400" i="1" dirty="0"/>
                  <a:t>MAC</a:t>
                </a:r>
                <a:r>
                  <a:rPr lang="ru" sz="2400" dirty="0"/>
                  <a:t>:</a:t>
                </a:r>
              </a:p>
              <a:p>
                <a:pPr marL="203132"/>
                <a:r>
                  <a:rPr lang="ru" sz="2400" dirty="0"/>
                  <a:t>1.	Должно      быть      вычислительно      трудно,      зная </a:t>
                </a:r>
                <a:r>
                  <a:rPr lang="en-US" sz="2400" i="1" dirty="0" smtClean="0"/>
                  <a:t>M </a:t>
                </a:r>
                <a:r>
                  <a:rPr lang="ru" sz="2400" dirty="0" smtClean="0"/>
                  <a:t>и </a:t>
                </a:r>
                <a:r>
                  <a:rPr lang="en-US" sz="2400" i="1" dirty="0" smtClean="0"/>
                  <a:t>MAC </a:t>
                </a:r>
                <a:r>
                  <a:rPr lang="ru" sz="2400" i="1" dirty="0"/>
                  <a:t>= </a:t>
                </a:r>
                <a:r>
                  <a:rPr lang="en-US" sz="2400" i="1" dirty="0"/>
                  <a:t>f </a:t>
                </a:r>
                <a:r>
                  <a:rPr lang="ru" sz="2400" i="1" dirty="0"/>
                  <a:t>(</a:t>
                </a:r>
                <a:r>
                  <a:rPr lang="en-US" sz="2400" i="1" spc="88" dirty="0"/>
                  <a:t>M)</a:t>
                </a:r>
                <a:r>
                  <a:rPr lang="en-US" sz="2400" i="1" dirty="0"/>
                  <a:t> </a:t>
                </a:r>
                <a:r>
                  <a:rPr lang="ru" sz="2400" dirty="0"/>
                  <a:t>найти сообщение </a:t>
                </a:r>
                <a:r>
                  <a:rPr lang="en-US" sz="2400" i="1" dirty="0"/>
                  <a:t>M</a:t>
                </a:r>
                <a:r>
                  <a:rPr lang="ru" sz="2400" i="1" dirty="0"/>
                  <a:t>' </a:t>
                </a:r>
                <a14:m>
                  <m:oMath xmlns:m="http://schemas.openxmlformats.org/officeDocument/2006/math">
                    <m:r>
                      <a:rPr lang="ru" sz="2400" i="1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ru" sz="2400" i="1" dirty="0" smtClean="0"/>
                  <a:t> </a:t>
                </a:r>
                <a:r>
                  <a:rPr lang="en-US" sz="2400" i="1" dirty="0"/>
                  <a:t>M </a:t>
                </a:r>
                <a:r>
                  <a:rPr lang="ru" sz="2400" dirty="0"/>
                  <a:t>с тем же </a:t>
                </a:r>
                <a:r>
                  <a:rPr lang="en-US" sz="2400" i="1" dirty="0"/>
                  <a:t>MAC</a:t>
                </a:r>
                <a:r>
                  <a:rPr lang="ru" sz="2400" dirty="0"/>
                  <a:t>-кодом.</a:t>
                </a:r>
              </a:p>
              <a:p>
                <a:pPr marL="203132"/>
                <a:r>
                  <a:rPr lang="ru" sz="2400" dirty="0"/>
                  <a:t>2.	Значения </a:t>
                </a:r>
                <a:r>
                  <a:rPr lang="en-US" sz="2400" i="1" dirty="0"/>
                  <a:t>MAC </a:t>
                </a:r>
                <a:r>
                  <a:rPr lang="ru" sz="2400" i="1" dirty="0"/>
                  <a:t>= </a:t>
                </a:r>
                <a:r>
                  <a:rPr lang="en-US" sz="2400" i="1" dirty="0"/>
                  <a:t>f </a:t>
                </a:r>
                <a:r>
                  <a:rPr lang="ru" sz="2400" i="1" dirty="0"/>
                  <a:t>(</a:t>
                </a:r>
                <a:r>
                  <a:rPr lang="en-US" sz="2400" i="1" spc="88" dirty="0"/>
                  <a:t>M)</a:t>
                </a:r>
                <a:r>
                  <a:rPr lang="en-US" sz="2400" i="1" dirty="0"/>
                  <a:t> </a:t>
                </a:r>
                <a:r>
                  <a:rPr lang="ru" sz="2400" dirty="0"/>
                  <a:t>должны быть равномерно </a:t>
                </a:r>
                <a:r>
                  <a:rPr lang="ru" sz="2400" dirty="0" smtClean="0"/>
                  <a:t>распределены в </a:t>
                </a:r>
                <a:r>
                  <a:rPr lang="ru" sz="2400" dirty="0"/>
                  <a:t>том смысле, что для любых сообщений </a:t>
                </a:r>
                <a:r>
                  <a:rPr lang="en-US" sz="2400" i="1" dirty="0"/>
                  <a:t>M</a:t>
                </a:r>
                <a:r>
                  <a:rPr lang="ru-RU" sz="2400" i="1" dirty="0"/>
                  <a:t> </a:t>
                </a:r>
                <a:r>
                  <a:rPr lang="ru" sz="2400" dirty="0"/>
                  <a:t>и </a:t>
                </a:r>
                <a:r>
                  <a:rPr lang="en-US" sz="2400" i="1" dirty="0"/>
                  <a:t>M</a:t>
                </a:r>
                <a:r>
                  <a:rPr lang="ru" sz="2400" i="1" dirty="0"/>
                  <a:t>' </a:t>
                </a:r>
                <a:r>
                  <a:rPr lang="ru" sz="2400" dirty="0"/>
                  <a:t>вероятность того, что они будут иметь равные </a:t>
                </a:r>
                <a:r>
                  <a:rPr lang="en-US" sz="2400" i="1" dirty="0"/>
                  <a:t>MAC</a:t>
                </a:r>
                <a:r>
                  <a:rPr lang="ru" sz="2400" dirty="0"/>
                  <a:t>-коды </a:t>
                </a:r>
                <a:r>
                  <a:rPr lang="ru" sz="2400" b="1" dirty="0" smtClean="0">
                    <a:solidFill>
                      <a:srgbClr val="7030A0"/>
                    </a:solidFill>
                  </a:rPr>
                  <a:t>(</a:t>
                </a:r>
                <a:r>
                  <a:rPr lang="en-US" sz="2400" b="1" i="1" spc="219" dirty="0" smtClean="0">
                    <a:solidFill>
                      <a:srgbClr val="7030A0"/>
                    </a:solidFill>
                  </a:rPr>
                  <a:t>f(</a:t>
                </a:r>
                <a:r>
                  <a:rPr lang="en-US" sz="2400" b="1" i="1" spc="88" dirty="0" smtClean="0">
                    <a:solidFill>
                      <a:srgbClr val="7030A0"/>
                    </a:solidFill>
                  </a:rPr>
                  <a:t>M</a:t>
                </a:r>
                <a:r>
                  <a:rPr lang="en-US" sz="2400" b="1" i="1" spc="88" dirty="0">
                    <a:solidFill>
                      <a:srgbClr val="7030A0"/>
                    </a:solidFill>
                  </a:rPr>
                  <a:t>)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 </a:t>
                </a:r>
                <a:r>
                  <a:rPr lang="ru" sz="2400" b="1" i="1" spc="88" dirty="0">
                    <a:solidFill>
                      <a:srgbClr val="7030A0"/>
                    </a:solidFill>
                  </a:rPr>
                  <a:t>=</a:t>
                </a:r>
                <a:r>
                  <a:rPr lang="ru" sz="2400" b="1" i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b="1" i="1" spc="219" dirty="0">
                    <a:solidFill>
                      <a:srgbClr val="7030A0"/>
                    </a:solidFill>
                  </a:rPr>
                  <a:t>f(M</a:t>
                </a:r>
                <a:r>
                  <a:rPr lang="ru" sz="2400" b="1" i="1" spc="219" dirty="0">
                    <a:solidFill>
                      <a:srgbClr val="7030A0"/>
                    </a:solidFill>
                  </a:rPr>
                  <a:t>'</a:t>
                </a:r>
                <a:r>
                  <a:rPr lang="ru" sz="2400" b="1" i="1" dirty="0">
                    <a:solidFill>
                      <a:srgbClr val="7030A0"/>
                    </a:solidFill>
                  </a:rPr>
                  <a:t>)</a:t>
                </a:r>
                <a:r>
                  <a:rPr lang="ru" sz="2400" b="1" dirty="0">
                    <a:solidFill>
                      <a:srgbClr val="7030A0"/>
                    </a:solidFill>
                  </a:rPr>
                  <a:t>) </a:t>
                </a:r>
                <a:r>
                  <a:rPr lang="ru" sz="2400" dirty="0"/>
                  <a:t>должна быть равна </a:t>
                </a:r>
                <a:r>
                  <a:rPr lang="en-US" sz="2400" dirty="0"/>
                  <a:t>2</a:t>
                </a:r>
                <a:r>
                  <a:rPr lang="en-US" sz="2400" baseline="30000" dirty="0"/>
                  <a:t>-n</a:t>
                </a:r>
                <a:r>
                  <a:rPr lang="ru" sz="2400" dirty="0"/>
                  <a:t>, где </a:t>
                </a:r>
                <a:r>
                  <a:rPr lang="en-US" sz="2400" i="1" baseline="30000" dirty="0"/>
                  <a:t>n</a:t>
                </a:r>
                <a:r>
                  <a:rPr lang="en-US" sz="2400" i="1" dirty="0"/>
                  <a:t> </a:t>
                </a:r>
                <a:r>
                  <a:rPr lang="ru" sz="2400" dirty="0"/>
                  <a:t>- длина значения </a:t>
                </a:r>
                <a:r>
                  <a:rPr lang="en-US" sz="2400" i="1" dirty="0"/>
                  <a:t>MAC</a:t>
                </a:r>
                <a:r>
                  <a:rPr lang="ru" sz="2400" dirty="0">
                    <a:solidFill>
                      <a:srgbClr val="8B0000"/>
                    </a:solidFill>
                  </a:rPr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1340768"/>
                <a:ext cx="8136904" cy="5130904"/>
              </a:xfrm>
              <a:blipFill rotWithShape="1">
                <a:blip r:embed="rId2"/>
                <a:stretch>
                  <a:fillRect l="-1499" t="-2613" r="-3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4833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-54591"/>
            <a:ext cx="6512511" cy="1143000"/>
          </a:xfrm>
        </p:spPr>
        <p:txBody>
          <a:bodyPr/>
          <a:lstStyle/>
          <a:p>
            <a:r>
              <a:rPr lang="ru-RU" dirty="0"/>
              <a:t>Безопасность вычислений </a:t>
            </a:r>
            <a:r>
              <a:rPr lang="en-US" dirty="0"/>
              <a:t>MAC:</a:t>
            </a:r>
            <a:br>
              <a:rPr lang="en-US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1840995"/>
                <a:ext cx="7992888" cy="4986888"/>
              </a:xfrm>
            </p:spPr>
            <p:txBody>
              <a:bodyPr/>
              <a:lstStyle/>
              <a:p>
                <a:r>
                  <a:rPr lang="ru-RU" sz="3200" dirty="0" smtClean="0"/>
                  <a:t>если длина ключа, используемого при вычислении MAC, равна k, то </a:t>
                </a:r>
                <a:r>
                  <a:rPr lang="ru-RU" sz="3200" dirty="0"/>
                  <a:t>потребуется выполнить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sz="32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3200" dirty="0" smtClean="0"/>
                  <a:t>попыток </a:t>
                </a:r>
                <a:r>
                  <a:rPr lang="ru-RU" sz="3200" dirty="0"/>
                  <a:t>для перебора всех ключей. </a:t>
                </a:r>
              </a:p>
              <a:p>
                <a:r>
                  <a:rPr lang="ru-RU" sz="3200" dirty="0"/>
                  <a:t>Если </a:t>
                </a:r>
                <a:r>
                  <a:rPr lang="ru-RU" sz="3200" dirty="0" smtClean="0"/>
                  <a:t>длина значения MAC-кода</a:t>
                </a:r>
                <a:r>
                  <a:rPr lang="ru-RU" sz="3200" dirty="0"/>
                  <a:t>, </a:t>
                </a:r>
                <a:r>
                  <a:rPr lang="ru-RU" sz="3200" dirty="0" smtClean="0"/>
                  <a:t>равна n</a:t>
                </a:r>
                <a:r>
                  <a:rPr lang="ru-RU" sz="3200" dirty="0"/>
                  <a:t>,  </a:t>
                </a:r>
                <a:r>
                  <a:rPr lang="ru-RU" sz="3200" dirty="0" smtClean="0"/>
                  <a:t>то всего </a:t>
                </a:r>
                <a:r>
                  <a:rPr lang="ru-RU" sz="3200" dirty="0"/>
                  <a:t>существует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sz="3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различных значений MAC.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1840995"/>
                <a:ext cx="7992888" cy="4986888"/>
              </a:xfrm>
              <a:blipFill rotWithShape="1">
                <a:blip r:embed="rId2"/>
                <a:stretch>
                  <a:fillRect l="-2059" t="-3912" r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2501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1520" y="1124744"/>
                <a:ext cx="8712968" cy="55629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sz="2400" dirty="0" smtClean="0"/>
                  <a:t>Пусть противник имеет доступ к открытому сообщению и его MAC-коду.  </a:t>
                </a:r>
              </a:p>
              <a:p>
                <a:r>
                  <a:rPr lang="ru-RU" sz="2400" dirty="0" smtClean="0"/>
                  <a:t>Если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k &gt; n</a:t>
                </a:r>
                <a:r>
                  <a:rPr lang="ru-RU" sz="2400" dirty="0"/>
                  <a:t>, то зная </a:t>
                </a:r>
                <a:r>
                  <a:rPr lang="ru-RU" sz="2400" dirty="0" smtClean="0"/>
                  <a:t>сообщение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M1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и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MAC1=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f (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M1),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dirty="0" smtClean="0"/>
                  <a:t>он может   </a:t>
                </a:r>
                <a:r>
                  <a:rPr lang="ru-RU" sz="2400" dirty="0"/>
                  <a:t>найти </a:t>
                </a:r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MACi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= </a:t>
                </a:r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fk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(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) </a:t>
                </a:r>
                <a:r>
                  <a:rPr lang="ru-RU" sz="2400" dirty="0"/>
                  <a:t>для всех возможных ключей </a:t>
                </a:r>
                <a:r>
                  <a:rPr lang="ru-RU" sz="2400" b="1" dirty="0" err="1">
                    <a:solidFill>
                      <a:schemeClr val="accent1"/>
                    </a:solidFill>
                  </a:rPr>
                  <a:t>ki</a:t>
                </a:r>
                <a:r>
                  <a:rPr lang="ru-RU" sz="2400" dirty="0"/>
                  <a:t>. </a:t>
                </a:r>
              </a:p>
              <a:p>
                <a:r>
                  <a:rPr lang="ru-RU" sz="2400" dirty="0"/>
                  <a:t>При этом хотя бы для одного ключа он получит </a:t>
                </a:r>
                <a:endParaRPr lang="en-US" sz="2400" dirty="0" smtClean="0"/>
              </a:p>
              <a:p>
                <a:r>
                  <a:rPr lang="ru-RU" sz="2400" b="1" dirty="0" err="1" smtClean="0">
                    <a:solidFill>
                      <a:schemeClr val="accent1"/>
                    </a:solidFill>
                  </a:rPr>
                  <a:t>MACi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= 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MAC</a:t>
                </a:r>
                <a:r>
                  <a:rPr lang="en-US" sz="2400" b="1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ru-RU" sz="2400" b="1" dirty="0" smtClean="0">
                    <a:solidFill>
                      <a:schemeClr val="accent1"/>
                    </a:solidFill>
                  </a:rPr>
                  <a:t>. </a:t>
                </a:r>
                <a:endParaRPr lang="ru-RU" sz="2400" b="1" dirty="0">
                  <a:solidFill>
                    <a:schemeClr val="accent1"/>
                  </a:solidFill>
                </a:endParaRPr>
              </a:p>
              <a:p>
                <a:r>
                  <a:rPr lang="ru-RU" sz="2400" dirty="0"/>
                  <a:t>При этом усилия противника - вычисления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ru-RU" sz="2400" dirty="0" smtClean="0"/>
                  <a:t> </a:t>
                </a:r>
                <a:r>
                  <a:rPr lang="ru-RU" sz="2400" dirty="0"/>
                  <a:t>значений  MAC. </a:t>
                </a:r>
              </a:p>
              <a:p>
                <a:r>
                  <a:rPr lang="ru-RU" sz="2400" dirty="0"/>
                  <a:t>Так как по предположению 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k &gt; n</a:t>
                </a:r>
                <a:r>
                  <a:rPr lang="ru-RU" sz="2400" dirty="0"/>
                  <a:t>, 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accent1"/>
                    </a:solidFill>
                  </a:rPr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400" dirty="0" smtClean="0"/>
                  <a:t> </a:t>
                </a:r>
                <a:r>
                  <a:rPr lang="ru-RU" sz="2400" dirty="0"/>
                  <a:t>и правильное значение MAC будет получено для нескольких ключей. </a:t>
                </a:r>
              </a:p>
              <a:p>
                <a:r>
                  <a:rPr lang="ru-RU" sz="2400" dirty="0"/>
                  <a:t>Поэтому для нахождения единственного ключа противнику требуется знать несколько пар сообщений и соответствующих им MAC-кодов. </a:t>
                </a:r>
              </a:p>
              <a:p>
                <a:r>
                  <a:rPr lang="ru-RU" sz="2400" dirty="0"/>
                  <a:t>Таким образом, </a:t>
                </a:r>
                <a:r>
                  <a:rPr lang="ru-RU" sz="2400" u="sng" dirty="0">
                    <a:solidFill>
                      <a:schemeClr val="accent1"/>
                    </a:solidFill>
                  </a:rPr>
                  <a:t>простой перебор всех ключей </a:t>
                </a:r>
                <a:r>
                  <a:rPr lang="ru-RU" sz="2400" dirty="0"/>
                  <a:t>требует не </a:t>
                </a:r>
                <a:r>
                  <a:rPr lang="ru-RU" sz="2400" dirty="0" smtClean="0"/>
                  <a:t>меньше,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а </a:t>
                </a:r>
                <a:r>
                  <a:rPr lang="ru-RU" sz="2400" b="1" dirty="0">
                    <a:solidFill>
                      <a:schemeClr val="accent1"/>
                    </a:solidFill>
                  </a:rPr>
                  <a:t>больше усилий</a:t>
                </a:r>
                <a:r>
                  <a:rPr lang="ru-RU" sz="2400" dirty="0"/>
                  <a:t>, чем поиск ключа симметричного </a:t>
                </a:r>
                <a:r>
                  <a:rPr lang="ru-RU" sz="2400" dirty="0" smtClean="0"/>
                  <a:t>шифрования</a:t>
                </a:r>
                <a:r>
                  <a:rPr lang="en-US" sz="2400" dirty="0" smtClean="0"/>
                  <a:t> </a:t>
                </a:r>
                <a:r>
                  <a:rPr lang="ru-RU" sz="2400" dirty="0" smtClean="0"/>
                  <a:t>той </a:t>
                </a:r>
                <a:r>
                  <a:rPr lang="ru-RU" sz="2400" dirty="0"/>
                  <a:t>же длины.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1520" y="1124744"/>
                <a:ext cx="8712968" cy="5562952"/>
              </a:xfrm>
              <a:blipFill rotWithShape="1">
                <a:blip r:embed="rId3"/>
                <a:stretch>
                  <a:fillRect l="-769" t="-2851" r="-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7192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757"/>
            <a:ext cx="6512511" cy="1143000"/>
          </a:xfrm>
        </p:spPr>
        <p:txBody>
          <a:bodyPr/>
          <a:lstStyle/>
          <a:p>
            <a:r>
              <a:rPr lang="ru-RU" dirty="0" smtClean="0"/>
              <a:t>Построение кода аутентификации: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712968" cy="522920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Код аутентификации может быть построен:</a:t>
            </a:r>
          </a:p>
          <a:p>
            <a:r>
              <a:rPr lang="ru-RU" dirty="0"/>
              <a:t>1)	</a:t>
            </a: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симметричной криптосистеме</a:t>
            </a:r>
            <a:r>
              <a:rPr lang="ru-RU" dirty="0"/>
              <a:t>, в таком случае обе стороны имеют один общий секретный ключ,</a:t>
            </a:r>
          </a:p>
          <a:p>
            <a:r>
              <a:rPr lang="ru-RU" dirty="0"/>
              <a:t>2)	</a:t>
            </a: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криптосистеме с открытым ключом</a:t>
            </a:r>
            <a:r>
              <a:rPr lang="ru-RU" dirty="0"/>
              <a:t>, в которой </a:t>
            </a:r>
            <a:r>
              <a:rPr lang="ru-RU" dirty="0" smtClean="0"/>
              <a:t>А использует </a:t>
            </a:r>
            <a:r>
              <a:rPr lang="ru-RU" dirty="0"/>
              <a:t>свой секретный ключ, а В - открытый ключ отправителя А.</a:t>
            </a:r>
          </a:p>
          <a:p>
            <a:r>
              <a:rPr lang="ru-RU" dirty="0"/>
              <a:t>Наиболее универсальный способ аутентификации сообщений через схемы ЭЦП на криптосистемах с открытым ключом состоит в том, </a:t>
            </a:r>
            <a:r>
              <a:rPr lang="ru-RU" dirty="0" smtClean="0"/>
              <a:t>что сторона </a:t>
            </a:r>
            <a:r>
              <a:rPr lang="ru-RU" dirty="0"/>
              <a:t>А отправляет стороне В сообщение</a:t>
            </a:r>
          </a:p>
          <a:p>
            <a:pPr marL="45720" indent="0" algn="ctr">
              <a:buNone/>
            </a:pPr>
            <a:r>
              <a:rPr lang="ru-RU" b="1" dirty="0">
                <a:solidFill>
                  <a:schemeClr val="accent1"/>
                </a:solidFill>
              </a:rPr>
              <a:t>M || ЭЦП (K, H (M)),</a:t>
            </a:r>
          </a:p>
          <a:p>
            <a:r>
              <a:rPr lang="ru-RU" dirty="0"/>
              <a:t>где  H(M)- криптографическая хэш-функция </a:t>
            </a:r>
            <a:r>
              <a:rPr lang="ru-RU" dirty="0" smtClean="0"/>
              <a:t>в </a:t>
            </a:r>
            <a:r>
              <a:rPr lang="ru-RU" dirty="0"/>
              <a:t>схеме ЭЦП. </a:t>
            </a:r>
            <a:endParaRPr lang="ru-RU" dirty="0" smtClean="0"/>
          </a:p>
          <a:p>
            <a:r>
              <a:rPr lang="ru-RU" dirty="0" smtClean="0"/>
              <a:t>Для аутентификации </a:t>
            </a:r>
            <a:r>
              <a:rPr lang="ru-RU" dirty="0"/>
              <a:t>большого объема информации этот способ не подходит </a:t>
            </a:r>
            <a:r>
              <a:rPr lang="ru-RU" dirty="0" smtClean="0"/>
              <a:t>из-за </a:t>
            </a:r>
            <a:r>
              <a:rPr lang="ru-RU" dirty="0"/>
              <a:t>медленной операции вычисления подписи.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813316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/>
              <a:t>Построение кода аутентификации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27096"/>
            <a:ext cx="8352928" cy="5130904"/>
          </a:xfrm>
        </p:spPr>
        <p:txBody>
          <a:bodyPr>
            <a:noAutofit/>
          </a:bodyPr>
          <a:lstStyle/>
          <a:p>
            <a:r>
              <a:rPr lang="ru-RU" sz="2400" dirty="0"/>
              <a:t>Например, вычисление одной ЭЦП на криптосистемах с открытым ключом занимает порядка 10 </a:t>
            </a:r>
            <a:r>
              <a:rPr lang="ru-RU" sz="2400" dirty="0" err="1"/>
              <a:t>мс</a:t>
            </a:r>
            <a:r>
              <a:rPr lang="ru-RU" sz="2400" dirty="0"/>
              <a:t> на ПК. </a:t>
            </a:r>
          </a:p>
          <a:p>
            <a:r>
              <a:rPr lang="ru-RU" sz="2400" dirty="0"/>
              <a:t>При средней длине IP-пакета 1Кб, для каждого из которых требуется вычислить код аутентификации, получим максимальную пропускную способность в </a:t>
            </a:r>
            <a:endParaRPr lang="en-US" sz="2400" dirty="0" smtClean="0"/>
          </a:p>
          <a:p>
            <a:pPr marL="45720" indent="0" algn="ctr">
              <a:buNone/>
            </a:pPr>
            <a:r>
              <a:rPr lang="ru-RU" sz="2400" b="1" dirty="0" smtClean="0">
                <a:solidFill>
                  <a:schemeClr val="accent1"/>
                </a:solidFill>
              </a:rPr>
              <a:t>1 </a:t>
            </a:r>
            <a:r>
              <a:rPr lang="ru-RU" sz="2400" b="1" dirty="0">
                <a:solidFill>
                  <a:schemeClr val="accent1"/>
                </a:solidFill>
              </a:rPr>
              <a:t>Кб/10 </a:t>
            </a:r>
            <a:r>
              <a:rPr lang="ru-RU" sz="2400" b="1" dirty="0" err="1">
                <a:solidFill>
                  <a:schemeClr val="accent1"/>
                </a:solidFill>
              </a:rPr>
              <a:t>мс</a:t>
            </a:r>
            <a:r>
              <a:rPr lang="ru-RU" sz="2400" b="1" dirty="0">
                <a:solidFill>
                  <a:schemeClr val="accent1"/>
                </a:solidFill>
              </a:rPr>
              <a:t> = 100Кб/с.</a:t>
            </a:r>
          </a:p>
          <a:p>
            <a:r>
              <a:rPr lang="ru-RU" sz="2400" dirty="0" smtClean="0"/>
              <a:t>Поэтому </a:t>
            </a:r>
            <a:r>
              <a:rPr lang="ru-RU" sz="2400" u="sng" dirty="0">
                <a:solidFill>
                  <a:schemeClr val="accent1"/>
                </a:solidFill>
              </a:rPr>
              <a:t>для большого объема данных</a:t>
            </a:r>
            <a:r>
              <a:rPr lang="ru-RU" sz="2400" dirty="0"/>
              <a:t>, которые нужно аутентифицировать, </a:t>
            </a:r>
            <a:r>
              <a:rPr lang="ru-RU" sz="2400" u="sng" dirty="0">
                <a:solidFill>
                  <a:schemeClr val="accent1"/>
                </a:solidFill>
              </a:rPr>
              <a:t>пользователи А и В </a:t>
            </a:r>
            <a:r>
              <a:rPr lang="ru-RU" sz="2400" dirty="0"/>
              <a:t>создают </a:t>
            </a:r>
            <a:r>
              <a:rPr lang="ru-RU" sz="2400" b="1" dirty="0">
                <a:solidFill>
                  <a:schemeClr val="accent1"/>
                </a:solidFill>
              </a:rPr>
              <a:t>общий секретный </a:t>
            </a:r>
            <a:r>
              <a:rPr lang="ru-RU" sz="2400" b="1" dirty="0" smtClean="0">
                <a:solidFill>
                  <a:schemeClr val="accent1"/>
                </a:solidFill>
              </a:rPr>
              <a:t>ключ аутентификации </a:t>
            </a:r>
            <a:r>
              <a:rPr lang="ru-RU" sz="2400" b="1" dirty="0">
                <a:solidFill>
                  <a:schemeClr val="accent1"/>
                </a:solidFill>
              </a:rPr>
              <a:t>К. </a:t>
            </a:r>
            <a:endParaRPr lang="ru-RU" sz="2400" b="1" dirty="0" smtClean="0">
              <a:solidFill>
                <a:schemeClr val="accent1"/>
              </a:solidFill>
            </a:endParaRPr>
          </a:p>
          <a:p>
            <a:r>
              <a:rPr lang="ru-RU" sz="2400" dirty="0" smtClean="0"/>
              <a:t>Далее </a:t>
            </a:r>
            <a:r>
              <a:rPr lang="ru-RU" sz="2400" dirty="0"/>
              <a:t>код аутентификации вычисляется либо </a:t>
            </a:r>
            <a:r>
              <a:rPr lang="ru-RU" sz="2400" dirty="0" smtClean="0"/>
              <a:t>с помощью </a:t>
            </a:r>
            <a:r>
              <a:rPr lang="ru-RU" sz="2400" dirty="0"/>
              <a:t>блокового шифра, либо с помощью криптографической </a:t>
            </a:r>
            <a:r>
              <a:rPr lang="ru-RU" sz="2400" dirty="0" smtClean="0"/>
              <a:t>хэш-функции.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626275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8414320" cy="1143000"/>
          </a:xfrm>
        </p:spPr>
        <p:txBody>
          <a:bodyPr/>
          <a:lstStyle/>
          <a:p>
            <a:pPr algn="l"/>
            <a:r>
              <a:rPr lang="ru-RU" dirty="0"/>
              <a:t>Замечание: </a:t>
            </a:r>
            <a:r>
              <a:rPr lang="ru-RU" dirty="0" smtClean="0"/>
              <a:t>отечественный </a:t>
            </a:r>
            <a:r>
              <a:rPr lang="ru-RU" dirty="0"/>
              <a:t>вариант названия MAC– </a:t>
            </a:r>
            <a:r>
              <a:rPr lang="ru-RU" dirty="0" err="1"/>
              <a:t>имитовставка</a:t>
            </a:r>
            <a:r>
              <a:rPr lang="ru-RU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348880"/>
            <a:ext cx="8640960" cy="47708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Выработка </a:t>
            </a:r>
            <a:r>
              <a:rPr lang="ru-RU" sz="2400" i="1" dirty="0"/>
              <a:t>MAC</a:t>
            </a:r>
            <a:r>
              <a:rPr lang="ru-RU" sz="2400" dirty="0"/>
              <a:t>-кода сообщений с использованием</a:t>
            </a:r>
            <a:br>
              <a:rPr lang="ru-RU" sz="2400" dirty="0"/>
            </a:br>
            <a:r>
              <a:rPr lang="ru-RU" sz="2400" dirty="0"/>
              <a:t>криптографического преобразования данных официально </a:t>
            </a:r>
            <a:r>
              <a:rPr lang="ru-RU" sz="2400" dirty="0" smtClean="0"/>
              <a:t>или</a:t>
            </a:r>
            <a:r>
              <a:rPr lang="en-US" sz="2400" dirty="0" smtClean="0"/>
              <a:t> </a:t>
            </a:r>
            <a:r>
              <a:rPr lang="ru-RU" sz="2400" dirty="0" smtClean="0"/>
              <a:t>полуофициально </a:t>
            </a:r>
            <a:r>
              <a:rPr lang="ru-RU" sz="2400" dirty="0"/>
              <a:t>закреплена во многих стандартах шифрования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Например</a:t>
            </a:r>
            <a:r>
              <a:rPr lang="ru-RU" sz="2400" dirty="0"/>
              <a:t>, в комментариях к стандарту шифрования США </a:t>
            </a:r>
            <a:r>
              <a:rPr lang="ru-RU" sz="2400" dirty="0" smtClean="0"/>
              <a:t>для</a:t>
            </a:r>
            <a:r>
              <a:rPr lang="en-US" sz="2400" dirty="0" smtClean="0"/>
              <a:t> </a:t>
            </a:r>
            <a:r>
              <a:rPr lang="ru-RU" sz="2400" dirty="0" smtClean="0"/>
              <a:t>выработки </a:t>
            </a:r>
            <a:r>
              <a:rPr lang="ru-RU" sz="2400" i="1" dirty="0"/>
              <a:t>MAC</a:t>
            </a:r>
            <a:r>
              <a:rPr lang="ru-RU" sz="2400" dirty="0"/>
              <a:t>-кода рекомендуется использовать АES. </a:t>
            </a:r>
            <a:endParaRPr lang="ru-RU" sz="2400" dirty="0" smtClean="0"/>
          </a:p>
          <a:p>
            <a:r>
              <a:rPr lang="ru-RU" sz="2400" dirty="0" smtClean="0"/>
              <a:t>Российский</a:t>
            </a:r>
            <a:r>
              <a:rPr lang="en-US" sz="2400" dirty="0" smtClean="0"/>
              <a:t> </a:t>
            </a:r>
            <a:r>
              <a:rPr lang="ru-RU" sz="2400" dirty="0" smtClean="0"/>
              <a:t>стандарт </a:t>
            </a:r>
            <a:r>
              <a:rPr lang="ru-RU" sz="2400" dirty="0"/>
              <a:t>шифрования ГОСТ 28147-89 явным образом </a:t>
            </a:r>
            <a:r>
              <a:rPr lang="ru-RU" sz="2400" dirty="0" smtClean="0"/>
              <a:t>предусматривает</a:t>
            </a:r>
            <a:r>
              <a:rPr lang="en-US" sz="2400" dirty="0" smtClean="0"/>
              <a:t> </a:t>
            </a:r>
            <a:r>
              <a:rPr lang="ru-RU" sz="2400" dirty="0" smtClean="0"/>
              <a:t>режим </a:t>
            </a:r>
            <a:r>
              <a:rPr lang="ru-RU" sz="2400" dirty="0"/>
              <a:t>выработки имитовставки.</a:t>
            </a:r>
          </a:p>
        </p:txBody>
      </p:sp>
    </p:spTree>
    <p:extLst>
      <p:ext uri="{BB962C8B-B14F-4D97-AF65-F5344CB8AC3E}">
        <p14:creationId xmlns:p14="http://schemas.microsoft.com/office/powerpoint/2010/main" val="25609747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766248" cy="1143000"/>
          </a:xfrm>
        </p:spPr>
        <p:txBody>
          <a:bodyPr/>
          <a:lstStyle/>
          <a:p>
            <a:r>
              <a:rPr lang="ru-RU" dirty="0"/>
              <a:t>Выработка </a:t>
            </a:r>
            <a:r>
              <a:rPr lang="ru-RU" dirty="0" smtClean="0"/>
              <a:t>имитовставки ГОСТ </a:t>
            </a:r>
            <a:r>
              <a:rPr lang="ru-RU" dirty="0"/>
              <a:t>28147-89  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916832"/>
            <a:ext cx="8568952" cy="4824536"/>
          </a:xfrm>
        </p:spPr>
        <p:txBody>
          <a:bodyPr>
            <a:normAutofit/>
          </a:bodyPr>
          <a:lstStyle/>
          <a:p>
            <a:pPr algn="ctr"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Обеспечение </a:t>
            </a:r>
            <a:r>
              <a:rPr lang="ru-RU" altLang="ru-RU" sz="2400" b="1" dirty="0" err="1">
                <a:latin typeface="Times New Roman" pitchFamily="18" charset="0"/>
                <a:cs typeface="Times New Roman" pitchFamily="18" charset="0"/>
              </a:rPr>
              <a:t>имитозащиты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предусмотрено </a:t>
            </a:r>
            <a:r>
              <a:rPr lang="ru-RU" altLang="ru-RU" sz="2400" b="1" dirty="0">
                <a:solidFill>
                  <a:srgbClr val="800080"/>
                </a:solidFill>
                <a:latin typeface="Times New Roman" pitchFamily="18" charset="0"/>
                <a:cs typeface="Times New Roman" pitchFamily="18" charset="0"/>
              </a:rPr>
              <a:t>ГОСТ 28147-89: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1. При выработке </a:t>
            </a:r>
            <a:r>
              <a:rPr lang="ru-RU" altLang="ru-RU" sz="2400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используются 16 циклов шифрования в </a:t>
            </a:r>
            <a:r>
              <a:rPr lang="ru-RU" altLang="ru-RU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режиме простой замены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2. Выработка </a:t>
            </a:r>
            <a:r>
              <a:rPr lang="ru-RU" altLang="ru-RU" sz="2400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производится с использованием </a:t>
            </a:r>
            <a:r>
              <a:rPr lang="ru-RU" altLang="ru-RU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той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же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ключевой информации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, что применяется для шифрования исходного текста. </a:t>
            </a:r>
            <a:endParaRPr lang="ru-RU" altLang="ru-RU" sz="2400" dirty="0">
              <a:latin typeface="Times New Roman" pitchFamily="18" charset="0"/>
            </a:endParaRPr>
          </a:p>
          <a:p>
            <a:pPr eaLnBrk="0" hangingPunct="0"/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3. Вся входная открытая информация разбивается на 64−битовые блоки, которые перед</a:t>
            </a:r>
            <a:r>
              <a:rPr lang="ru-RU" altLang="ru-RU" sz="2400" b="1" i="1" dirty="0">
                <a:latin typeface="Times New Roman" pitchFamily="18" charset="0"/>
                <a:cs typeface="Times New Roman" pitchFamily="18" charset="0"/>
              </a:rPr>
              <a:t> выработкой </a:t>
            </a:r>
            <a:r>
              <a:rPr lang="ru-RU" altLang="ru-RU" sz="2400" b="1" i="1" dirty="0" err="1">
                <a:latin typeface="Times New Roman" pitchFamily="18" charset="0"/>
                <a:cs typeface="Times New Roman" pitchFamily="18" charset="0"/>
              </a:rPr>
              <a:t>имитовставки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делятся на </a:t>
            </a:r>
            <a:r>
              <a:rPr lang="ru-RU" altLang="ru-RU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32−битовые блоки</a:t>
            </a:r>
            <a:r>
              <a:rPr lang="ru-RU" altLang="ru-RU" sz="24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altLang="ru-RU" sz="2400" b="1" baseline="-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altLang="ru-RU" sz="2400" b="1" baseline="-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ru-RU" alt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altLang="ru-RU" sz="2400" dirty="0">
                <a:latin typeface="Times New Roman" pitchFamily="18" charset="0"/>
                <a:cs typeface="Times New Roman" pitchFamily="18" charset="0"/>
              </a:rPr>
              <a:t>Если последний 64−битовый блок неполон, то он дополняется нулями).</a:t>
            </a:r>
            <a:endParaRPr lang="ru-RU" altLang="ru-RU" sz="2400" dirty="0">
              <a:latin typeface="Times New Roman" pitchFamily="18" charset="0"/>
            </a:endParaRP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3297238"/>
            <a:ext cx="274637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111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9112" y="5373216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ru-RU" sz="4400" dirty="0" smtClean="0"/>
              <a:t>Схема выработки </a:t>
            </a:r>
            <a:r>
              <a:rPr lang="ru-RU" sz="4400" dirty="0" err="1" smtClean="0"/>
              <a:t>имитовставки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3528" y="260648"/>
                <a:ext cx="8568952" cy="5472608"/>
              </a:xfrm>
            </p:spPr>
            <p:txBody>
              <a:bodyPr>
                <a:noAutofit/>
              </a:bodyPr>
              <a:lstStyle/>
              <a:p>
                <a:r>
                  <a:rPr lang="ru-RU" sz="1800" dirty="0" smtClean="0"/>
                  <a:t>Длина </a:t>
                </a:r>
                <a:r>
                  <a:rPr lang="ru-RU" sz="1800" dirty="0" err="1"/>
                  <a:t>имитовставки</a:t>
                </a:r>
                <a:r>
                  <a:rPr lang="ru-RU" sz="1800" dirty="0"/>
                  <a:t> от 1 до 32 битов. </a:t>
                </a:r>
                <a:endParaRPr lang="en-US" sz="1800" dirty="0" smtClean="0"/>
              </a:p>
              <a:p>
                <a:r>
                  <a:rPr lang="ru-RU" sz="1800" dirty="0" smtClean="0"/>
                  <a:t>Открытый </a:t>
                </a:r>
                <a:r>
                  <a:rPr lang="ru-RU" sz="1800" dirty="0"/>
                  <a:t>текст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0</m:t>
                        </m:r>
                      </m:sub>
                      <m:sup/>
                    </m:sSubSup>
                    <m:r>
                      <a:rPr lang="en-US" sz="18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 smtClean="0"/>
                  <a:t>разбивается </a:t>
                </a:r>
                <a:r>
                  <a:rPr lang="ru-RU" sz="1800" dirty="0"/>
                  <a:t>на блоки длиной 64 бита. </a:t>
                </a:r>
                <a:endParaRPr lang="en-US" sz="1800" dirty="0" smtClean="0"/>
              </a:p>
              <a:p>
                <a:r>
                  <a:rPr lang="ru-RU" sz="1800" dirty="0" smtClean="0"/>
                  <a:t>Последний </a:t>
                </a:r>
                <a:r>
                  <a:rPr lang="ru-RU" sz="1800" dirty="0"/>
                  <a:t>блок в случае необходимости дополняется нулями.</a:t>
                </a: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/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ru-RU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endParaRPr lang="ru-RU" sz="1800" b="1" dirty="0" smtClean="0"/>
              </a:p>
              <a:p>
                <a:r>
                  <a:rPr lang="ru-RU" sz="1800" dirty="0" smtClean="0"/>
                  <a:t>Первый </a:t>
                </a:r>
                <a:r>
                  <a:rPr lang="ru-RU" sz="1800" dirty="0"/>
                  <a:t>блок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dirty="0" smtClean="0"/>
                  <a:t>шифруется </a:t>
                </a:r>
                <a:r>
                  <a:rPr lang="ru-RU" sz="1800" dirty="0"/>
                  <a:t>в режиме простой замены ГОСТ 28147-89 тем же ключом, что и сообщение, но с применением 16 циклов вместо 32</a:t>
                </a:r>
                <a:r>
                  <a:rPr lang="ru-RU" sz="1800" dirty="0" smtClean="0"/>
                  <a:t>.</a:t>
                </a:r>
                <a:endParaRPr lang="en-US" sz="1800" dirty="0" smtClean="0"/>
              </a:p>
              <a:p>
                <a:r>
                  <a:rPr lang="ru-RU" sz="1800" dirty="0" smtClean="0"/>
                  <a:t>Результат </a:t>
                </a:r>
                <a:r>
                  <a:rPr lang="ru-RU" sz="1800" dirty="0"/>
                  <a:t>по битам по модулю 2 складывается с вторым блоком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dirty="0" smtClean="0"/>
                  <a:t>и </a:t>
                </a:r>
                <a:r>
                  <a:rPr lang="ru-RU" sz="1800" dirty="0"/>
                  <a:t>так же шифруется. </a:t>
                </a:r>
                <a:r>
                  <a:rPr lang="ru-RU" sz="1800" dirty="0" smtClean="0"/>
                  <a:t>Результат </a:t>
                </a:r>
                <a:r>
                  <a:rPr lang="ru-RU" sz="1800" dirty="0"/>
                  <a:t>складывается с третьим блоком... и так далее.</a:t>
                </a:r>
              </a:p>
              <a:p>
                <a:pPr marL="45720" indent="0" algn="ctr">
                  <a:buNone/>
                </a:pPr>
                <a:r>
                  <a:rPr lang="ru-RU" sz="1800" b="1" dirty="0" smtClean="0">
                    <a:solidFill>
                      <a:srgbClr val="7030A0"/>
                    </a:solidFill>
                  </a:rPr>
                  <a:t>I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( </a:t>
                </a:r>
                <a:r>
                  <a:rPr lang="ru-RU" sz="1800" b="1" dirty="0">
                    <a:solidFill>
                      <a:srgbClr val="7030A0"/>
                    </a:solidFill>
                  </a:rPr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 smtClean="0">
                    <a:solidFill>
                      <a:srgbClr val="7030A0"/>
                    </a:solidFill>
                  </a:rPr>
                  <a:t> 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800" b="1" i="1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Т</m:t>
                        </m:r>
                      </m:e>
                      <m:sub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ru-RU" sz="18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ru-RU" sz="1800" b="1" dirty="0">
                    <a:solidFill>
                      <a:srgbClr val="7030A0"/>
                    </a:solidFill>
                  </a:rPr>
                  <a:t>) ) … ) </a:t>
                </a:r>
                <a:endParaRPr lang="ru-RU" sz="1800" b="1" dirty="0" smtClean="0">
                  <a:solidFill>
                    <a:srgbClr val="7030A0"/>
                  </a:solidFill>
                </a:endParaRPr>
              </a:p>
              <a:p>
                <a:r>
                  <a:rPr lang="ru-RU" sz="1800" dirty="0" smtClean="0"/>
                  <a:t>Первые </a:t>
                </a:r>
                <a:r>
                  <a:rPr lang="ru-RU" sz="1800" dirty="0"/>
                  <a:t>32 бита получившегося блока составляют </a:t>
                </a:r>
                <a:r>
                  <a:rPr lang="ru-RU" sz="1800" dirty="0" err="1"/>
                  <a:t>имитовставку</a:t>
                </a:r>
                <a:r>
                  <a:rPr lang="ru-RU" sz="1800" dirty="0"/>
                  <a:t>. Спецификация шифра предусматривает использование в качестве </a:t>
                </a:r>
                <a:r>
                  <a:rPr lang="ru-RU" sz="1800" dirty="0" err="1"/>
                  <a:t>имитовставки</a:t>
                </a:r>
                <a:r>
                  <a:rPr lang="ru-RU" sz="1800" dirty="0"/>
                  <a:t> и меньшее количество битов по желанию, но не большее.</a:t>
                </a:r>
              </a:p>
              <a:p>
                <a:r>
                  <a:rPr lang="ru-RU" sz="1800" dirty="0" err="1"/>
                  <a:t>Имитовставка</a:t>
                </a:r>
                <a:r>
                  <a:rPr lang="ru-RU" sz="1800" dirty="0"/>
                  <a:t> обычно передаётся в конце сообщения и может вычисляться либо отдельно от шифрования/</a:t>
                </a:r>
                <a:r>
                  <a:rPr lang="ru-RU" sz="1800" dirty="0" err="1"/>
                  <a:t>расшифрования</a:t>
                </a:r>
                <a:r>
                  <a:rPr lang="ru-RU" sz="1800" dirty="0"/>
                  <a:t>, либо в процессе оного</a:t>
                </a:r>
                <a:r>
                  <a:rPr lang="ru-RU" sz="1800" dirty="0" smtClean="0"/>
                  <a:t>.</a:t>
                </a: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3528" y="260648"/>
                <a:ext cx="8568952" cy="5472608"/>
              </a:xfrm>
              <a:blipFill rotWithShape="1">
                <a:blip r:embed="rId2"/>
                <a:stretch>
                  <a:fillRect l="-356" t="-1784" r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4950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sz="3200" dirty="0" smtClean="0"/>
              <a:t>Режим выработки </a:t>
            </a:r>
            <a:r>
              <a:rPr lang="ru-RU" sz="3200" dirty="0" err="1"/>
              <a:t>имитовставки</a:t>
            </a:r>
            <a:r>
              <a:rPr lang="ru-RU" sz="3200" dirty="0"/>
              <a:t> ГОСТ 28147-89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136968" cy="401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5939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332656"/>
            <a:ext cx="6512511" cy="1143000"/>
          </a:xfrm>
        </p:spPr>
        <p:txBody>
          <a:bodyPr/>
          <a:lstStyle/>
          <a:p>
            <a:r>
              <a:rPr lang="ru-RU" dirty="0" smtClean="0"/>
              <a:t>Хэш-функции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280920" cy="4986888"/>
          </a:xfrm>
        </p:spPr>
        <p:txBody>
          <a:bodyPr/>
          <a:lstStyle/>
          <a:p>
            <a:r>
              <a:rPr lang="ru-RU" dirty="0"/>
              <a:t>Хэш-функция предназначена для сжатия подписываемого документа </a:t>
            </a:r>
            <a:r>
              <a:rPr lang="en-US" dirty="0" smtClean="0"/>
              <a:t>M</a:t>
            </a:r>
            <a:r>
              <a:rPr lang="ru-RU" dirty="0" smtClean="0"/>
              <a:t> </a:t>
            </a:r>
            <a:r>
              <a:rPr lang="ru-RU" dirty="0"/>
              <a:t>до нескольких десятков или сотен бит. </a:t>
            </a:r>
            <a:endParaRPr lang="ru-RU" dirty="0" smtClean="0"/>
          </a:p>
          <a:p>
            <a:r>
              <a:rPr lang="ru-RU" dirty="0" smtClean="0"/>
              <a:t>Хэш-функция </a:t>
            </a:r>
            <a:r>
              <a:rPr lang="en-US" dirty="0" smtClean="0"/>
              <a:t>h</a:t>
            </a:r>
            <a:r>
              <a:rPr lang="ru-RU" dirty="0" smtClean="0"/>
              <a:t> </a:t>
            </a:r>
            <a:r>
              <a:rPr lang="ru-RU" dirty="0"/>
              <a:t>принимает в качестве аргумента сообщение (документ)  произвольной длины и возвращает </a:t>
            </a:r>
            <a:r>
              <a:rPr lang="ru-RU" dirty="0" err="1"/>
              <a:t>хэш</a:t>
            </a:r>
            <a:r>
              <a:rPr lang="ru-RU" dirty="0"/>
              <a:t>-значение  </a:t>
            </a:r>
            <a:r>
              <a:rPr lang="ru-RU" dirty="0" smtClean="0"/>
              <a:t>                   фиксированной </a:t>
            </a:r>
            <a:r>
              <a:rPr lang="ru-RU" dirty="0"/>
              <a:t>длины. </a:t>
            </a:r>
            <a:endParaRPr lang="ru-RU" dirty="0" smtClean="0"/>
          </a:p>
          <a:p>
            <a:r>
              <a:rPr lang="ru-RU" dirty="0" smtClean="0"/>
              <a:t>Обычно </a:t>
            </a:r>
            <a:r>
              <a:rPr lang="ru-RU" dirty="0" err="1"/>
              <a:t>хэшированная</a:t>
            </a:r>
            <a:r>
              <a:rPr lang="ru-RU" dirty="0"/>
              <a:t> </a:t>
            </a:r>
            <a:r>
              <a:rPr lang="ru-RU" dirty="0" smtClean="0"/>
              <a:t>информация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	 </a:t>
            </a:r>
            <a:r>
              <a:rPr lang="ru-RU" dirty="0" smtClean="0"/>
              <a:t>является </a:t>
            </a:r>
            <a:r>
              <a:rPr lang="ru-RU" dirty="0"/>
              <a:t>сжатым двоичным представлением основного сообщения </a:t>
            </a:r>
            <a:r>
              <a:rPr lang="en-US" dirty="0" smtClean="0"/>
              <a:t>M </a:t>
            </a:r>
            <a:r>
              <a:rPr lang="ru-RU" dirty="0" smtClean="0"/>
              <a:t>произвольной </a:t>
            </a:r>
            <a:r>
              <a:rPr lang="ru-RU" dirty="0"/>
              <a:t>длины. </a:t>
            </a:r>
            <a:endParaRPr lang="ru-RU" dirty="0" smtClean="0"/>
          </a:p>
          <a:p>
            <a:r>
              <a:rPr lang="ru-RU" dirty="0" smtClean="0"/>
              <a:t>Следует </a:t>
            </a:r>
            <a:r>
              <a:rPr lang="ru-RU" dirty="0"/>
              <a:t>отметить, что значение </a:t>
            </a:r>
            <a:r>
              <a:rPr lang="en-US" dirty="0" smtClean="0"/>
              <a:t>		</a:t>
            </a:r>
            <a:r>
              <a:rPr lang="ru-RU" dirty="0" smtClean="0"/>
              <a:t>хэш-функции  </a:t>
            </a:r>
            <a:r>
              <a:rPr lang="ru-RU" dirty="0"/>
              <a:t>сложным образом зависит от документа  и не позволяет восстановить сам документ .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3699"/>
            <a:ext cx="1368152" cy="46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2" y="3480481"/>
            <a:ext cx="649503" cy="3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31" y="4581128"/>
            <a:ext cx="767811" cy="44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6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712968" cy="1143000"/>
          </a:xfrm>
        </p:spPr>
        <p:txBody>
          <a:bodyPr/>
          <a:lstStyle/>
          <a:p>
            <a:r>
              <a:rPr lang="ru-RU" sz="3200" dirty="0" smtClean="0"/>
              <a:t>3.3	Классификация </a:t>
            </a:r>
            <a:r>
              <a:rPr lang="ru-RU" sz="3200" dirty="0"/>
              <a:t>методов защиты </a:t>
            </a:r>
            <a:r>
              <a:rPr lang="ru-RU" sz="3200" dirty="0" smtClean="0"/>
              <a:t>информации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32326" y="5877272"/>
            <a:ext cx="9144000" cy="81947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Наибольший </a:t>
            </a:r>
            <a:r>
              <a:rPr lang="ru-RU" sz="2000" dirty="0"/>
              <a:t>положительный эффект достигается в том случае, когда все перечисленные способы применяются совместно, т.е. комплексно.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79841136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393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030"/>
            <a:ext cx="7982272" cy="1143000"/>
          </a:xfrm>
        </p:spPr>
        <p:txBody>
          <a:bodyPr/>
          <a:lstStyle/>
          <a:p>
            <a:r>
              <a:rPr lang="ru-RU" sz="3200" dirty="0"/>
              <a:t>Хэш-функция должна удовлетворять целому ряду условий: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7920880" cy="5490944"/>
          </a:xfrm>
        </p:spPr>
        <p:txBody>
          <a:bodyPr>
            <a:normAutofit/>
          </a:bodyPr>
          <a:lstStyle/>
          <a:p>
            <a:r>
              <a:rPr lang="ru-RU" dirty="0" smtClean="0"/>
              <a:t>-</a:t>
            </a:r>
            <a:r>
              <a:rPr lang="ru-RU" dirty="0"/>
              <a:t>	хэш-функция должна быть </a:t>
            </a:r>
            <a:r>
              <a:rPr lang="ru-RU" b="1" dirty="0">
                <a:solidFill>
                  <a:srgbClr val="7030A0"/>
                </a:solidFill>
              </a:rPr>
              <a:t>чувствительна к всевозможным изменениям в тексте М</a:t>
            </a:r>
            <a:r>
              <a:rPr lang="ru-RU" dirty="0"/>
              <a:t>, таким как вставки, выбросы, перестановки и т.п.;</a:t>
            </a:r>
          </a:p>
          <a:p>
            <a:r>
              <a:rPr lang="ru-RU" dirty="0"/>
              <a:t>-	хэш-функция должна обладать </a:t>
            </a:r>
            <a:r>
              <a:rPr lang="ru-RU" b="1" dirty="0">
                <a:solidFill>
                  <a:srgbClr val="7030A0"/>
                </a:solidFill>
              </a:rPr>
              <a:t>свойством необратимости</a:t>
            </a:r>
            <a:r>
              <a:rPr lang="ru-RU" dirty="0"/>
              <a:t>, то есть </a:t>
            </a:r>
            <a:r>
              <a:rPr lang="ru-RU" u="sng" dirty="0">
                <a:solidFill>
                  <a:srgbClr val="7030A0"/>
                </a:solidFill>
              </a:rPr>
              <a:t>задача подбора документа  </a:t>
            </a:r>
            <a:r>
              <a:rPr lang="ru-RU" dirty="0"/>
              <a:t>, который обладал бы требуемым значением хэш-функции, должна быть </a:t>
            </a:r>
            <a:r>
              <a:rPr lang="ru-RU" u="sng" dirty="0">
                <a:solidFill>
                  <a:srgbClr val="7030A0"/>
                </a:solidFill>
              </a:rPr>
              <a:t>вычислительно неразрешима</a:t>
            </a:r>
            <a:r>
              <a:rPr lang="ru-RU" dirty="0"/>
              <a:t>;</a:t>
            </a:r>
          </a:p>
          <a:p>
            <a:r>
              <a:rPr lang="ru-RU" dirty="0"/>
              <a:t>-	</a:t>
            </a:r>
            <a:r>
              <a:rPr lang="ru-RU" b="1" dirty="0">
                <a:solidFill>
                  <a:srgbClr val="7030A0"/>
                </a:solidFill>
              </a:rPr>
              <a:t>вероятность</a:t>
            </a:r>
            <a:r>
              <a:rPr lang="ru-RU" dirty="0"/>
              <a:t> того, что </a:t>
            </a:r>
            <a:r>
              <a:rPr lang="ru-RU" b="1" dirty="0">
                <a:solidFill>
                  <a:srgbClr val="7030A0"/>
                </a:solidFill>
              </a:rPr>
              <a:t>значения хэш-функции двух различных документов </a:t>
            </a:r>
            <a:r>
              <a:rPr lang="ru-RU" dirty="0"/>
              <a:t>(вне зависимости от их длин) совпадут, должна быть </a:t>
            </a:r>
            <a:r>
              <a:rPr lang="ru-RU" u="sng" dirty="0">
                <a:solidFill>
                  <a:srgbClr val="7030A0"/>
                </a:solidFill>
              </a:rPr>
              <a:t>ничтожно мала</a:t>
            </a:r>
            <a:r>
              <a:rPr lang="ru-RU" u="sng" dirty="0" smtClean="0">
                <a:solidFill>
                  <a:srgbClr val="7030A0"/>
                </a:solidFill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55381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568951" cy="1143000"/>
          </a:xfrm>
        </p:spPr>
        <p:txBody>
          <a:bodyPr/>
          <a:lstStyle/>
          <a:p>
            <a:r>
              <a:rPr lang="ru-RU" sz="4000" dirty="0" smtClean="0"/>
              <a:t>Большинство хэш-функций </a:t>
            </a:r>
            <a:r>
              <a:rPr lang="ru-RU" sz="4000" dirty="0"/>
              <a:t>строится на основе однонаправленной функции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552379" cy="230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6405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838256" cy="1143000"/>
          </a:xfrm>
        </p:spPr>
        <p:txBody>
          <a:bodyPr/>
          <a:lstStyle/>
          <a:p>
            <a:r>
              <a:rPr lang="en-US" dirty="0" smtClean="0"/>
              <a:t>C</a:t>
            </a:r>
            <a:r>
              <a:rPr lang="ru-RU" dirty="0" err="1" smtClean="0"/>
              <a:t>хема</a:t>
            </a:r>
            <a:r>
              <a:rPr lang="ru-RU" dirty="0" smtClean="0"/>
              <a:t> </a:t>
            </a:r>
            <a:r>
              <a:rPr lang="ru-RU" dirty="0" err="1"/>
              <a:t>хэширования</a:t>
            </a:r>
            <a:r>
              <a:rPr lang="ru-RU" dirty="0"/>
              <a:t> на основе блочного алгоритма шифрования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2420888"/>
            <a:ext cx="4572000" cy="4437112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/>
              <a:t>Хэш</a:t>
            </a:r>
            <a:r>
              <a:rPr lang="ru-RU" dirty="0"/>
              <a:t>-значение, вычисляемое при вводе </a:t>
            </a:r>
            <a:r>
              <a:rPr lang="ru-RU" u="sng" dirty="0">
                <a:solidFill>
                  <a:srgbClr val="7030A0"/>
                </a:solidFill>
              </a:rPr>
              <a:t>последнего блока </a:t>
            </a:r>
            <a:r>
              <a:rPr lang="ru-RU" dirty="0"/>
              <a:t>текста, становится </a:t>
            </a:r>
            <a:r>
              <a:rPr lang="ru-RU" b="1" dirty="0" err="1">
                <a:solidFill>
                  <a:srgbClr val="7030A0"/>
                </a:solidFill>
              </a:rPr>
              <a:t>хэш</a:t>
            </a:r>
            <a:r>
              <a:rPr lang="ru-RU" b="1" dirty="0">
                <a:solidFill>
                  <a:srgbClr val="7030A0"/>
                </a:solidFill>
              </a:rPr>
              <a:t>-значением всего </a:t>
            </a:r>
            <a:r>
              <a:rPr lang="ru-RU" b="1" dirty="0" smtClean="0">
                <a:solidFill>
                  <a:srgbClr val="7030A0"/>
                </a:solidFill>
              </a:rPr>
              <a:t>сообщения М. </a:t>
            </a:r>
          </a:p>
          <a:p>
            <a:r>
              <a:rPr lang="ru-RU" dirty="0" smtClean="0"/>
              <a:t>В </a:t>
            </a:r>
            <a:r>
              <a:rPr lang="ru-RU" dirty="0"/>
              <a:t>результате однонаправленная </a:t>
            </a:r>
            <a:r>
              <a:rPr lang="ru-RU" b="1" dirty="0">
                <a:solidFill>
                  <a:srgbClr val="7030A0"/>
                </a:solidFill>
              </a:rPr>
              <a:t>хэш-функция всегда формирует выход фиксированной длины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 </a:t>
            </a:r>
            <a:r>
              <a:rPr lang="ru-RU" dirty="0"/>
              <a:t>(независимо от длины входного текста).</a:t>
            </a:r>
          </a:p>
          <a:p>
            <a:r>
              <a:rPr lang="ru-RU" dirty="0"/>
              <a:t>Часто функции </a:t>
            </a:r>
            <a:r>
              <a:rPr lang="ru-RU" dirty="0" err="1"/>
              <a:t>хэширования</a:t>
            </a:r>
            <a:r>
              <a:rPr lang="ru-RU" dirty="0"/>
              <a:t> строят, используя в качестве однонаправленной функции – </a:t>
            </a:r>
            <a:r>
              <a:rPr lang="ru-RU" b="1" dirty="0">
                <a:solidFill>
                  <a:srgbClr val="7030A0"/>
                </a:solidFill>
              </a:rPr>
              <a:t>симметричный блочный алгоритм шифрования (DES, ГОСТ 28147-89) в режиме с обратной связью</a:t>
            </a:r>
            <a:r>
              <a:rPr lang="ru-RU" dirty="0"/>
              <a:t>, принимая последний блок </a:t>
            </a:r>
            <a:r>
              <a:rPr lang="ru-RU" dirty="0" err="1"/>
              <a:t>шифротекста</a:t>
            </a:r>
            <a:r>
              <a:rPr lang="ru-RU" dirty="0"/>
              <a:t> за </a:t>
            </a:r>
            <a:r>
              <a:rPr lang="ru-RU" dirty="0" err="1"/>
              <a:t>хэш</a:t>
            </a:r>
            <a:r>
              <a:rPr lang="ru-RU" dirty="0"/>
              <a:t>-значение всего документа. </a:t>
            </a:r>
            <a:endParaRPr lang="en-US" dirty="0" smtClean="0"/>
          </a:p>
          <a:p>
            <a:r>
              <a:rPr lang="ru-RU" dirty="0" smtClean="0"/>
              <a:t>Так </a:t>
            </a:r>
            <a:r>
              <a:rPr lang="ru-RU" dirty="0"/>
              <a:t>как длина блока в указанных алгоритмах невелика (64 бита), то часто в качестве </a:t>
            </a:r>
            <a:r>
              <a:rPr lang="ru-RU" b="1" dirty="0" err="1">
                <a:solidFill>
                  <a:srgbClr val="7030A0"/>
                </a:solidFill>
              </a:rPr>
              <a:t>хэш</a:t>
            </a:r>
            <a:r>
              <a:rPr lang="ru-RU" b="1" dirty="0">
                <a:solidFill>
                  <a:srgbClr val="7030A0"/>
                </a:solidFill>
              </a:rPr>
              <a:t>-значения используют два блока </a:t>
            </a:r>
            <a:r>
              <a:rPr lang="ru-RU" b="1" dirty="0" err="1">
                <a:solidFill>
                  <a:srgbClr val="7030A0"/>
                </a:solidFill>
              </a:rPr>
              <a:t>шифротекста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endParaRPr lang="en-US" b="1" dirty="0" smtClean="0">
              <a:solidFill>
                <a:srgbClr val="7030A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26" y="2780928"/>
            <a:ext cx="46101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9756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59" y="32405"/>
            <a:ext cx="9144000" cy="1143000"/>
          </a:xfrm>
        </p:spPr>
        <p:txBody>
          <a:bodyPr/>
          <a:lstStyle/>
          <a:p>
            <a:r>
              <a:rPr lang="ru-RU" sz="3200" smtClean="0"/>
              <a:t>Отличие Хэш-функции от имитовставки</a:t>
            </a:r>
            <a:endParaRPr lang="ru-RU" sz="32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606127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509120"/>
            <a:ext cx="6084168" cy="234887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012160" y="764704"/>
            <a:ext cx="3090234" cy="323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целостности файлов </a:t>
            </a:r>
          </a:p>
          <a:p>
            <a:pPr marL="22860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передаваемых данных по каналам связи </a:t>
            </a:r>
          </a:p>
          <a:p>
            <a:pPr marL="22860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контроль целостности при считывании данных (например: c HDD) </a:t>
            </a:r>
          </a:p>
          <a:p>
            <a:pPr marL="22860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хеши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 паролей </a:t>
            </a:r>
          </a:p>
          <a:p>
            <a:pPr marL="228600" indent="-182880">
              <a:spcBef>
                <a:spcPct val="20000"/>
              </a:spcBef>
              <a:spcAft>
                <a:spcPts val="300"/>
              </a:spcAft>
              <a:buClr>
                <a:srgbClr val="F14124">
                  <a:lumMod val="75000"/>
                </a:srgbClr>
              </a:buClr>
              <a:buSzPct val="130000"/>
              <a:buFont typeface="+mj-lt"/>
              <a:buAutoNum type="arabicPeriod"/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аутентификация</a:t>
            </a:r>
            <a:endParaRPr lang="ru-RU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4509120"/>
            <a:ext cx="3059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prstClr val="black"/>
                </a:solidFill>
              </a:rPr>
              <a:t>контроль </a:t>
            </a:r>
            <a:r>
              <a:rPr lang="ru-RU" dirty="0">
                <a:solidFill>
                  <a:prstClr val="black"/>
                </a:solidFill>
              </a:rPr>
              <a:t>целостности файлов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prstClr val="black"/>
                </a:solidFill>
              </a:rPr>
              <a:t>контроль передаваемых данных по каналам связи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prstClr val="black"/>
                </a:solidFill>
              </a:rPr>
              <a:t>аутентификации источника данных (не во всех случаях) </a:t>
            </a:r>
          </a:p>
        </p:txBody>
      </p:sp>
    </p:spTree>
    <p:extLst>
      <p:ext uri="{BB962C8B-B14F-4D97-AF65-F5344CB8AC3E}">
        <p14:creationId xmlns:p14="http://schemas.microsoft.com/office/powerpoint/2010/main" val="42442461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31688" y="1354217"/>
            <a:ext cx="840442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3200" dirty="0">
                <a:solidFill>
                  <a:srgbClr val="212745"/>
                </a:solidFill>
                <a:latin typeface="Tahoma" pitchFamily="34" charset="0"/>
              </a:rPr>
              <a:t>Свойства электронной цифровой подписи</a:t>
            </a: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304800" y="2667000"/>
            <a:ext cx="8458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ЭЦП удостоверяет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, что </a:t>
            </a:r>
            <a:r>
              <a:rPr lang="ru-RU" altLang="ru-RU" sz="2000" dirty="0">
                <a:solidFill>
                  <a:srgbClr val="7030A0"/>
                </a:solidFill>
                <a:latin typeface="Tahoma" pitchFamily="34" charset="0"/>
              </a:rPr>
              <a:t>подписанный текст исходит от лица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,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поставившего подпись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ЭЦП </a:t>
            </a:r>
            <a:r>
              <a:rPr lang="ru-RU" altLang="ru-RU" sz="2000" b="1" dirty="0" smtClean="0">
                <a:solidFill>
                  <a:srgbClr val="7030A0"/>
                </a:solidFill>
                <a:latin typeface="Tahoma" pitchFamily="34" charset="0"/>
              </a:rPr>
              <a:t>не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даёт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 этому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лицу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отказаться от обязательств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, связанных с подписанным текстом;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ЭЦП </a:t>
            </a:r>
            <a:r>
              <a:rPr lang="ru-RU" altLang="ru-RU" sz="2000" b="1" dirty="0" smtClean="0">
                <a:solidFill>
                  <a:srgbClr val="7030A0"/>
                </a:solidFill>
                <a:latin typeface="Tahoma" pitchFamily="34" charset="0"/>
              </a:rPr>
              <a:t>гарантирует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целостность и подлинность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подписанного текста.</a:t>
            </a:r>
          </a:p>
          <a:p>
            <a:pPr>
              <a:spcBef>
                <a:spcPct val="50000"/>
              </a:spcBef>
            </a:pP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В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процедуре постановки подписи используется секретный ключ отправителя, в процедуре проверки – его открытый ключ. </a:t>
            </a:r>
            <a:endParaRPr lang="ru-RU" altLang="ru-RU" sz="2000" dirty="0" smtClean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То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есть подписать документ может только владелец секретного ключа, а прочитать могут многие.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3.2 Электронная цифровая подпись. </a:t>
            </a:r>
            <a:br>
              <a:rPr lang="ru-RU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</a:br>
            <a:endParaRPr lang="ru-RU" dirty="0">
              <a:gradFill>
                <a:gsLst>
                  <a:gs pos="0">
                    <a:prstClr val="black"/>
                  </a:gs>
                  <a:gs pos="40000">
                    <a:prstClr val="black">
                      <a:lumMod val="75000"/>
                      <a:lumOff val="25000"/>
                    </a:prstClr>
                  </a:gs>
                  <a:gs pos="100000">
                    <a:srgbClr val="212745">
                      <a:alpha val="6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34293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sz="3200">
                <a:solidFill>
                  <a:srgbClr val="212745"/>
                </a:solidFill>
                <a:latin typeface="Tahoma" pitchFamily="34" charset="0"/>
              </a:rPr>
              <a:t>Свойства электронной цифровой подписи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304800" y="1905000"/>
            <a:ext cx="845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sz="2000" dirty="0">
                <a:solidFill>
                  <a:srgbClr val="59A8D1"/>
                </a:solidFill>
              </a:rPr>
              <a:t>Особенности документов с цифровой подписью</a:t>
            </a:r>
            <a:endParaRPr lang="ru-RU" altLang="ru-RU" sz="2000" dirty="0">
              <a:solidFill>
                <a:prstClr val="black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4800" y="2667000"/>
            <a:ext cx="84582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Цифровая подпись позволяет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организовать защищённый обмен документами с проверкой их подлинности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Электронным документам может быть придана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юридическая значимость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;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При похищении секретного ключа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невозможно доказать подделку электронной цифровой подписи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(в отличие от ручной)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Электронная подпись </a:t>
            </a:r>
            <a:r>
              <a:rPr lang="ru-RU" altLang="ru-RU" sz="2000" b="1" dirty="0">
                <a:solidFill>
                  <a:srgbClr val="7030A0"/>
                </a:solidFill>
                <a:latin typeface="Tahoma" pitchFamily="34" charset="0"/>
              </a:rPr>
              <a:t>гарантирует отсутствие искажений в тексте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документа (в отличие от ручной)</a:t>
            </a:r>
          </a:p>
        </p:txBody>
      </p:sp>
    </p:spTree>
    <p:extLst>
      <p:ext uri="{BB962C8B-B14F-4D97-AF65-F5344CB8AC3E}">
        <p14:creationId xmlns:p14="http://schemas.microsoft.com/office/powerpoint/2010/main" val="37466435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23528" y="0"/>
            <a:ext cx="8208912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Структура выработки Электронной цифровой подписи </a:t>
            </a:r>
            <a:b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</a:br>
            <a:endParaRPr lang="ru-RU" sz="3600" dirty="0">
              <a:gradFill>
                <a:gsLst>
                  <a:gs pos="0">
                    <a:prstClr val="black"/>
                  </a:gs>
                  <a:gs pos="40000">
                    <a:prstClr val="black">
                      <a:lumMod val="75000"/>
                      <a:lumOff val="25000"/>
                    </a:prstClr>
                  </a:gs>
                  <a:gs pos="100000">
                    <a:srgbClr val="212745">
                      <a:alpha val="65000"/>
                    </a:srgbClr>
                  </a:gs>
                </a:gsLst>
                <a:lin ang="5400000" scaled="0"/>
              </a:gra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" y="1268760"/>
            <a:ext cx="9118811" cy="55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755576" y="81685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ru-RU" altLang="ru-RU" sz="3200" dirty="0">
              <a:solidFill>
                <a:srgbClr val="212745"/>
              </a:solidFill>
              <a:latin typeface="Tahoma" pitchFamily="34" charset="0"/>
            </a:endParaRPr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289473" y="1700808"/>
            <a:ext cx="85344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Отправитель вычисляет секретный ключ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X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 и открытый ключ </a:t>
            </a:r>
            <a:r>
              <a:rPr lang="ru-RU" altLang="ru-RU" sz="2200" b="1" dirty="0" smtClean="0">
                <a:solidFill>
                  <a:srgbClr val="7030A0"/>
                </a:solidFill>
                <a:latin typeface="Tahoma" pitchFamily="34" charset="0"/>
              </a:rPr>
              <a:t>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N)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по след. правилу: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N=PQ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=(P-1)(Q-1)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; </a:t>
            </a:r>
            <a:endParaRPr lang="en-US" altLang="ru-RU" sz="2200" b="1" dirty="0" smtClean="0">
              <a:solidFill>
                <a:srgbClr val="7030A0"/>
              </a:solidFill>
              <a:latin typeface="Tahoma" pitchFamily="34" charset="0"/>
            </a:endParaRPr>
          </a:p>
          <a:p>
            <a:pPr marL="0" indent="0">
              <a:spcBef>
                <a:spcPct val="50000"/>
              </a:spcBef>
            </a:pP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подбираются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значения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и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X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,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так что </a:t>
            </a:r>
            <a:endParaRPr lang="en-US" altLang="ru-RU" sz="2200" dirty="0" smtClean="0">
              <a:solidFill>
                <a:prstClr val="black"/>
              </a:solidFill>
              <a:latin typeface="Tahoma" pitchFamily="34" charset="0"/>
            </a:endParaRPr>
          </a:p>
          <a:p>
            <a:pPr marL="0" indent="0" algn="ctr">
              <a:spcBef>
                <a:spcPct val="50000"/>
              </a:spcBef>
            </a:pP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&lt;=N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</a:t>
            </a:r>
            <a:r>
              <a:rPr lang="ru-RU" altLang="ru-RU" sz="2200" b="1" dirty="0" smtClean="0">
                <a:solidFill>
                  <a:srgbClr val="7030A0"/>
                </a:solidFill>
                <a:latin typeface="Tahoma" pitchFamily="34" charset="0"/>
              </a:rPr>
              <a:t>НОД(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)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=1,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X&lt;N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, </a:t>
            </a: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EX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mod N</a:t>
            </a:r>
            <a:r>
              <a:rPr lang="en-US" altLang="ru-RU" sz="2200" b="1" baseline="-25000" dirty="0">
                <a:solidFill>
                  <a:srgbClr val="7030A0"/>
                </a:solidFill>
                <a:latin typeface="Tahoma" pitchFamily="34" charset="0"/>
              </a:rPr>
              <a:t>1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 = 1</a:t>
            </a:r>
            <a:r>
              <a:rPr lang="en-US" altLang="ru-RU" sz="2200" dirty="0">
                <a:solidFill>
                  <a:prstClr val="black"/>
                </a:solidFill>
                <a:latin typeface="Tahoma" pitchFamily="34" charset="0"/>
              </a:rPr>
              <a:t>.</a:t>
            </a:r>
            <a:endParaRPr lang="ru-RU" altLang="ru-RU" sz="2200" dirty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  <a:buFont typeface="+mj-lt"/>
              <a:buAutoNum type="arabicPeriod" startAt="2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Вычисляется </a:t>
            </a: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хэш-функция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m=h(M);</a:t>
            </a:r>
          </a:p>
          <a:p>
            <a:pPr>
              <a:spcBef>
                <a:spcPct val="50000"/>
              </a:spcBef>
              <a:buFont typeface="+mj-lt"/>
              <a:buAutoNum type="arabicPeriod" startAt="2"/>
            </a:pP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Вычисляется электронная цифровая подпись в виде числа </a:t>
            </a:r>
          </a:p>
          <a:p>
            <a:pPr marL="0" indent="0" algn="ctr">
              <a:spcBef>
                <a:spcPct val="50000"/>
              </a:spcBef>
            </a:pPr>
            <a:r>
              <a:rPr lang="en-US" altLang="ru-RU" sz="2200" b="1" dirty="0" smtClean="0">
                <a:solidFill>
                  <a:srgbClr val="7030A0"/>
                </a:solidFill>
                <a:latin typeface="Tahoma" pitchFamily="34" charset="0"/>
              </a:rPr>
              <a:t>t=m</a:t>
            </a:r>
            <a:r>
              <a:rPr lang="en-US" altLang="ru-RU" sz="2200" b="1" baseline="30000" dirty="0" smtClean="0">
                <a:solidFill>
                  <a:srgbClr val="7030A0"/>
                </a:solidFill>
                <a:latin typeface="Tahoma" pitchFamily="34" charset="0"/>
              </a:rPr>
              <a:t>x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mod N</a:t>
            </a:r>
            <a:endParaRPr lang="ru-RU" altLang="ru-RU" sz="2200" b="1" dirty="0">
              <a:solidFill>
                <a:srgbClr val="7030A0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  <a:buFont typeface="+mj-lt"/>
              <a:buAutoNum type="arabicPeriod" startAt="4"/>
            </a:pPr>
            <a:r>
              <a:rPr lang="ru-RU" altLang="ru-RU" sz="2200" dirty="0" smtClean="0">
                <a:solidFill>
                  <a:prstClr val="black"/>
                </a:solidFill>
                <a:latin typeface="Tahoma" pitchFamily="34" charset="0"/>
              </a:rPr>
              <a:t>Получателю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направляется сообщение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, цифровая подпись 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t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 </a:t>
            </a:r>
            <a:r>
              <a:rPr lang="ru-RU" altLang="ru-RU" sz="2200" dirty="0">
                <a:solidFill>
                  <a:prstClr val="black"/>
                </a:solidFill>
                <a:latin typeface="Tahoma" pitchFamily="34" charset="0"/>
              </a:rPr>
              <a:t>и открытый ключ в виде пары чисел </a:t>
            </a:r>
            <a:r>
              <a:rPr lang="ru-RU" altLang="ru-RU" sz="2200" b="1" dirty="0">
                <a:solidFill>
                  <a:srgbClr val="7030A0"/>
                </a:solidFill>
                <a:latin typeface="Tahoma" pitchFamily="34" charset="0"/>
              </a:rPr>
              <a:t>(</a:t>
            </a:r>
            <a:r>
              <a:rPr lang="en-US" altLang="ru-RU" sz="2200" b="1" dirty="0">
                <a:solidFill>
                  <a:srgbClr val="7030A0"/>
                </a:solidFill>
                <a:latin typeface="Tahoma" pitchFamily="34" charset="0"/>
              </a:rPr>
              <a:t>E, N). </a:t>
            </a:r>
            <a:endParaRPr lang="ru-RU" altLang="ru-RU" sz="2200" b="1" dirty="0">
              <a:solidFill>
                <a:srgbClr val="7030A0"/>
              </a:solidFill>
              <a:latin typeface="Tahoma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Метод </a:t>
            </a:r>
            <a:r>
              <a:rPr lang="ru-RU" sz="360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формирования электронной подписи RSA</a:t>
            </a:r>
          </a:p>
        </p:txBody>
      </p:sp>
    </p:spTree>
    <p:extLst>
      <p:ext uri="{BB962C8B-B14F-4D97-AF65-F5344CB8AC3E}">
        <p14:creationId xmlns:p14="http://schemas.microsoft.com/office/powerpoint/2010/main" val="14043553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52400" y="6477000"/>
            <a:ext cx="2438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800">
                <a:solidFill>
                  <a:srgbClr val="59A8D1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ru-RU" altLang="ru-RU" sz="800">
                <a:solidFill>
                  <a:srgbClr val="59A8D1"/>
                </a:solidFill>
                <a:latin typeface="Times New Roman" pitchFamily="18" charset="0"/>
              </a:rPr>
              <a:t> В.М. Гриняк, доц. каф. ИСКТ ВГУЭС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52400" y="1772816"/>
            <a:ext cx="85344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5. Используя открытый ключ, получатель вычисляет число </a:t>
            </a:r>
            <a:endParaRPr lang="en-US" altLang="ru-RU" sz="2000" dirty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ru-RU" sz="2000" dirty="0">
                <a:solidFill>
                  <a:prstClr val="black"/>
                </a:solidFill>
                <a:latin typeface="Tahoma" pitchFamily="34" charset="0"/>
              </a:rPr>
              <a:t>   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m’’=</a:t>
            </a:r>
            <a:r>
              <a:rPr lang="en-US" altLang="ru-RU" sz="2000" b="1" dirty="0" err="1">
                <a:solidFill>
                  <a:srgbClr val="7030A0"/>
                </a:solidFill>
                <a:latin typeface="Tahoma" pitchFamily="34" charset="0"/>
              </a:rPr>
              <a:t>t</a:t>
            </a:r>
            <a:r>
              <a:rPr lang="en-US" altLang="ru-RU" sz="2000" b="1" baseline="30000" dirty="0" err="1">
                <a:solidFill>
                  <a:srgbClr val="7030A0"/>
                </a:solidFill>
                <a:latin typeface="Tahoma" pitchFamily="34" charset="0"/>
              </a:rPr>
              <a:t>E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 mod </a:t>
            </a:r>
            <a:r>
              <a:rPr lang="en-US" altLang="ru-RU" sz="2000" b="1" dirty="0" smtClean="0">
                <a:solidFill>
                  <a:srgbClr val="7030A0"/>
                </a:solidFill>
                <a:latin typeface="Tahoma" pitchFamily="34" charset="0"/>
              </a:rPr>
              <a:t>N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и </a:t>
            </a:r>
            <a:r>
              <a:rPr lang="ru-RU" altLang="ru-RU" sz="2000" dirty="0" smtClean="0">
                <a:solidFill>
                  <a:prstClr val="black"/>
                </a:solidFill>
                <a:latin typeface="Tahoma" pitchFamily="34" charset="0"/>
              </a:rPr>
              <a:t>хэш-функцию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полученного сообщения </a:t>
            </a:r>
            <a:r>
              <a:rPr lang="en-US" altLang="ru-RU" sz="2000" dirty="0">
                <a:solidFill>
                  <a:prstClr val="black"/>
                </a:solidFill>
                <a:latin typeface="Tahoma" pitchFamily="34" charset="0"/>
              </a:rPr>
              <a:t>M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. </a:t>
            </a:r>
            <a:endParaRPr lang="en-US" altLang="ru-RU" sz="2000" dirty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ru-RU" sz="2000" dirty="0">
                <a:solidFill>
                  <a:prstClr val="black"/>
                </a:solidFill>
                <a:latin typeface="Tahoma" pitchFamily="34" charset="0"/>
              </a:rPr>
              <a:t>6.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Получатель сравнивает результаты вычислений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 и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m’’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. Если они равны, то считается что сообщение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M</a:t>
            </a:r>
            <a:r>
              <a:rPr lang="en-US" altLang="ru-RU" sz="2000" dirty="0">
                <a:solidFill>
                  <a:prstClr val="black"/>
                </a:solidFill>
                <a:latin typeface="Tahoma" pitchFamily="34" charset="0"/>
              </a:rPr>
              <a:t>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и подпись </a:t>
            </a:r>
            <a:r>
              <a:rPr lang="en-US" altLang="ru-RU" sz="2000" b="1" dirty="0">
                <a:solidFill>
                  <a:srgbClr val="7030A0"/>
                </a:solidFill>
                <a:latin typeface="Tahoma" pitchFamily="34" charset="0"/>
              </a:rPr>
              <a:t>t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являются подлинными.</a:t>
            </a:r>
          </a:p>
          <a:p>
            <a:pPr>
              <a:spcBef>
                <a:spcPct val="50000"/>
              </a:spcBef>
            </a:pPr>
            <a:endParaRPr lang="ru-RU" altLang="ru-RU" sz="2000" dirty="0">
              <a:solidFill>
                <a:prstClr val="black"/>
              </a:solidFill>
              <a:latin typeface="Tahoma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Авторы метода </a:t>
            </a:r>
            <a:r>
              <a:rPr lang="en-US" altLang="ru-RU" sz="2000" dirty="0">
                <a:solidFill>
                  <a:prstClr val="black"/>
                </a:solidFill>
                <a:latin typeface="Tahoma" pitchFamily="34" charset="0"/>
              </a:rPr>
              <a:t>RSA </a:t>
            </a: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рекомендуют следующие размеры длины открытого ключа: 768 бит для частных лиц, 1024 бит – для коммерческой информации, 2048 бит – для особо секретной информации.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188640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Метод </a:t>
            </a:r>
            <a:r>
              <a:rPr lang="ru-RU" sz="360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формирования электронной подписи RSA</a:t>
            </a:r>
          </a:p>
        </p:txBody>
      </p:sp>
    </p:spTree>
    <p:extLst>
      <p:ext uri="{BB962C8B-B14F-4D97-AF65-F5344CB8AC3E}">
        <p14:creationId xmlns:p14="http://schemas.microsoft.com/office/powerpoint/2010/main" val="3650527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468"/>
            <a:ext cx="7838256" cy="1143000"/>
          </a:xfrm>
        </p:spPr>
        <p:txBody>
          <a:bodyPr/>
          <a:lstStyle/>
          <a:p>
            <a:r>
              <a:rPr lang="ru-RU" dirty="0" smtClean="0"/>
              <a:t>Подпись ГОСТ </a:t>
            </a:r>
            <a:r>
              <a:rPr lang="ru-RU" dirty="0"/>
              <a:t>3410.94.</a:t>
            </a:r>
            <a:br>
              <a:rPr lang="ru-RU" dirty="0"/>
            </a:b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" y="1988840"/>
            <a:ext cx="8983835" cy="2808312"/>
          </a:xfrm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03" y="1430020"/>
            <a:ext cx="6994646" cy="38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6512511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7" y="731838"/>
            <a:ext cx="4976186" cy="3475037"/>
          </a:xfrm>
        </p:spPr>
      </p:pic>
    </p:spTree>
    <p:extLst>
      <p:ext uri="{BB962C8B-B14F-4D97-AF65-F5344CB8AC3E}">
        <p14:creationId xmlns:p14="http://schemas.microsoft.com/office/powerpoint/2010/main" val="271945603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988"/>
            <a:ext cx="9144000" cy="1143000"/>
          </a:xfrm>
        </p:spPr>
        <p:txBody>
          <a:bodyPr/>
          <a:lstStyle/>
          <a:p>
            <a:r>
              <a:rPr lang="ru-RU" dirty="0" smtClean="0"/>
              <a:t>Проверка подписи ГОСТ </a:t>
            </a:r>
            <a:r>
              <a:rPr lang="ru-RU" dirty="0"/>
              <a:t>3410.94.</a:t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17" name="Объект 1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6" y="2204864"/>
            <a:ext cx="9149716" cy="3312368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811659"/>
            <a:ext cx="2809934" cy="3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717808"/>
            <a:ext cx="545942" cy="33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6277932"/>
            <a:ext cx="2770335" cy="39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290" y="5764614"/>
            <a:ext cx="4233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Примечание</a:t>
            </a:r>
            <a:r>
              <a:rPr lang="ru-RU" dirty="0">
                <a:solidFill>
                  <a:prstClr val="black"/>
                </a:solidFill>
              </a:rPr>
              <a:t>: Элементы теории </a:t>
            </a:r>
            <a:r>
              <a:rPr lang="ru-RU" dirty="0" smtClean="0">
                <a:solidFill>
                  <a:prstClr val="black"/>
                </a:solidFill>
              </a:rPr>
              <a:t>чисел</a:t>
            </a:r>
          </a:p>
          <a:p>
            <a:r>
              <a:rPr lang="ru-RU" dirty="0" smtClean="0">
                <a:solidFill>
                  <a:prstClr val="black"/>
                </a:solidFill>
              </a:rPr>
              <a:t>Для </a:t>
            </a:r>
            <a:r>
              <a:rPr lang="ru-RU" dirty="0">
                <a:solidFill>
                  <a:prstClr val="black"/>
                </a:solidFill>
              </a:rPr>
              <a:t>простого </a:t>
            </a:r>
            <a:r>
              <a:rPr lang="ru-RU" dirty="0" smtClean="0">
                <a:solidFill>
                  <a:prstClr val="black"/>
                </a:solidFill>
              </a:rPr>
              <a:t>модуля</a:t>
            </a:r>
            <a:r>
              <a:rPr lang="en-US" dirty="0" smtClean="0">
                <a:solidFill>
                  <a:prstClr val="black"/>
                </a:solidFill>
              </a:rPr>
              <a:t> m</a:t>
            </a:r>
            <a:r>
              <a:rPr lang="ru-RU" dirty="0" smtClean="0">
                <a:solidFill>
                  <a:prstClr val="black"/>
                </a:solidFill>
              </a:rPr>
              <a:t> </a:t>
            </a:r>
            <a:endParaRPr lang="ru-RU" dirty="0">
              <a:solidFill>
                <a:prstClr val="black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5589240"/>
            <a:ext cx="91440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32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512511" cy="1143000"/>
          </a:xfrm>
        </p:spPr>
        <p:txBody>
          <a:bodyPr/>
          <a:lstStyle/>
          <a:p>
            <a:r>
              <a:rPr lang="ru-RU" dirty="0"/>
              <a:t>Подпись </a:t>
            </a:r>
            <a:r>
              <a:rPr lang="en-US" dirty="0" err="1"/>
              <a:t>ElGamal</a:t>
            </a:r>
            <a:r>
              <a:rPr lang="en-US" dirty="0"/>
              <a:t>.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8496944" cy="5634960"/>
          </a:xfrm>
        </p:spPr>
        <p:txBody>
          <a:bodyPr>
            <a:normAutofit fontScale="85000" lnSpcReduction="10000"/>
          </a:bodyPr>
          <a:lstStyle/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Для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генерации ключевой пары выбираются большое простое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р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и примитивный элемент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g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мультипликативной группы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GF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p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).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Выбирается  случайное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х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такое, что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x &lt; p-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1. </a:t>
            </a:r>
            <a:endParaRPr lang="ru-RU" sz="18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Открытым ключом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является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;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секретным ключом является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х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Стойкость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основана на сложности дискретного логарифмирования.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Пусть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А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 должен подписать сообщение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М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 Выбирается случайное число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k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, взаимно-простое с 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р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-1: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НОД(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k; p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-1) = 1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. Затем вычисляется </a:t>
            </a:r>
            <a:endParaRPr lang="en-US" sz="2400" dirty="0" smtClean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Рассмотрим уравнение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marL="45720" indent="0" algn="ctr"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M =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x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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a + k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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b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 (mod( 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p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- 1)).</a:t>
            </a:r>
            <a:endParaRPr lang="ru-RU" sz="18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9017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По теореме о вычетах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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k^-1</a:t>
            </a:r>
            <a:r>
              <a:rPr lang="ru-RU" sz="2400" b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: 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M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-</a:t>
            </a:r>
            <a:r>
              <a:rPr lang="en-US" sz="2400" b="1" i="1" dirty="0" err="1">
                <a:solidFill>
                  <a:schemeClr val="accent1"/>
                </a:solidFill>
                <a:latin typeface="Times New Roman"/>
                <a:ea typeface="Times New Roman"/>
              </a:rPr>
              <a:t>xa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k^-1</a:t>
            </a:r>
            <a:r>
              <a:rPr lang="ru-RU" sz="2400" b="1" dirty="0" smtClean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  <a:sym typeface="Symbol"/>
              </a:rPr>
              <a:t>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 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b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mod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en-US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p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-1)). </a:t>
            </a:r>
            <a:endParaRPr lang="en-US" sz="2400" b="1" dirty="0" smtClean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90170"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Подписью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под 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М</a:t>
            </a:r>
            <a:r>
              <a:rPr lang="ru-RU" sz="2400" i="1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является пара  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(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a, b</a:t>
            </a:r>
            <a:r>
              <a:rPr lang="ru-RU" sz="2400" b="1" dirty="0">
                <a:solidFill>
                  <a:schemeClr val="accent1"/>
                </a:solidFill>
                <a:latin typeface="Times New Roman"/>
                <a:ea typeface="Times New Roman"/>
              </a:rPr>
              <a:t>)</a:t>
            </a:r>
            <a:r>
              <a:rPr lang="ru-RU" sz="2400" b="1" i="1" dirty="0">
                <a:solidFill>
                  <a:schemeClr val="accent1"/>
                </a:solidFill>
                <a:latin typeface="Times New Roman"/>
                <a:ea typeface="Times New Roman"/>
              </a:rPr>
              <a:t>.</a:t>
            </a:r>
            <a:endParaRPr lang="ru-RU" sz="3200" b="1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270510"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Проверка подписи: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Вычисляем 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/>
                <a:ea typeface="Times New Roman"/>
              </a:rPr>
              <a:t>и 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                                             </a:t>
            </a: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. </a:t>
            </a:r>
            <a:endParaRPr lang="en-US" sz="2400" dirty="0" smtClean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pPr algn="just">
              <a:spcAft>
                <a:spcPts val="0"/>
              </a:spcAft>
            </a:pPr>
            <a:r>
              <a:rPr lang="ru-RU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Проверяем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endParaRPr lang="ru-RU" sz="1800" dirty="0">
              <a:solidFill>
                <a:schemeClr val="tx1"/>
              </a:solidFill>
              <a:latin typeface="Times New Roman"/>
              <a:ea typeface="Times New Roman"/>
            </a:endParaRP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010841"/>
            <a:ext cx="14800187" cy="43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351528"/>
              </p:ext>
            </p:extLst>
          </p:nvPr>
        </p:nvGraphicFramePr>
        <p:xfrm>
          <a:off x="3995936" y="1988840"/>
          <a:ext cx="1368152" cy="32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4" name="Формула" r:id="rId4" imgW="952200" imgH="228600" progId="Equation.3">
                  <p:embed/>
                </p:oleObj>
              </mc:Choice>
              <mc:Fallback>
                <p:oleObj name="Формула" r:id="rId4" imgW="952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988840"/>
                        <a:ext cx="1368152" cy="324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745126"/>
              </p:ext>
            </p:extLst>
          </p:nvPr>
        </p:nvGraphicFramePr>
        <p:xfrm>
          <a:off x="2771800" y="5229200"/>
          <a:ext cx="665312" cy="332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5" name="Формула" r:id="rId6" imgW="457200" imgH="228600" progId="Equation.3">
                  <p:embed/>
                </p:oleObj>
              </mc:Choice>
              <mc:Fallback>
                <p:oleObj name="Формула" r:id="rId6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229200"/>
                        <a:ext cx="665312" cy="332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69326"/>
              </p:ext>
            </p:extLst>
          </p:nvPr>
        </p:nvGraphicFramePr>
        <p:xfrm>
          <a:off x="5796136" y="5229200"/>
          <a:ext cx="1160140" cy="44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6" name="Формула" r:id="rId8" imgW="800447" imgH="304932" progId="Equation.3">
                  <p:embed/>
                </p:oleObj>
              </mc:Choice>
              <mc:Fallback>
                <p:oleObj name="Формула" r:id="rId8" imgW="800447" imgH="3049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5229200"/>
                        <a:ext cx="1160140" cy="4419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694853"/>
              </p:ext>
            </p:extLst>
          </p:nvPr>
        </p:nvGraphicFramePr>
        <p:xfrm>
          <a:off x="2005608" y="5733256"/>
          <a:ext cx="7138392" cy="892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7" name="Формула" r:id="rId10" imgW="5410200" imgH="673100" progId="Equation.3">
                  <p:embed/>
                </p:oleObj>
              </mc:Choice>
              <mc:Fallback>
                <p:oleObj name="Формула" r:id="rId10" imgW="54102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608" y="5733256"/>
                        <a:ext cx="7138392" cy="892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24411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304800" y="2667000"/>
            <a:ext cx="85344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Ключевое место в законодательстве, регламентирующем вопросы использования цифровых подписей, отводится Удостоверяющему центру.</a:t>
            </a:r>
          </a:p>
          <a:p>
            <a:pPr>
              <a:spcBef>
                <a:spcPct val="50000"/>
              </a:spcBef>
            </a:pPr>
            <a:r>
              <a:rPr lang="ru-RU" altLang="ru-RU" sz="2000" dirty="0">
                <a:solidFill>
                  <a:prstClr val="black"/>
                </a:solidFill>
                <a:latin typeface="Tahoma" pitchFamily="34" charset="0"/>
              </a:rPr>
              <a:t>Удостоверяющие центры сертифицируют открытый ключ электронной цифровой подписи с целью обеспечения возможности доказательства принадлежности подписи конкретному лицу для придания юридической силы электронным документам.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28789" y="476672"/>
            <a:ext cx="7694240" cy="114300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rgbClr val="F14124">
                  <a:lumMod val="75000"/>
                </a:srgbClr>
              </a:buClr>
            </a:pPr>
            <a:r>
              <a:rPr lang="ru-RU" sz="360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Сертификация электронных цифровых </a:t>
            </a:r>
            <a:r>
              <a:rPr lang="ru-RU" sz="360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</a:rPr>
              <a:t>подписей</a:t>
            </a:r>
            <a:endParaRPr lang="ru-RU" sz="3600" dirty="0">
              <a:gradFill>
                <a:gsLst>
                  <a:gs pos="0">
                    <a:prstClr val="black"/>
                  </a:gs>
                  <a:gs pos="40000">
                    <a:prstClr val="black">
                      <a:lumMod val="75000"/>
                      <a:lumOff val="25000"/>
                    </a:prstClr>
                  </a:gs>
                  <a:gs pos="100000">
                    <a:srgbClr val="212745">
                      <a:alpha val="6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94128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7236296" y="6237312"/>
            <a:ext cx="1656184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7030A0"/>
                </a:solidFill>
              </a:rPr>
              <a:t>НЦЭУ ОАЦ РБ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893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536" y="188640"/>
            <a:ext cx="4166176" cy="639762"/>
          </a:xfrm>
        </p:spPr>
        <p:txBody>
          <a:bodyPr/>
          <a:lstStyle/>
          <a:p>
            <a:r>
              <a:rPr lang="ru-RU" dirty="0"/>
              <a:t>Корневой удостоверяющий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764704"/>
            <a:ext cx="4968552" cy="6093296"/>
          </a:xfrm>
        </p:spPr>
        <p:txBody>
          <a:bodyPr>
            <a:normAutofit fontScale="62500" lnSpcReduction="20000"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sz="2500" dirty="0"/>
              <a:t>Корневой удостоверяющий центр (КУЦ) является базовым компонентом </a:t>
            </a:r>
            <a:r>
              <a:rPr lang="ru-RU" sz="2500" dirty="0" err="1"/>
              <a:t>ГосСУОК</a:t>
            </a:r>
            <a:r>
              <a:rPr lang="ru-RU" sz="2500" dirty="0"/>
              <a:t> и занимает высшее положение в единой иерархической инфраструктуре доверия открытых ключей, реализуемой </a:t>
            </a:r>
            <a:r>
              <a:rPr lang="ru-RU" sz="2500" dirty="0" err="1"/>
              <a:t>ГосСУОК</a:t>
            </a:r>
            <a:r>
              <a:rPr lang="ru-RU" sz="2500" dirty="0"/>
              <a:t>.</a:t>
            </a:r>
          </a:p>
          <a:p>
            <a:endParaRPr lang="ru-RU" sz="2500" dirty="0"/>
          </a:p>
          <a:p>
            <a:r>
              <a:rPr lang="ru-RU" sz="2500" dirty="0"/>
              <a:t>Порядок функционирования КУЦ и процедура издания </a:t>
            </a:r>
            <a:r>
              <a:rPr lang="ru-RU" sz="2500" dirty="0" err="1"/>
              <a:t>самоподписанного</a:t>
            </a:r>
            <a:r>
              <a:rPr lang="ru-RU" sz="2500" dirty="0"/>
              <a:t> СОК определяются политикой применения СОК (далее — ППС) КУЦ, утвержденной ОАЦ.</a:t>
            </a:r>
          </a:p>
          <a:p>
            <a:r>
              <a:rPr lang="ru-RU" sz="2500" dirty="0"/>
              <a:t>Основными функциями КУЦ являются:</a:t>
            </a:r>
          </a:p>
          <a:p>
            <a:endParaRPr lang="ru-RU" sz="2500" dirty="0"/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генерация </a:t>
            </a:r>
            <a:r>
              <a:rPr lang="ru-RU" sz="2500" dirty="0"/>
              <a:t>личных и открытых ключей КУЦ;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издание</a:t>
            </a:r>
            <a:r>
              <a:rPr lang="ru-RU" sz="2500" dirty="0"/>
              <a:t>, распространение, предоставление информации о статусе, отзыв, хранение </a:t>
            </a:r>
            <a:r>
              <a:rPr lang="ru-RU" sz="2500" dirty="0" err="1"/>
              <a:t>самоподписанного</a:t>
            </a:r>
            <a:r>
              <a:rPr lang="ru-RU" sz="2500" dirty="0"/>
              <a:t> СОК как начала маршрута сертификации (точки доверия) </a:t>
            </a:r>
            <a:r>
              <a:rPr lang="ru-RU" sz="2500" dirty="0" err="1"/>
              <a:t>ГосСУОК</a:t>
            </a:r>
            <a:r>
              <a:rPr lang="ru-RU" sz="2500" dirty="0"/>
              <a:t>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издание</a:t>
            </a:r>
            <a:r>
              <a:rPr lang="ru-RU" sz="2500" dirty="0"/>
              <a:t>, распространение, предоставление информации о статусе, отзыв и хранение СОК (далее — управление СОК) РУЦ;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500" dirty="0" smtClean="0"/>
              <a:t>кросс-сертификация </a:t>
            </a:r>
            <a:r>
              <a:rPr lang="ru-RU" sz="2500" dirty="0"/>
              <a:t>(установление отношений доверия) с внешними инфраструктурами открытых ключей, в том числе с иностранными.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88640"/>
            <a:ext cx="4104456" cy="639762"/>
          </a:xfrm>
        </p:spPr>
        <p:txBody>
          <a:bodyPr/>
          <a:lstStyle/>
          <a:p>
            <a:r>
              <a:rPr lang="ru-RU" dirty="0"/>
              <a:t>Республиканский удостоверяющий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292080" y="1399032"/>
            <a:ext cx="3384375" cy="3758160"/>
          </a:xfrm>
        </p:spPr>
        <p:txBody>
          <a:bodyPr>
            <a:normAutofit fontScale="92500" lnSpcReduction="20000"/>
          </a:bodyPr>
          <a:lstStyle/>
          <a:p>
            <a:endParaRPr lang="ru-RU" dirty="0"/>
          </a:p>
          <a:p>
            <a:r>
              <a:rPr lang="ru-RU" dirty="0" smtClean="0"/>
              <a:t>Основные </a:t>
            </a:r>
            <a:r>
              <a:rPr lang="ru-RU" dirty="0"/>
              <a:t>функции республиканского удостоверяющего центра:</a:t>
            </a:r>
          </a:p>
          <a:p>
            <a:endParaRPr lang="ru-RU" dirty="0"/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генерация </a:t>
            </a:r>
            <a:r>
              <a:rPr lang="ru-RU" dirty="0"/>
              <a:t>личных и открытых ключей РУЦ;</a:t>
            </a:r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управление </a:t>
            </a:r>
            <a:r>
              <a:rPr lang="ru-RU" dirty="0"/>
              <a:t>СОК РЦ, центра атрибутных сертификатов, физических и юридических лиц, сервисов (приложения, серверы или устройства);</a:t>
            </a:r>
          </a:p>
          <a:p>
            <a:pPr marL="388620" indent="-342900">
              <a:buFont typeface="+mj-lt"/>
              <a:buAutoNum type="arabicParenR"/>
            </a:pPr>
            <a:r>
              <a:rPr lang="ru-RU" dirty="0" smtClean="0"/>
              <a:t>функции </a:t>
            </a:r>
            <a:r>
              <a:rPr lang="ru-RU" dirty="0"/>
              <a:t>РЦ.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10887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3"/>
          </p:nvPr>
        </p:nvSpPr>
        <p:spPr>
          <a:xfrm>
            <a:off x="1907704" y="731520"/>
            <a:ext cx="6086302" cy="639762"/>
          </a:xfrm>
        </p:spPr>
        <p:txBody>
          <a:bodyPr/>
          <a:lstStyle/>
          <a:p>
            <a:r>
              <a:rPr lang="ru-RU" dirty="0" smtClean="0"/>
              <a:t>Регистрационные центры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4"/>
          </p:nvPr>
        </p:nvSpPr>
        <p:spPr>
          <a:xfrm>
            <a:off x="1691680" y="1399032"/>
            <a:ext cx="6300049" cy="2743200"/>
          </a:xfrm>
        </p:spPr>
        <p:txBody>
          <a:bodyPr>
            <a:normAutofit/>
          </a:bodyPr>
          <a:lstStyle/>
          <a:p>
            <a:r>
              <a:rPr lang="ru-RU" dirty="0"/>
              <a:t>В областных регистрационных центрах, как и в Республиканском удостоверяющем центре столицы (пр-т </a:t>
            </a:r>
            <a:r>
              <a:rPr lang="ru-RU" dirty="0" err="1"/>
              <a:t>Машерова</a:t>
            </a:r>
            <a:r>
              <a:rPr lang="ru-RU" dirty="0"/>
              <a:t>, 25), осуществляется выпуск сертификатов открытого ключа с выдачей средств электронной цифровой подписи (ЭЦП).</a:t>
            </a:r>
          </a:p>
        </p:txBody>
      </p:sp>
    </p:spTree>
    <p:extLst>
      <p:ext uri="{BB962C8B-B14F-4D97-AF65-F5344CB8AC3E}">
        <p14:creationId xmlns:p14="http://schemas.microsoft.com/office/powerpoint/2010/main" val="452102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55576" y="0"/>
            <a:ext cx="7478216" cy="1143000"/>
          </a:xfrm>
        </p:spPr>
        <p:txBody>
          <a:bodyPr/>
          <a:lstStyle/>
          <a:p>
            <a:r>
              <a:rPr lang="en-US" dirty="0" smtClean="0"/>
              <a:t>3.3	</a:t>
            </a:r>
            <a:r>
              <a:rPr lang="ru-RU" dirty="0" smtClean="0"/>
              <a:t>Идентификация </a:t>
            </a:r>
            <a:r>
              <a:rPr lang="ru-RU" dirty="0"/>
              <a:t>и аутентификация пользователей.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3"/>
          </p:nvPr>
        </p:nvSpPr>
        <p:spPr>
          <a:xfrm>
            <a:off x="323528" y="2348880"/>
            <a:ext cx="8280920" cy="4338816"/>
          </a:xfrm>
        </p:spPr>
        <p:txBody>
          <a:bodyPr/>
          <a:lstStyle/>
          <a:p>
            <a:r>
              <a:rPr lang="ru-RU" dirty="0"/>
              <a:t>Аутентификация означает установление подлинности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Аутентификация </a:t>
            </a:r>
            <a:r>
              <a:rPr lang="ru-RU" b="1" dirty="0">
                <a:solidFill>
                  <a:srgbClr val="7030A0"/>
                </a:solidFill>
              </a:rPr>
              <a:t>пользователей </a:t>
            </a:r>
            <a:r>
              <a:rPr lang="ru-RU" dirty="0"/>
              <a:t>обеспечивает работу в сети </a:t>
            </a:r>
            <a:r>
              <a:rPr lang="ru-RU" u="sng" dirty="0">
                <a:solidFill>
                  <a:srgbClr val="7030A0"/>
                </a:solidFill>
              </a:rPr>
              <a:t>только санкционированных пользователей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Аутентификация </a:t>
            </a:r>
            <a:r>
              <a:rPr lang="ru-RU" dirty="0"/>
              <a:t>проводится при входе в сеть, но может проводиться и во время работы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Обычно </a:t>
            </a:r>
            <a:r>
              <a:rPr lang="ru-RU" dirty="0"/>
              <a:t>проводится после процесса идентификации, во время которого пользователь сообщает свой идентификатор (называет себя).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процедуре аутентификации участвуют две стороны: пользователь доказывает свою подлинность, а сеть проверяет это доказательство и принимает решение. </a:t>
            </a:r>
          </a:p>
        </p:txBody>
      </p:sp>
    </p:spTree>
    <p:extLst>
      <p:ext uri="{BB962C8B-B14F-4D97-AF65-F5344CB8AC3E}">
        <p14:creationId xmlns:p14="http://schemas.microsoft.com/office/powerpoint/2010/main" val="24588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r>
              <a:rPr lang="ru-RU" dirty="0" smtClean="0"/>
              <a:t>Методы аутентификации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189"/>
            <a:ext cx="6156175" cy="4810404"/>
          </a:xfrm>
        </p:spPr>
      </p:pic>
      <p:sp>
        <p:nvSpPr>
          <p:cNvPr id="5" name="Прямоугольник 4"/>
          <p:cNvSpPr/>
          <p:nvPr/>
        </p:nvSpPr>
        <p:spPr>
          <a:xfrm>
            <a:off x="5724128" y="1052736"/>
            <a:ext cx="343130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sz="2400" dirty="0">
                <a:solidFill>
                  <a:prstClr val="black"/>
                </a:solidFill>
              </a:rPr>
              <a:t>знание </a:t>
            </a:r>
            <a:r>
              <a:rPr lang="ru-RU" sz="2400" dirty="0" smtClean="0">
                <a:solidFill>
                  <a:srgbClr val="7030A0"/>
                </a:solidFill>
              </a:rPr>
              <a:t>пароля</a:t>
            </a:r>
            <a:r>
              <a:rPr lang="ru-RU" sz="2400" dirty="0" smtClean="0">
                <a:solidFill>
                  <a:prstClr val="black"/>
                </a:solidFill>
              </a:rPr>
              <a:t>;</a:t>
            </a:r>
            <a:endParaRPr lang="ru-RU" sz="2400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>
                <a:solidFill>
                  <a:prstClr val="black"/>
                </a:solidFill>
              </a:rPr>
              <a:t>владение </a:t>
            </a:r>
            <a:r>
              <a:rPr lang="ru-RU" sz="2400" dirty="0" smtClean="0">
                <a:solidFill>
                  <a:srgbClr val="7030A0"/>
                </a:solidFill>
              </a:rPr>
              <a:t>физическим ключом</a:t>
            </a:r>
            <a:r>
              <a:rPr lang="ru-RU" sz="2400" dirty="0" smtClean="0">
                <a:solidFill>
                  <a:prstClr val="black"/>
                </a:solidFill>
              </a:rPr>
              <a:t>;</a:t>
            </a:r>
            <a:endParaRPr lang="ru-RU" sz="2400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>
                <a:solidFill>
                  <a:prstClr val="black"/>
                </a:solidFill>
              </a:rPr>
              <a:t>предъявление </a:t>
            </a:r>
            <a:r>
              <a:rPr lang="ru-RU" sz="2400" dirty="0">
                <a:solidFill>
                  <a:srgbClr val="7030A0"/>
                </a:solidFill>
              </a:rPr>
              <a:t>биометрической характеристики </a:t>
            </a:r>
            <a:r>
              <a:rPr lang="ru-RU" sz="2400" dirty="0">
                <a:solidFill>
                  <a:prstClr val="black"/>
                </a:solidFill>
              </a:rPr>
              <a:t>(отпечатка пальца, рисунка радужной оболочки глаза, </a:t>
            </a:r>
            <a:r>
              <a:rPr lang="ru-RU" sz="2400" dirty="0" smtClean="0">
                <a:solidFill>
                  <a:prstClr val="black"/>
                </a:solidFill>
              </a:rPr>
              <a:t>голоса, почерка работы на клавиатуре);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400" dirty="0" smtClean="0">
                <a:solidFill>
                  <a:srgbClr val="7030A0"/>
                </a:solidFill>
              </a:rPr>
              <a:t>криптографические</a:t>
            </a:r>
          </a:p>
          <a:p>
            <a:pPr marL="342900" indent="-342900">
              <a:buFont typeface="+mj-lt"/>
              <a:buAutoNum type="arabicParenR"/>
            </a:pP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468"/>
            <a:ext cx="6512511" cy="1143000"/>
          </a:xfrm>
        </p:spPr>
        <p:txBody>
          <a:bodyPr/>
          <a:lstStyle/>
          <a:p>
            <a:r>
              <a:rPr lang="ru-RU" dirty="0" smtClean="0"/>
              <a:t>Пароль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815955"/>
            <a:ext cx="8496944" cy="6021288"/>
          </a:xfrm>
        </p:spPr>
        <p:txBody>
          <a:bodyPr>
            <a:normAutofit/>
          </a:bodyPr>
          <a:lstStyle/>
          <a:p>
            <a:r>
              <a:rPr lang="ru-RU" sz="2800" u="sng" dirty="0">
                <a:solidFill>
                  <a:srgbClr val="7030A0"/>
                </a:solidFill>
              </a:rPr>
              <a:t>Наиболее распространенное средство </a:t>
            </a:r>
            <a:r>
              <a:rPr lang="ru-RU" sz="2800" dirty="0"/>
              <a:t>аутентификации – </a:t>
            </a:r>
            <a:r>
              <a:rPr lang="ru-RU" sz="2800" b="1" dirty="0">
                <a:solidFill>
                  <a:srgbClr val="7030A0"/>
                </a:solidFill>
              </a:rPr>
              <a:t>пароль. </a:t>
            </a:r>
            <a:endParaRPr lang="ru-RU" sz="2800" b="1" dirty="0" smtClean="0">
              <a:solidFill>
                <a:srgbClr val="7030A0"/>
              </a:solidFill>
            </a:endParaRPr>
          </a:p>
          <a:p>
            <a:r>
              <a:rPr lang="ru-RU" sz="2800" dirty="0" smtClean="0"/>
              <a:t>Используется </a:t>
            </a:r>
            <a:r>
              <a:rPr lang="ru-RU" sz="2800" dirty="0"/>
              <a:t>как </a:t>
            </a:r>
            <a:r>
              <a:rPr lang="ru-RU" sz="2800" u="sng" dirty="0">
                <a:solidFill>
                  <a:srgbClr val="7030A0"/>
                </a:solidFill>
              </a:rPr>
              <a:t>при входе в систему</a:t>
            </a:r>
            <a:r>
              <a:rPr lang="ru-RU" sz="2800" dirty="0"/>
              <a:t>, так и </a:t>
            </a:r>
            <a:r>
              <a:rPr lang="ru-RU" sz="2800" u="sng" dirty="0">
                <a:solidFill>
                  <a:srgbClr val="7030A0"/>
                </a:solidFill>
              </a:rPr>
              <a:t>в процессе работы</a:t>
            </a:r>
            <a:r>
              <a:rPr lang="ru-RU" sz="2800" u="sng" dirty="0" smtClean="0">
                <a:solidFill>
                  <a:srgbClr val="7030A0"/>
                </a:solidFill>
              </a:rPr>
              <a:t>.</a:t>
            </a:r>
          </a:p>
          <a:p>
            <a:r>
              <a:rPr lang="ru-RU" sz="2800" dirty="0" smtClean="0"/>
              <a:t>Необходимые требования к паролям: 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правила </a:t>
            </a:r>
            <a:r>
              <a:rPr lang="ru-RU" sz="2800" dirty="0"/>
              <a:t>генерации (длина, случайность символов), </a:t>
            </a:r>
            <a:endParaRPr lang="ru-RU" sz="2800" dirty="0" smtClean="0"/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хранения </a:t>
            </a:r>
            <a:r>
              <a:rPr lang="ru-RU" sz="2800" dirty="0"/>
              <a:t>(хранить в защищенном месте</a:t>
            </a:r>
            <a:r>
              <a:rPr lang="ru-RU" sz="2800" dirty="0" smtClean="0"/>
              <a:t>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" y="4941168"/>
            <a:ext cx="8249802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08520" y="188640"/>
            <a:ext cx="8928992" cy="1143000"/>
          </a:xfrm>
        </p:spPr>
        <p:txBody>
          <a:bodyPr/>
          <a:lstStyle/>
          <a:p>
            <a:r>
              <a:rPr lang="ru-RU" dirty="0" smtClean="0"/>
              <a:t>Взаимная </a:t>
            </a:r>
            <a:r>
              <a:rPr lang="ru-RU" dirty="0"/>
              <a:t>аутентификация.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31540" y="1196752"/>
            <a:ext cx="8352928" cy="475252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Причем </a:t>
            </a:r>
            <a:r>
              <a:rPr lang="ru-RU" sz="2400" dirty="0"/>
              <a:t>процесс аутентификации может носить обоюдный характер. </a:t>
            </a:r>
            <a:endParaRPr lang="ru-RU" sz="2400" dirty="0" smtClean="0"/>
          </a:p>
          <a:p>
            <a:r>
              <a:rPr lang="ru-RU" sz="2400" dirty="0" smtClean="0"/>
              <a:t>Обе </a:t>
            </a:r>
            <a:r>
              <a:rPr lang="ru-RU" sz="2400" dirty="0"/>
              <a:t>стороны должны доказать свою подлинность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В </a:t>
            </a:r>
            <a:r>
              <a:rPr lang="ru-RU" sz="2400" dirty="0"/>
              <a:t>этом случае процедура называется - взаимная аутентификация</a:t>
            </a:r>
            <a:r>
              <a:rPr lang="ru-RU" sz="2400" dirty="0" smtClean="0"/>
              <a:t>.</a:t>
            </a:r>
          </a:p>
          <a:p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29000"/>
            <a:ext cx="64839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24936" cy="1143000"/>
          </a:xfrm>
        </p:spPr>
        <p:txBody>
          <a:bodyPr/>
          <a:lstStyle/>
          <a:p>
            <a:pPr algn="l"/>
            <a:r>
              <a:rPr lang="ru-RU" dirty="0" smtClean="0"/>
              <a:t>Законодательные </a:t>
            </a:r>
            <a:r>
              <a:rPr lang="ru-RU" dirty="0"/>
              <a:t>(правовые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772816"/>
            <a:ext cx="8784976" cy="1440160"/>
          </a:xfrm>
        </p:spPr>
        <p:txBody>
          <a:bodyPr>
            <a:normAutofit/>
          </a:bodyPr>
          <a:lstStyle/>
          <a:p>
            <a:r>
              <a:rPr lang="ru-RU" dirty="0"/>
              <a:t>Для обеспечения защиты объектов информационной безопасности должны быть соответствующие правовые акты, устанавливающие порядок защиты и ответственность за его нарушение. </a:t>
            </a:r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08" y="4853831"/>
            <a:ext cx="6941812" cy="200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210845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Законы должны давать ответы на следующие вопросы: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что такое информация,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кому она принадлежит,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как может с ней поступать собственник,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что является посягательством на его права,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как он имеет право защищаться,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>
                <a:solidFill>
                  <a:prstClr val="black"/>
                </a:solidFill>
              </a:rPr>
              <a:t>какую ответственность несет нарушитель прав собственника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24897733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16" y="-29206"/>
            <a:ext cx="7992888" cy="1143000"/>
          </a:xfrm>
        </p:spPr>
        <p:txBody>
          <a:bodyPr/>
          <a:lstStyle/>
          <a:p>
            <a:r>
              <a:rPr lang="ru-RU" sz="3200" dirty="0"/>
              <a:t>Схема </a:t>
            </a:r>
            <a:r>
              <a:rPr lang="ru-RU" sz="3200" dirty="0" smtClean="0"/>
              <a:t>удаленной аутентификации с </a:t>
            </a:r>
            <a:r>
              <a:rPr lang="ru-RU" sz="3200" dirty="0"/>
              <a:t>использованием пароля</a:t>
            </a:r>
            <a:br>
              <a:rPr lang="ru-RU" sz="3200" dirty="0"/>
            </a:br>
            <a:r>
              <a:rPr lang="ru-RU" sz="3200" dirty="0"/>
              <a:t/>
            </a:r>
            <a:br>
              <a:rPr lang="ru-RU" sz="3200" dirty="0"/>
            </a:br>
            <a:endParaRPr lang="ru-RU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" y="1090668"/>
            <a:ext cx="9071156" cy="363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-73293" y="4728186"/>
                <a:ext cx="9252520" cy="212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А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и </a:t>
                </a:r>
                <a:r>
                  <a:rPr lang="ru-RU" b="1" dirty="0">
                    <a:solidFill>
                      <a:srgbClr val="7030A0"/>
                    </a:solidFill>
                  </a:rPr>
                  <a:t>В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знают друг друга и </a:t>
                </a:r>
                <a:r>
                  <a:rPr lang="ru-RU" b="1" dirty="0" smtClean="0">
                    <a:solidFill>
                      <a:srgbClr val="7030A0"/>
                    </a:solidFill>
                  </a:rPr>
                  <a:t>имеют одинаковый секретный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7030A0"/>
                    </a:solidFill>
                  </a:rPr>
                  <a:t>. </a:t>
                </a:r>
              </a:p>
              <a:p>
                <a:pPr marL="22860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А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вводит свой идентификатор </a:t>
                </a:r>
                <a:r>
                  <a:rPr lang="ru-RU" b="1" dirty="0">
                    <a:solidFill>
                      <a:srgbClr val="7030A0"/>
                    </a:solidFill>
                  </a:rPr>
                  <a:t>(PIN). </a:t>
                </a:r>
              </a:p>
              <a:p>
                <a:pPr marL="22860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Его программа, используя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>
                    <a:solidFill>
                      <a:prstClr val="black"/>
                    </a:solidFill>
                  </a:rPr>
                  <a:t>и</a:t>
                </a:r>
                <a:r>
                  <a:rPr lang="ru-RU" b="1" dirty="0">
                    <a:solidFill>
                      <a:srgbClr val="7030A0"/>
                    </a:solidFill>
                  </a:rPr>
                  <a:t> 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вырабатывает пароль </a:t>
                </a:r>
                <a:r>
                  <a:rPr lang="ru-RU" b="1" dirty="0">
                    <a:solidFill>
                      <a:srgbClr val="7030A0"/>
                    </a:solidFill>
                  </a:rPr>
                  <a:t>Р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который вместе с </a:t>
                </a:r>
                <a:r>
                  <a:rPr lang="ru-RU" b="1" dirty="0">
                    <a:solidFill>
                      <a:srgbClr val="7030A0"/>
                    </a:solidFill>
                  </a:rPr>
                  <a:t>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передается по сети к пользователю </a:t>
                </a:r>
                <a:r>
                  <a:rPr lang="ru-RU" b="1" dirty="0">
                    <a:solidFill>
                      <a:srgbClr val="7030A0"/>
                    </a:solidFill>
                  </a:rPr>
                  <a:t>В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 </a:t>
                </a:r>
              </a:p>
              <a:p>
                <a:pPr marL="22860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В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по </a:t>
                </a:r>
                <a:r>
                  <a:rPr lang="ru-RU" b="1" dirty="0">
                    <a:solidFill>
                      <a:srgbClr val="7030A0"/>
                    </a:solidFill>
                  </a:rPr>
                  <a:t>PIN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находит в своей базе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К</m:t>
                        </m:r>
                      </m:e>
                      <m:sub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АВ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, с помощью которого вырабатывает </a:t>
                </a:r>
                <a:r>
                  <a:rPr lang="ru-RU" b="1" dirty="0">
                    <a:solidFill>
                      <a:srgbClr val="7030A0"/>
                    </a:solidFill>
                  </a:rPr>
                  <a:t>Р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. </a:t>
                </a:r>
              </a:p>
              <a:p>
                <a:pPr marL="228600" indent="-182880">
                  <a:spcBef>
                    <a:spcPct val="20000"/>
                  </a:spcBef>
                  <a:spcAft>
                    <a:spcPts val="300"/>
                  </a:spcAft>
                  <a:buClr>
                    <a:srgbClr val="F14124">
                      <a:lumMod val="75000"/>
                    </a:srgbClr>
                  </a:buClr>
                  <a:buSzPct val="130000"/>
                  <a:buFont typeface="Georgia" pitchFamily="18" charset="0"/>
                  <a:buChar char="*"/>
                </a:pPr>
                <a:r>
                  <a:rPr lang="ru-RU" b="1" dirty="0" smtClean="0">
                    <a:solidFill>
                      <a:srgbClr val="7030A0"/>
                    </a:solidFill>
                  </a:rPr>
                  <a:t>В</a:t>
                </a:r>
                <a:r>
                  <a:rPr lang="ru-RU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сравнивает </a:t>
                </a:r>
                <a:r>
                  <a:rPr lang="ru-RU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значение полученного пароля и выработанного.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293" y="4728186"/>
                <a:ext cx="9252520" cy="2129814"/>
              </a:xfrm>
              <a:prstGeom prst="rect">
                <a:avLst/>
              </a:prstGeom>
              <a:blipFill rotWithShape="1">
                <a:blip r:embed="rId3"/>
                <a:stretch>
                  <a:fillRect l="-395" t="-4585" b="-5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054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0953"/>
            <a:ext cx="7448615" cy="1143000"/>
          </a:xfrm>
        </p:spPr>
        <p:txBody>
          <a:bodyPr/>
          <a:lstStyle/>
          <a:p>
            <a:r>
              <a:rPr lang="ru-RU" dirty="0" smtClean="0"/>
              <a:t>Временной штемпель.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9486" y="1268760"/>
            <a:ext cx="9153485" cy="5589240"/>
          </a:xfrm>
        </p:spPr>
        <p:txBody>
          <a:bodyPr>
            <a:normAutofit/>
          </a:bodyPr>
          <a:lstStyle/>
          <a:p>
            <a:r>
              <a:rPr lang="ru-RU" sz="2400" dirty="0"/>
              <a:t>Рассмотренная схема имеет существенный недостаток: злоумышленник может перехватить пароль </a:t>
            </a:r>
            <a:r>
              <a:rPr lang="ru-RU" sz="2400" b="1" dirty="0">
                <a:solidFill>
                  <a:srgbClr val="7030A0"/>
                </a:solidFill>
              </a:rPr>
              <a:t>P</a:t>
            </a:r>
            <a:r>
              <a:rPr lang="ru-RU" sz="2400" dirty="0"/>
              <a:t> и </a:t>
            </a:r>
            <a:r>
              <a:rPr lang="ru-RU" sz="2400" b="1" dirty="0">
                <a:solidFill>
                  <a:srgbClr val="7030A0"/>
                </a:solidFill>
              </a:rPr>
              <a:t>PIN</a:t>
            </a:r>
            <a:r>
              <a:rPr lang="ru-RU" sz="2400" dirty="0"/>
              <a:t>, и позднее использовать их для своей аутентификации. </a:t>
            </a:r>
            <a:endParaRPr lang="ru-RU" sz="2400" dirty="0" smtClean="0"/>
          </a:p>
          <a:p>
            <a:r>
              <a:rPr lang="ru-RU" sz="2400" dirty="0" smtClean="0"/>
              <a:t>Для </a:t>
            </a:r>
            <a:r>
              <a:rPr lang="ru-RU" sz="2400" dirty="0"/>
              <a:t>устранения этого недостатка используют механизм отметки времени </a:t>
            </a:r>
            <a:r>
              <a:rPr lang="ru-RU" sz="2400" b="1" dirty="0">
                <a:solidFill>
                  <a:srgbClr val="7030A0"/>
                </a:solidFill>
              </a:rPr>
              <a:t>("временной штемпель"). 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r>
              <a:rPr lang="ru-RU" sz="2400" dirty="0" smtClean="0"/>
              <a:t>При </a:t>
            </a:r>
            <a:r>
              <a:rPr lang="ru-RU" sz="2400" dirty="0"/>
              <a:t>выработке пароля наряду с </a:t>
            </a:r>
            <a:r>
              <a:rPr lang="ru-RU" sz="2400" b="1" dirty="0">
                <a:solidFill>
                  <a:srgbClr val="7030A0"/>
                </a:solidFill>
              </a:rPr>
              <a:t>ключом используется текущее время в виде некоторого интервала</a:t>
            </a:r>
            <a:r>
              <a:rPr lang="ru-RU" sz="2400" dirty="0"/>
              <a:t>, в пределах которого пароль действителен, аналогично вырабатывается пароль на стороне В, в этом случае </a:t>
            </a:r>
            <a:r>
              <a:rPr lang="ru-RU" sz="2400" u="sng" dirty="0" smtClean="0">
                <a:solidFill>
                  <a:srgbClr val="7030A0"/>
                </a:solidFill>
              </a:rPr>
              <a:t>устаревшим </a:t>
            </a:r>
            <a:r>
              <a:rPr lang="ru-RU" sz="2400" u="sng" dirty="0">
                <a:solidFill>
                  <a:srgbClr val="7030A0"/>
                </a:solidFill>
              </a:rPr>
              <a:t>паролем нельзя воспользоваться.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30828974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136904" cy="1143000"/>
          </a:xfrm>
        </p:spPr>
        <p:txBody>
          <a:bodyPr/>
          <a:lstStyle/>
          <a:p>
            <a:r>
              <a:rPr lang="ru-RU" sz="2800" dirty="0"/>
              <a:t>Удаленная аутентификация пользователей с использованием механизма запроса-ответа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340768"/>
            <a:ext cx="8136904" cy="5418936"/>
          </a:xfrm>
        </p:spPr>
        <p:txBody>
          <a:bodyPr>
            <a:normAutofit/>
          </a:bodyPr>
          <a:lstStyle/>
          <a:p>
            <a:r>
              <a:rPr lang="ru-RU" dirty="0"/>
              <a:t>Если </a:t>
            </a:r>
            <a:r>
              <a:rPr lang="ru-RU" b="1" dirty="0" smtClean="0">
                <a:solidFill>
                  <a:srgbClr val="7030A0"/>
                </a:solidFill>
              </a:rPr>
              <a:t>А </a:t>
            </a:r>
            <a:r>
              <a:rPr lang="ru-RU" dirty="0"/>
              <a:t>хочет быть уверенным, что сообщения, получаемые им от </a:t>
            </a: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/>
              <a:t>, не являются ложными, он включает в посылаемое для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сообщение непредсказуемый элемент - запрос </a:t>
            </a:r>
            <a:r>
              <a:rPr lang="ru-RU" b="1" dirty="0">
                <a:solidFill>
                  <a:srgbClr val="7030A0"/>
                </a:solidFill>
              </a:rPr>
              <a:t>Х</a:t>
            </a:r>
            <a:r>
              <a:rPr lang="ru-RU" dirty="0"/>
              <a:t> (например, некоторое случайное число).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ответе пользователь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должен выполнить над этим элементом некоторую операцию (например, вычислить некоторую функцию </a:t>
            </a:r>
            <a:r>
              <a:rPr lang="ru-RU" dirty="0" smtClean="0"/>
              <a:t>           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невозможно осуществить заранее, так как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неизвестно, какое случайное число </a:t>
            </a:r>
            <a:r>
              <a:rPr lang="ru-RU" b="1" dirty="0">
                <a:solidFill>
                  <a:srgbClr val="7030A0"/>
                </a:solidFill>
              </a:rPr>
              <a:t>Х</a:t>
            </a:r>
            <a:r>
              <a:rPr lang="ru-RU" dirty="0"/>
              <a:t> придет в запросе. </a:t>
            </a:r>
            <a:endParaRPr lang="ru-RU" dirty="0" smtClean="0"/>
          </a:p>
          <a:p>
            <a:r>
              <a:rPr lang="ru-RU" dirty="0" smtClean="0"/>
              <a:t>Получив </a:t>
            </a:r>
            <a:r>
              <a:rPr lang="ru-RU" dirty="0"/>
              <a:t>ответ с результатом действий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пользователь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может быть уверен, что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- подлинный</a:t>
            </a:r>
            <a:r>
              <a:rPr lang="ru-RU" dirty="0" smtClean="0"/>
              <a:t>.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Недостаток: </a:t>
            </a:r>
            <a:r>
              <a:rPr lang="ru-RU" dirty="0" smtClean="0">
                <a:solidFill>
                  <a:schemeClr val="tx1"/>
                </a:solidFill>
              </a:rPr>
              <a:t>Имеется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dirty="0" smtClean="0"/>
              <a:t>возможность </a:t>
            </a:r>
            <a:r>
              <a:rPr lang="ru-RU" dirty="0"/>
              <a:t>установления закономерности между запросом и ответом.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02910"/>
            <a:ext cx="825958" cy="46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7382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4601"/>
            <a:ext cx="9144000" cy="1143000"/>
          </a:xfrm>
        </p:spPr>
        <p:txBody>
          <a:bodyPr/>
          <a:lstStyle/>
          <a:p>
            <a:r>
              <a:rPr lang="ru-RU" sz="3200" dirty="0" smtClean="0"/>
              <a:t>Процедура </a:t>
            </a:r>
            <a:r>
              <a:rPr lang="ru-RU" sz="3200" dirty="0"/>
              <a:t>рукопожатия для двух </a:t>
            </a:r>
            <a:r>
              <a:rPr lang="ru-RU" sz="3200" dirty="0" smtClean="0"/>
              <a:t>пользователей.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692696"/>
            <a:ext cx="9144000" cy="6165304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Пусть </a:t>
            </a:r>
            <a:r>
              <a:rPr lang="ru-RU" dirty="0"/>
              <a:t>применяется симметричная криптосистема. </a:t>
            </a:r>
            <a:endParaRPr lang="ru-RU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разделяют один и тот же секретный ключ </a:t>
            </a:r>
            <a:r>
              <a:rPr lang="ru-RU" dirty="0" smtClean="0"/>
              <a:t>         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инициирует процедуру рукопожатия, отправляя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свой идентификатор </a:t>
            </a:r>
            <a:r>
              <a:rPr lang="ru-RU" dirty="0" smtClean="0"/>
              <a:t>          в </a:t>
            </a:r>
            <a:r>
              <a:rPr lang="ru-RU" dirty="0"/>
              <a:t>открытой форме. </a:t>
            </a:r>
            <a:endParaRPr lang="ru-RU" dirty="0" smtClean="0"/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/>
              <a:t>, получив </a:t>
            </a:r>
            <a:r>
              <a:rPr lang="ru-RU" dirty="0" smtClean="0"/>
              <a:t>идентификатор        </a:t>
            </a:r>
            <a:r>
              <a:rPr lang="ru-RU" dirty="0"/>
              <a:t>, находит в базе данных секретный ключ  </a:t>
            </a:r>
            <a:r>
              <a:rPr lang="ru-RU" dirty="0" smtClean="0"/>
              <a:t>        </a:t>
            </a:r>
            <a:r>
              <a:rPr lang="ru-RU" dirty="0"/>
              <a:t>и вводит его в свою криптосистему.</a:t>
            </a:r>
          </a:p>
          <a:p>
            <a:pPr marL="50292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 smtClean="0"/>
              <a:t> </a:t>
            </a:r>
            <a:r>
              <a:rPr lang="ru-RU" dirty="0"/>
              <a:t>генерирует случайную последовательность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 с помощью псевдослучайного генератора </a:t>
            </a:r>
            <a:r>
              <a:rPr lang="ru-RU" b="1" dirty="0">
                <a:solidFill>
                  <a:srgbClr val="7030A0"/>
                </a:solidFill>
              </a:rPr>
              <a:t>PG</a:t>
            </a:r>
            <a:r>
              <a:rPr lang="ru-RU" dirty="0"/>
              <a:t> и отправляет ее пользователю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</a:t>
            </a:r>
            <a:r>
              <a:rPr lang="ru-RU" dirty="0" err="1"/>
              <a:t>в</a:t>
            </a:r>
            <a:r>
              <a:rPr lang="ru-RU" dirty="0"/>
              <a:t> виде криптограммы  </a:t>
            </a:r>
            <a:r>
              <a:rPr lang="ru-RU" dirty="0" smtClean="0"/>
              <a:t>             . 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 smtClean="0"/>
              <a:t>Пользователь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расшифровывает эту криптограмму и раскрывает исходный вид последовательности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64" y="1569149"/>
            <a:ext cx="521965" cy="39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2316701"/>
            <a:ext cx="589211" cy="46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192" y="2780928"/>
            <a:ext cx="568698" cy="44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72" y="3121213"/>
            <a:ext cx="563507" cy="430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52" y="4221088"/>
            <a:ext cx="1178421" cy="53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676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536"/>
            <a:ext cx="8892480" cy="1143000"/>
          </a:xfrm>
        </p:spPr>
        <p:txBody>
          <a:bodyPr/>
          <a:lstStyle/>
          <a:p>
            <a:r>
              <a:rPr lang="ru-RU" dirty="0"/>
              <a:t>Процедура рукопожатия для двух пользователей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87444" y="1772816"/>
            <a:ext cx="8964488" cy="40324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преобразуют последовательность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, используя открытую одностороннюю функцию            .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шифрует сообщение            </a:t>
            </a:r>
            <a:r>
              <a:rPr lang="ru-RU" dirty="0" smtClean="0"/>
              <a:t>и </a:t>
            </a:r>
            <a:r>
              <a:rPr lang="ru-RU" dirty="0"/>
              <a:t>отправляет эту криптограмму пользователю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. 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расшифровывает эту криптограмму и сравнивает полученное сообщение              с исходным           . 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dirty="0"/>
              <a:t>Если эти сообщения равны, пользователь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признает подлинность пользователя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 startAt="5"/>
            </a:pP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проверяет подлинность пользователя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таким же способом. </a:t>
            </a:r>
          </a:p>
          <a:p>
            <a:pPr marL="502920" indent="-457200">
              <a:buFont typeface="+mj-lt"/>
              <a:buAutoNum type="arabicParenR" startAt="5"/>
            </a:pP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6" y="2046298"/>
            <a:ext cx="6826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2540011"/>
            <a:ext cx="68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65152"/>
            <a:ext cx="6953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03155"/>
            <a:ext cx="6397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990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1143000"/>
          </a:xfrm>
        </p:spPr>
        <p:txBody>
          <a:bodyPr/>
          <a:lstStyle/>
          <a:p>
            <a:r>
              <a:rPr lang="ru-RU" dirty="0"/>
              <a:t>Процедура "рукопожатия"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05859" y="908720"/>
            <a:ext cx="8568952" cy="5346928"/>
          </a:xfrm>
        </p:spPr>
        <p:txBody>
          <a:bodyPr/>
          <a:lstStyle/>
          <a:p>
            <a:r>
              <a:rPr lang="ru-RU" dirty="0" smtClean="0"/>
              <a:t>Стороны </a:t>
            </a:r>
            <a:r>
              <a:rPr lang="ru-RU" dirty="0"/>
              <a:t>признают друг друга законными партнерами, если докажут друг другу, что обладают правильными ключами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9" y="1793645"/>
            <a:ext cx="8198589" cy="506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3811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352" y="0"/>
            <a:ext cx="8856984" cy="1143000"/>
          </a:xfrm>
        </p:spPr>
        <p:txBody>
          <a:bodyPr/>
          <a:lstStyle/>
          <a:p>
            <a:r>
              <a:rPr lang="ru-RU" dirty="0" smtClean="0"/>
              <a:t>Преимущество </a:t>
            </a:r>
            <a:r>
              <a:rPr lang="ru-RU" dirty="0"/>
              <a:t>модели </a:t>
            </a:r>
            <a:r>
              <a:rPr lang="ru-RU" dirty="0" smtClean="0"/>
              <a:t>рукопожатия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511072"/>
            <a:ext cx="8784976" cy="534692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Производится в </a:t>
            </a:r>
            <a:r>
              <a:rPr lang="ru-RU" sz="2800" dirty="0"/>
              <a:t>самом начале любого сеанса связи между любыми двумя сторонами в компьютерных сетях.</a:t>
            </a:r>
          </a:p>
          <a:p>
            <a:r>
              <a:rPr lang="ru-RU" sz="2800" u="sng" dirty="0" smtClean="0">
                <a:solidFill>
                  <a:srgbClr val="7030A0"/>
                </a:solidFill>
              </a:rPr>
              <a:t>Достоинством </a:t>
            </a:r>
            <a:r>
              <a:rPr lang="ru-RU" sz="2800" u="sng" dirty="0">
                <a:solidFill>
                  <a:srgbClr val="7030A0"/>
                </a:solidFill>
              </a:rPr>
              <a:t>модели рукопожатия </a:t>
            </a:r>
            <a:r>
              <a:rPr lang="ru-RU" sz="2800" dirty="0"/>
              <a:t>является то, что </a:t>
            </a:r>
            <a:r>
              <a:rPr lang="ru-RU" sz="2800" u="sng" dirty="0">
                <a:solidFill>
                  <a:srgbClr val="7030A0"/>
                </a:solidFill>
              </a:rPr>
              <a:t>ни один из участников</a:t>
            </a:r>
            <a:r>
              <a:rPr lang="ru-RU" sz="2800" dirty="0"/>
              <a:t> сеанса связи </a:t>
            </a:r>
            <a:r>
              <a:rPr lang="ru-RU" sz="2800" b="1" dirty="0">
                <a:solidFill>
                  <a:srgbClr val="7030A0"/>
                </a:solidFill>
              </a:rPr>
              <a:t>не получает никакой секретной </a:t>
            </a:r>
            <a:r>
              <a:rPr lang="ru-RU" sz="2800" b="1" dirty="0" smtClean="0">
                <a:solidFill>
                  <a:srgbClr val="7030A0"/>
                </a:solidFill>
              </a:rPr>
              <a:t>информации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dirty="0"/>
              <a:t>Процедура рукопожатия была рассмотрена в предположении, что пользователи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доверяют друг другу и </a:t>
            </a:r>
            <a:r>
              <a:rPr lang="ru-RU" sz="2800" b="1" dirty="0">
                <a:solidFill>
                  <a:srgbClr val="7030A0"/>
                </a:solidFill>
              </a:rPr>
              <a:t>имеют общий секретный сеансовый ключ. </a:t>
            </a:r>
            <a:endParaRPr lang="ru-RU" sz="28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99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2276872"/>
            <a:ext cx="2466975" cy="18478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748463" cy="1143000"/>
          </a:xfrm>
        </p:spPr>
        <p:txBody>
          <a:bodyPr/>
          <a:lstStyle/>
          <a:p>
            <a:r>
              <a:rPr lang="ru-RU" dirty="0"/>
              <a:t>Протоколы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556792"/>
            <a:ext cx="8496944" cy="5274073"/>
          </a:xfrm>
        </p:spPr>
        <p:txBody>
          <a:bodyPr>
            <a:normAutofit/>
          </a:bodyPr>
          <a:lstStyle/>
          <a:p>
            <a:r>
              <a:rPr lang="ru-RU" dirty="0" smtClean="0"/>
              <a:t>Нередки </a:t>
            </a:r>
            <a:r>
              <a:rPr lang="ru-RU" dirty="0"/>
              <a:t>ситуации когда пользователи должны осуществить взаимную аутентификацию, не доверяя друг другу, и не обмениваясь никакой конфиденциальной информацией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Во </a:t>
            </a:r>
            <a:r>
              <a:rPr lang="ru-RU" dirty="0"/>
              <a:t>многих приложениях </a:t>
            </a:r>
            <a:r>
              <a:rPr lang="ru-RU" u="sng" dirty="0">
                <a:solidFill>
                  <a:srgbClr val="7030A0"/>
                </a:solidFill>
              </a:rPr>
              <a:t>главная проблема </a:t>
            </a:r>
            <a:r>
              <a:rPr lang="ru-RU" dirty="0"/>
              <a:t>заключается в том, чтобы при предъявлении интеллектуальной карты </a:t>
            </a:r>
            <a:r>
              <a:rPr lang="ru-RU" b="1" dirty="0">
                <a:solidFill>
                  <a:srgbClr val="7030A0"/>
                </a:solidFill>
              </a:rPr>
              <a:t>оперативно обнаружить обман</a:t>
            </a:r>
            <a:r>
              <a:rPr lang="ru-RU" dirty="0"/>
              <a:t> и отказать обманщику в допуске, ответе или обслуживании</a:t>
            </a:r>
            <a:r>
              <a:rPr lang="ru-RU" dirty="0" smtClean="0"/>
              <a:t>.</a:t>
            </a:r>
          </a:p>
          <a:p>
            <a:r>
              <a:rPr lang="ru-RU" u="sng" dirty="0" smtClean="0">
                <a:solidFill>
                  <a:srgbClr val="7030A0"/>
                </a:solidFill>
              </a:rPr>
              <a:t>Секретный </a:t>
            </a:r>
            <a:r>
              <a:rPr lang="ru-RU" u="sng" dirty="0">
                <a:solidFill>
                  <a:srgbClr val="7030A0"/>
                </a:solidFill>
              </a:rPr>
              <a:t>ключ </a:t>
            </a:r>
            <a:r>
              <a:rPr lang="ru-RU" dirty="0"/>
              <a:t>владельца карты становится </a:t>
            </a:r>
            <a:r>
              <a:rPr lang="ru-RU" b="1" dirty="0">
                <a:solidFill>
                  <a:srgbClr val="7030A0"/>
                </a:solidFill>
              </a:rPr>
              <a:t>неотъемлемым признаком его личности. </a:t>
            </a:r>
            <a:endParaRPr lang="ru-RU" b="1" dirty="0" smtClean="0">
              <a:solidFill>
                <a:srgbClr val="7030A0"/>
              </a:solidFill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636912"/>
            <a:ext cx="5172287" cy="1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86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5116"/>
            <a:ext cx="8352927" cy="1143000"/>
          </a:xfrm>
        </p:spPr>
        <p:txBody>
          <a:bodyPr/>
          <a:lstStyle/>
          <a:p>
            <a:r>
              <a:rPr lang="ru-RU" sz="3200" dirty="0"/>
              <a:t>Упрощенная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592" y="1268760"/>
            <a:ext cx="9138408" cy="5589240"/>
          </a:xfrm>
        </p:spPr>
        <p:txBody>
          <a:bodyPr/>
          <a:lstStyle/>
          <a:p>
            <a:r>
              <a:rPr lang="ru-RU" dirty="0"/>
              <a:t>Схему идентификации с нулевой передачей знаний предложили в 1986 г. </a:t>
            </a:r>
            <a:r>
              <a:rPr lang="ru-RU" dirty="0" err="1"/>
              <a:t>У.Фейге</a:t>
            </a:r>
            <a:r>
              <a:rPr lang="ru-RU" dirty="0"/>
              <a:t>, </a:t>
            </a:r>
            <a:r>
              <a:rPr lang="ru-RU" dirty="0" err="1"/>
              <a:t>А.Фиат</a:t>
            </a:r>
            <a:r>
              <a:rPr lang="ru-RU" dirty="0"/>
              <a:t> и </a:t>
            </a:r>
            <a:r>
              <a:rPr lang="ru-RU" dirty="0" err="1"/>
              <a:t>А.Шамир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Она </a:t>
            </a:r>
            <a:r>
              <a:rPr lang="ru-RU" dirty="0"/>
              <a:t>является наиболее известным доказательством идентичности с нулевой передачей конфиденциальной информации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Выбирают </a:t>
            </a:r>
            <a:r>
              <a:rPr lang="ru-RU" dirty="0"/>
              <a:t>случайное значение модуля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, </a:t>
            </a:r>
            <a:r>
              <a:rPr lang="ru-RU" dirty="0"/>
              <a:t>который является произведением двух больших простых чисел.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Модуль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 должен </a:t>
            </a:r>
            <a:r>
              <a:rPr lang="ru-RU" dirty="0"/>
              <a:t>иметь длину </a:t>
            </a:r>
            <a:r>
              <a:rPr lang="ru-RU" b="1" dirty="0">
                <a:solidFill>
                  <a:srgbClr val="7030A0"/>
                </a:solidFill>
              </a:rPr>
              <a:t>512 - 1024 бит. 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Это </a:t>
            </a:r>
            <a:r>
              <a:rPr lang="ru-RU" dirty="0"/>
              <a:t>значение   может быть представлено группе пользователей, которым придется доказывать свою подлинность.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процессе идентификации участвуют две стороны: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   сторона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, </a:t>
            </a:r>
            <a:r>
              <a:rPr lang="ru-RU" b="1" dirty="0">
                <a:solidFill>
                  <a:srgbClr val="7030A0"/>
                </a:solidFill>
              </a:rPr>
              <a:t>доказывающая</a:t>
            </a:r>
            <a:r>
              <a:rPr lang="ru-RU" dirty="0"/>
              <a:t> свою </a:t>
            </a:r>
            <a:r>
              <a:rPr lang="ru-RU" dirty="0">
                <a:solidFill>
                  <a:srgbClr val="7030A0"/>
                </a:solidFill>
              </a:rPr>
              <a:t>подлинность</a:t>
            </a:r>
            <a:r>
              <a:rPr lang="ru-RU" dirty="0"/>
              <a:t>,</a:t>
            </a:r>
          </a:p>
          <a:p>
            <a:pPr>
              <a:buFont typeface="Wingdings" pitchFamily="2" charset="2"/>
              <a:buChar char="Ø"/>
            </a:pPr>
            <a:r>
              <a:rPr lang="ru-RU" dirty="0"/>
              <a:t> </a:t>
            </a:r>
            <a:r>
              <a:rPr lang="ru-RU" dirty="0" smtClean="0"/>
              <a:t>  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</a:t>
            </a:r>
            <a:r>
              <a:rPr lang="ru-RU" b="1" dirty="0">
                <a:solidFill>
                  <a:srgbClr val="7030A0"/>
                </a:solidFill>
              </a:rPr>
              <a:t>проверяющая</a:t>
            </a:r>
            <a:r>
              <a:rPr lang="ru-RU" dirty="0"/>
              <a:t> представляемое стороной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</a:t>
            </a:r>
            <a:r>
              <a:rPr lang="ru-RU" dirty="0">
                <a:solidFill>
                  <a:srgbClr val="7030A0"/>
                </a:solidFill>
              </a:rPr>
              <a:t>доказательство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1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6014412"/>
            <a:ext cx="6512511" cy="843588"/>
          </a:xfrm>
        </p:spPr>
        <p:txBody>
          <a:bodyPr/>
          <a:lstStyle/>
          <a:p>
            <a:r>
              <a:rPr lang="ru-RU" sz="2400" dirty="0"/>
              <a:t>Упрощенная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260648"/>
            <a:ext cx="8640960" cy="5184576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arenR" startAt="5"/>
            </a:pPr>
            <a:r>
              <a:rPr lang="ru-RU" dirty="0"/>
              <a:t>Для того чтобы сгенерировать открытый и секретный ключи для </a:t>
            </a:r>
            <a:r>
              <a:rPr lang="ru-RU" b="1" dirty="0" smtClean="0">
                <a:solidFill>
                  <a:srgbClr val="7030A0"/>
                </a:solidFill>
              </a:rPr>
              <a:t>А</a:t>
            </a:r>
            <a:r>
              <a:rPr lang="ru-RU" dirty="0"/>
              <a:t>, доверенный арбитр (Центр) выбирает некоторое число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ru-RU" dirty="0" smtClean="0"/>
              <a:t>, </a:t>
            </a:r>
            <a:r>
              <a:rPr lang="ru-RU" dirty="0"/>
              <a:t>которое является </a:t>
            </a:r>
            <a:r>
              <a:rPr lang="ru-RU" u="sng" dirty="0">
                <a:solidFill>
                  <a:srgbClr val="7030A0"/>
                </a:solidFill>
              </a:rPr>
              <a:t>квадратичным вычетом </a:t>
            </a:r>
            <a:r>
              <a:rPr lang="ru-RU" dirty="0"/>
              <a:t>по </a:t>
            </a:r>
            <a:r>
              <a:rPr lang="ru-RU" dirty="0" smtClean="0"/>
              <a:t>модулю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ru-RU" dirty="0" smtClean="0"/>
              <a:t>. </a:t>
            </a:r>
            <a:endParaRPr lang="en-US" dirty="0" smtClean="0"/>
          </a:p>
          <a:p>
            <a:pPr marL="45720" indent="0">
              <a:buNone/>
            </a:pPr>
            <a:r>
              <a:rPr lang="ru-RU" dirty="0" smtClean="0"/>
              <a:t>Иначе </a:t>
            </a:r>
            <a:r>
              <a:rPr lang="ru-RU" dirty="0"/>
              <a:t>говоря, выбирается такое число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ru-RU" dirty="0" smtClean="0"/>
              <a:t>, </a:t>
            </a:r>
            <a:r>
              <a:rPr lang="ru-RU" dirty="0"/>
              <a:t>что сравнение   </a:t>
            </a:r>
            <a:r>
              <a:rPr lang="en-US" dirty="0" smtClean="0"/>
              <a:t>                                          </a:t>
            </a:r>
          </a:p>
          <a:p>
            <a:pPr marL="502920" indent="-457200">
              <a:buFont typeface="+mj-lt"/>
              <a:buAutoNum type="arabicParenR" startAt="5"/>
            </a:pPr>
            <a:endParaRPr lang="en-US" dirty="0"/>
          </a:p>
          <a:p>
            <a:pPr marL="45720" indent="0">
              <a:buNone/>
            </a:pPr>
            <a:r>
              <a:rPr lang="ru-RU" dirty="0" smtClean="0"/>
              <a:t>имеет </a:t>
            </a:r>
            <a:r>
              <a:rPr lang="ru-RU" dirty="0"/>
              <a:t>решение и существует целое число </a:t>
            </a: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                                                     </a:t>
            </a:r>
          </a:p>
          <a:p>
            <a:pPr marL="502920" indent="-457200">
              <a:buFont typeface="+mj-lt"/>
              <a:buAutoNum type="arabicParenR" startAt="5"/>
            </a:pPr>
            <a:endParaRPr lang="en-US" dirty="0"/>
          </a:p>
          <a:p>
            <a:pPr marL="502920" indent="-457200">
              <a:buFont typeface="+mj-lt"/>
              <a:buAutoNum type="arabicParenR" startAt="6"/>
            </a:pPr>
            <a:r>
              <a:rPr lang="ru-RU" dirty="0"/>
              <a:t>Выбранное значение </a:t>
            </a:r>
            <a:r>
              <a:rPr lang="en-US" b="1" dirty="0" smtClean="0">
                <a:solidFill>
                  <a:srgbClr val="7030A0"/>
                </a:solidFill>
              </a:rPr>
              <a:t>V</a:t>
            </a:r>
            <a:r>
              <a:rPr lang="en-US" dirty="0" smtClean="0"/>
              <a:t> </a:t>
            </a:r>
            <a:r>
              <a:rPr lang="ru-RU" dirty="0" smtClean="0"/>
              <a:t>является </a:t>
            </a:r>
            <a:r>
              <a:rPr lang="ru-RU" dirty="0"/>
              <a:t>открытым ключом для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Вычисляют </a:t>
            </a:r>
            <a:r>
              <a:rPr lang="ru-RU" b="1" dirty="0">
                <a:solidFill>
                  <a:srgbClr val="7030A0"/>
                </a:solidFill>
              </a:rPr>
              <a:t>наименьшее</a:t>
            </a:r>
            <a:r>
              <a:rPr lang="ru-RU" dirty="0"/>
              <a:t> значение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, для которого  </a:t>
            </a:r>
            <a:endParaRPr lang="en-US" dirty="0" smtClean="0"/>
          </a:p>
          <a:p>
            <a:pPr marL="502920" indent="-457200">
              <a:buFont typeface="+mj-lt"/>
              <a:buAutoNum type="arabicParenR" startAt="6"/>
            </a:pPr>
            <a:endParaRPr lang="en-US" dirty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Это </a:t>
            </a:r>
            <a:r>
              <a:rPr lang="ru-RU" dirty="0"/>
              <a:t>значение </a:t>
            </a:r>
            <a:r>
              <a:rPr lang="ru-RU" b="1" dirty="0">
                <a:solidFill>
                  <a:srgbClr val="7030A0"/>
                </a:solidFill>
              </a:rPr>
              <a:t>S</a:t>
            </a:r>
            <a:r>
              <a:rPr lang="ru-RU" dirty="0"/>
              <a:t> является </a:t>
            </a:r>
            <a:r>
              <a:rPr lang="ru-RU" u="sng" dirty="0">
                <a:solidFill>
                  <a:srgbClr val="7030A0"/>
                </a:solidFill>
              </a:rPr>
              <a:t>секретным ключом для А</a:t>
            </a:r>
            <a:r>
              <a:rPr lang="ru-RU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69814"/>
            <a:ext cx="1944216" cy="48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48812"/>
            <a:ext cx="1728192" cy="55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93096"/>
            <a:ext cx="2736304" cy="61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9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7560840" cy="1143000"/>
          </a:xfrm>
        </p:spPr>
        <p:txBody>
          <a:bodyPr/>
          <a:lstStyle/>
          <a:p>
            <a:pPr algn="l"/>
            <a:r>
              <a:rPr lang="ru-RU" dirty="0" smtClean="0"/>
              <a:t>Организационные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340768"/>
            <a:ext cx="6120680" cy="3960440"/>
          </a:xfrm>
        </p:spPr>
        <p:txBody>
          <a:bodyPr>
            <a:noAutofit/>
          </a:bodyPr>
          <a:lstStyle/>
          <a:p>
            <a:r>
              <a:rPr lang="ru-RU" sz="2400" dirty="0"/>
              <a:t>Установленные в законах нормы реализуются через </a:t>
            </a:r>
            <a:r>
              <a:rPr lang="ru-RU" sz="2400" b="1" u="sng" dirty="0"/>
              <a:t>комплекс организационных мер</a:t>
            </a:r>
            <a:r>
              <a:rPr lang="ru-RU" sz="2400" dirty="0"/>
              <a:t>, проводимых прежде всего государством, ответственным за выполнение законов, и собственниками </a:t>
            </a:r>
            <a:r>
              <a:rPr lang="ru-RU" sz="2400" dirty="0" smtClean="0"/>
              <a:t>информации.</a:t>
            </a:r>
          </a:p>
          <a:p>
            <a:r>
              <a:rPr lang="ru-RU" sz="2400" dirty="0" smtClean="0"/>
              <a:t>К </a:t>
            </a:r>
            <a:r>
              <a:rPr lang="ru-RU" sz="2400" dirty="0"/>
              <a:t>таким мерам относятся </a:t>
            </a:r>
            <a:r>
              <a:rPr lang="ru-RU" sz="2400" b="1" u="sng" dirty="0"/>
              <a:t>издание подзаконных актов, регулирующих конкретные вопросы по защите информации </a:t>
            </a:r>
            <a:r>
              <a:rPr lang="ru-RU" sz="2400" dirty="0"/>
              <a:t>(положения, инструкции, стандарты и т. д.), и государственное регулирование сферы через систему лицензирования, сертификации, аттестации.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70" y="1484784"/>
            <a:ext cx="2851513" cy="21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087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ru-RU" dirty="0" smtClean="0"/>
              <a:t>Протокол аккредитации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052736"/>
            <a:ext cx="8928992" cy="5793565"/>
          </a:xfrm>
        </p:spPr>
        <p:txBody>
          <a:bodyPr>
            <a:normAutofit/>
          </a:bodyPr>
          <a:lstStyle/>
          <a:p>
            <a:r>
              <a:rPr lang="ru-RU" dirty="0"/>
              <a:t>Теперь можно приступить к выполнению протокола идентификации.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А </a:t>
            </a:r>
            <a:r>
              <a:rPr lang="ru-RU" dirty="0"/>
              <a:t>выбирает некоторое случайное число </a:t>
            </a:r>
            <a:r>
              <a:rPr lang="en-US" b="1" dirty="0" smtClean="0">
                <a:solidFill>
                  <a:srgbClr val="7030A0"/>
                </a:solidFill>
              </a:rPr>
              <a:t>r</a:t>
            </a:r>
            <a:r>
              <a:rPr lang="ru-RU" dirty="0" smtClean="0"/>
              <a:t>, </a:t>
            </a:r>
            <a:r>
              <a:rPr lang="ru-RU" dirty="0"/>
              <a:t>где </a:t>
            </a:r>
            <a:r>
              <a:rPr lang="en-US" b="1" dirty="0" smtClean="0">
                <a:solidFill>
                  <a:srgbClr val="7030A0"/>
                </a:solidFill>
              </a:rPr>
              <a:t>r&lt;n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en-US" b="1" dirty="0" smtClean="0">
                <a:solidFill>
                  <a:srgbClr val="7030A0"/>
                </a:solidFill>
              </a:rPr>
              <a:t>A</a:t>
            </a:r>
            <a:r>
              <a:rPr lang="en-US" dirty="0" smtClean="0"/>
              <a:t> </a:t>
            </a:r>
            <a:r>
              <a:rPr lang="ru-RU" dirty="0" smtClean="0"/>
              <a:t>вычисляет </a:t>
            </a:r>
            <a:r>
              <a:rPr lang="en-US" dirty="0" smtClean="0"/>
              <a:t> 		     </a:t>
            </a:r>
            <a:r>
              <a:rPr lang="ru-RU" dirty="0" smtClean="0"/>
              <a:t> </a:t>
            </a:r>
            <a:r>
              <a:rPr lang="ru-RU" dirty="0"/>
              <a:t>и отправляет </a:t>
            </a:r>
            <a:r>
              <a:rPr lang="en-US" b="1" dirty="0" smtClean="0">
                <a:solidFill>
                  <a:srgbClr val="7030A0"/>
                </a:solidFill>
              </a:rPr>
              <a:t>x</a:t>
            </a:r>
            <a:r>
              <a:rPr lang="ru-RU" dirty="0" smtClean="0"/>
              <a:t> </a:t>
            </a:r>
            <a:r>
              <a:rPr lang="ru-RU" dirty="0"/>
              <a:t>стороне В.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 </a:t>
            </a:r>
            <a:r>
              <a:rPr lang="ru-RU" dirty="0"/>
              <a:t>посылает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случайный бит </a:t>
            </a:r>
            <a:r>
              <a:rPr lang="en-US" b="1" dirty="0" smtClean="0">
                <a:solidFill>
                  <a:srgbClr val="7030A0"/>
                </a:solidFill>
              </a:rPr>
              <a:t>b</a:t>
            </a:r>
            <a:r>
              <a:rPr lang="ru-RU" dirty="0" smtClean="0"/>
              <a:t> </a:t>
            </a:r>
            <a:r>
              <a:rPr lang="ru-RU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b=0</a:t>
            </a:r>
            <a:r>
              <a:rPr lang="ru-RU" dirty="0" smtClean="0"/>
              <a:t>, </a:t>
            </a:r>
            <a:r>
              <a:rPr lang="ru-RU" dirty="0"/>
              <a:t>тогда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отправляет </a:t>
            </a:r>
            <a:r>
              <a:rPr lang="en-US" b="1" dirty="0" smtClean="0">
                <a:solidFill>
                  <a:srgbClr val="7030A0"/>
                </a:solidFill>
              </a:rPr>
              <a:t>r</a:t>
            </a:r>
            <a:r>
              <a:rPr lang="ru-RU" b="1" dirty="0" smtClean="0">
                <a:solidFill>
                  <a:srgbClr val="7030A0"/>
                </a:solidFill>
              </a:rPr>
              <a:t>  </a:t>
            </a:r>
            <a:r>
              <a:rPr lang="ru-RU" dirty="0" smtClean="0"/>
              <a:t>стороне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b=1</a:t>
            </a:r>
            <a:r>
              <a:rPr lang="ru-RU" dirty="0" smtClean="0"/>
              <a:t>, </a:t>
            </a:r>
            <a:r>
              <a:rPr lang="ru-RU" dirty="0"/>
              <a:t>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отправляет </a:t>
            </a:r>
            <a:r>
              <a:rPr lang="en-US" dirty="0" smtClean="0"/>
              <a:t>		  </a:t>
            </a:r>
            <a:r>
              <a:rPr lang="ru-RU" dirty="0" smtClean="0"/>
              <a:t>   стороне </a:t>
            </a:r>
            <a:r>
              <a:rPr lang="ru-RU" b="1" dirty="0" smtClean="0">
                <a:solidFill>
                  <a:srgbClr val="7030A0"/>
                </a:solidFill>
              </a:rPr>
              <a:t>В</a:t>
            </a:r>
            <a:r>
              <a:rPr lang="ru-RU" dirty="0" smtClean="0"/>
              <a:t>.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b=0</a:t>
            </a:r>
            <a:r>
              <a:rPr lang="ru-RU" dirty="0" smtClean="0"/>
              <a:t>, </a:t>
            </a:r>
            <a:r>
              <a:rPr lang="ru-RU" dirty="0"/>
              <a:t>то сторона </a:t>
            </a:r>
            <a:r>
              <a:rPr lang="ru-RU" b="1" dirty="0">
                <a:solidFill>
                  <a:srgbClr val="7030A0"/>
                </a:solidFill>
              </a:rPr>
              <a:t>B</a:t>
            </a:r>
            <a:r>
              <a:rPr lang="ru-RU" dirty="0"/>
              <a:t> проверяет, что </a:t>
            </a:r>
            <a:r>
              <a:rPr lang="en-US" dirty="0" smtClean="0"/>
              <a:t>		</a:t>
            </a:r>
            <a:r>
              <a:rPr lang="ru-RU" dirty="0" smtClean="0"/>
              <a:t> </a:t>
            </a:r>
            <a:r>
              <a:rPr lang="ru-RU" dirty="0"/>
              <a:t>,чтобы </a:t>
            </a:r>
            <a:r>
              <a:rPr lang="ru-RU" dirty="0" smtClean="0"/>
              <a:t>убедиться</a:t>
            </a:r>
            <a:r>
              <a:rPr lang="en-US" dirty="0" smtClean="0"/>
              <a:t>	,</a:t>
            </a:r>
            <a:r>
              <a:rPr lang="ru-RU" dirty="0" smtClean="0"/>
              <a:t> </a:t>
            </a:r>
            <a:r>
              <a:rPr lang="ru-RU" dirty="0"/>
              <a:t>что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знает </a:t>
            </a:r>
            <a:r>
              <a:rPr lang="en-US" dirty="0" smtClean="0"/>
              <a:t>		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Если </a:t>
            </a:r>
            <a:r>
              <a:rPr lang="en-US" b="1" dirty="0" smtClean="0">
                <a:solidFill>
                  <a:srgbClr val="7030A0"/>
                </a:solidFill>
              </a:rPr>
              <a:t>b=1</a:t>
            </a:r>
            <a:r>
              <a:rPr lang="ru-RU" dirty="0" smtClean="0"/>
              <a:t>, </a:t>
            </a:r>
            <a:r>
              <a:rPr lang="ru-RU" dirty="0"/>
              <a:t>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проверяет, что  </a:t>
            </a:r>
            <a:r>
              <a:rPr lang="en-US" dirty="0" smtClean="0"/>
              <a:t>			</a:t>
            </a:r>
            <a:r>
              <a:rPr lang="ru-RU" dirty="0" smtClean="0"/>
              <a:t>, </a:t>
            </a:r>
            <a:r>
              <a:rPr lang="ru-RU" dirty="0"/>
              <a:t>чтобы быть уверенной, что А знает  </a:t>
            </a:r>
            <a:r>
              <a:rPr lang="en-US" dirty="0" smtClean="0"/>
              <a:t>		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04864"/>
            <a:ext cx="1800200" cy="46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5024"/>
            <a:ext cx="1800200" cy="40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996255"/>
            <a:ext cx="1684070" cy="43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73" y="4365104"/>
            <a:ext cx="1138789" cy="53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763234"/>
            <a:ext cx="2016224" cy="48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54" y="5246461"/>
            <a:ext cx="1250590" cy="54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8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512511" cy="1143000"/>
          </a:xfrm>
        </p:spPr>
        <p:txBody>
          <a:bodyPr/>
          <a:lstStyle/>
          <a:p>
            <a:r>
              <a:rPr lang="ru-RU" sz="3600" dirty="0" smtClean="0"/>
              <a:t>Безопасность протокола аккредитации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196752"/>
            <a:ext cx="8856984" cy="5328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Описанные выше шаги </a:t>
            </a:r>
            <a:r>
              <a:rPr lang="ru-RU" sz="2800" dirty="0"/>
              <a:t>образуют </a:t>
            </a:r>
            <a:r>
              <a:rPr lang="ru-RU" sz="2800" dirty="0">
                <a:solidFill>
                  <a:srgbClr val="7030A0"/>
                </a:solidFill>
              </a:rPr>
              <a:t>один цикл протокола</a:t>
            </a:r>
            <a:r>
              <a:rPr lang="ru-RU" sz="2800" dirty="0"/>
              <a:t>, называемый </a:t>
            </a:r>
            <a:r>
              <a:rPr lang="ru-RU" sz="2800" b="1" dirty="0">
                <a:solidFill>
                  <a:srgbClr val="7030A0"/>
                </a:solidFill>
              </a:rPr>
              <a:t>аккредитацией</a:t>
            </a:r>
            <a:r>
              <a:rPr lang="ru-RU" sz="2800" dirty="0"/>
              <a:t>. </a:t>
            </a:r>
            <a:endParaRPr lang="en-US" sz="2800" dirty="0" smtClean="0"/>
          </a:p>
          <a:p>
            <a:r>
              <a:rPr lang="ru-RU" sz="2800" dirty="0" smtClean="0"/>
              <a:t>Стороны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повторяют этот цикл </a:t>
            </a:r>
            <a:r>
              <a:rPr lang="en-US" sz="2800" b="1" i="1" dirty="0" smtClean="0">
                <a:solidFill>
                  <a:srgbClr val="7030A0"/>
                </a:solidFill>
              </a:rPr>
              <a:t>t</a:t>
            </a:r>
            <a:r>
              <a:rPr lang="ru-RU" sz="2800" dirty="0" smtClean="0"/>
              <a:t> </a:t>
            </a:r>
            <a:r>
              <a:rPr lang="ru-RU" sz="2800" dirty="0"/>
              <a:t>раз при </a:t>
            </a:r>
            <a:r>
              <a:rPr lang="ru-RU" sz="2800" u="sng" dirty="0">
                <a:solidFill>
                  <a:srgbClr val="7030A0"/>
                </a:solidFill>
              </a:rPr>
              <a:t>разных</a:t>
            </a:r>
            <a:r>
              <a:rPr lang="ru-RU" sz="2800" dirty="0"/>
              <a:t> случайных значениях </a:t>
            </a:r>
            <a:r>
              <a:rPr lang="en-US" sz="2800" b="1" i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 и </a:t>
            </a:r>
            <a:r>
              <a:rPr lang="en-US" sz="2800" b="1" i="1" dirty="0" smtClean="0">
                <a:solidFill>
                  <a:srgbClr val="7030A0"/>
                </a:solidFill>
              </a:rPr>
              <a:t>b</a:t>
            </a:r>
            <a:r>
              <a:rPr lang="ru-RU" sz="2800" dirty="0" smtClean="0"/>
              <a:t> </a:t>
            </a:r>
            <a:r>
              <a:rPr lang="ru-RU" sz="2800" dirty="0"/>
              <a:t>до тех пор, пока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не убедится,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знает значение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r>
              <a:rPr lang="ru-RU" sz="2800" dirty="0" smtClean="0"/>
              <a:t>Если </a:t>
            </a:r>
            <a:r>
              <a:rPr lang="ru-RU" sz="2800" dirty="0"/>
              <a:t>сторона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</a:t>
            </a:r>
            <a:r>
              <a:rPr lang="ru-RU" sz="2800" u="sng" dirty="0">
                <a:solidFill>
                  <a:srgbClr val="7030A0"/>
                </a:solidFill>
              </a:rPr>
              <a:t>не знает значения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/>
              <a:t>, она может выбрать такое значение </a:t>
            </a:r>
            <a:r>
              <a:rPr lang="en-US" sz="2800" b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, </a:t>
            </a:r>
            <a:r>
              <a:rPr lang="ru-RU" sz="2800" dirty="0"/>
              <a:t>которое позволит ей обмануть сторону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, если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отправит ей </a:t>
            </a:r>
            <a:r>
              <a:rPr lang="ru-RU" sz="2800" b="1" dirty="0">
                <a:solidFill>
                  <a:srgbClr val="7030A0"/>
                </a:solidFill>
              </a:rPr>
              <a:t>b=0</a:t>
            </a:r>
            <a:r>
              <a:rPr lang="ru-RU" sz="2800" dirty="0"/>
              <a:t>, либо </a:t>
            </a:r>
            <a:r>
              <a:rPr lang="ru-RU" sz="2800" dirty="0" smtClean="0"/>
              <a:t>отправит </a:t>
            </a:r>
            <a:r>
              <a:rPr lang="ru-RU" sz="2800" dirty="0"/>
              <a:t>ей </a:t>
            </a:r>
            <a:r>
              <a:rPr lang="ru-RU" sz="2800" b="1" dirty="0">
                <a:solidFill>
                  <a:srgbClr val="7030A0"/>
                </a:solidFill>
              </a:rPr>
              <a:t>b=1</a:t>
            </a:r>
            <a:r>
              <a:rPr lang="ru-RU" sz="2800" dirty="0"/>
              <a:t>. </a:t>
            </a:r>
            <a:endParaRPr lang="en-US" sz="2800" dirty="0" smtClean="0"/>
          </a:p>
          <a:p>
            <a:r>
              <a:rPr lang="ru-RU" sz="2800" dirty="0" smtClean="0"/>
              <a:t>Но </a:t>
            </a:r>
            <a:r>
              <a:rPr lang="ru-RU" sz="2800" dirty="0"/>
              <a:t>этого невозможно сделать в обоих случаях. </a:t>
            </a:r>
            <a:endParaRPr lang="en-US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0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056" y="5730755"/>
            <a:ext cx="8496944" cy="1143000"/>
          </a:xfrm>
        </p:spPr>
        <p:txBody>
          <a:bodyPr/>
          <a:lstStyle/>
          <a:p>
            <a:r>
              <a:rPr lang="ru-RU" sz="3200" dirty="0"/>
              <a:t>Безопасность протокола аккредитации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16632"/>
            <a:ext cx="8352928" cy="5616624"/>
          </a:xfrm>
        </p:spPr>
        <p:txBody>
          <a:bodyPr>
            <a:normAutofit/>
          </a:bodyPr>
          <a:lstStyle/>
          <a:p>
            <a:r>
              <a:rPr lang="ru-RU" sz="2800" dirty="0"/>
              <a:t>Вероятность того,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обманет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</a:t>
            </a:r>
            <a:r>
              <a:rPr lang="ru-RU" sz="2800" dirty="0" err="1"/>
              <a:t>в</a:t>
            </a:r>
            <a:r>
              <a:rPr lang="ru-RU" sz="2800" dirty="0"/>
              <a:t> одном цикле, составляет  </a:t>
            </a:r>
            <a:r>
              <a:rPr lang="ru-RU" sz="2800" b="1" i="1" dirty="0">
                <a:solidFill>
                  <a:srgbClr val="7030A0"/>
                </a:solidFill>
              </a:rPr>
              <a:t>1/2</a:t>
            </a:r>
          </a:p>
          <a:p>
            <a:r>
              <a:rPr lang="ru-RU" sz="2800" dirty="0"/>
              <a:t>Вероятность обмануть </a:t>
            </a:r>
            <a:r>
              <a:rPr lang="ru-RU" sz="2800" b="1" dirty="0">
                <a:solidFill>
                  <a:srgbClr val="7030A0"/>
                </a:solidFill>
              </a:rPr>
              <a:t>B</a:t>
            </a:r>
            <a:r>
              <a:rPr lang="ru-RU" sz="2800" dirty="0"/>
              <a:t> </a:t>
            </a:r>
            <a:r>
              <a:rPr lang="ru-RU" sz="2800" i="1" dirty="0">
                <a:solidFill>
                  <a:srgbClr val="7030A0"/>
                </a:solidFill>
              </a:rPr>
              <a:t>t</a:t>
            </a:r>
            <a:r>
              <a:rPr lang="ru-RU" sz="2800" dirty="0"/>
              <a:t> циклах равна </a:t>
            </a:r>
          </a:p>
          <a:p>
            <a:r>
              <a:rPr lang="ru-RU" sz="2800" dirty="0"/>
              <a:t>Для того чтобы этот протокол работал, сторона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</a:t>
            </a:r>
            <a:r>
              <a:rPr lang="ru-RU" sz="2800" u="sng" dirty="0">
                <a:solidFill>
                  <a:srgbClr val="7030A0"/>
                </a:solidFill>
              </a:rPr>
              <a:t>никогда не должна повторно использовать </a:t>
            </a:r>
            <a:r>
              <a:rPr lang="ru-RU" sz="2800" dirty="0"/>
              <a:t>значение </a:t>
            </a:r>
            <a:r>
              <a:rPr lang="ru-RU" sz="2800" b="1" i="1" dirty="0">
                <a:solidFill>
                  <a:srgbClr val="7030A0"/>
                </a:solidFill>
              </a:rPr>
              <a:t>r</a:t>
            </a:r>
            <a:r>
              <a:rPr lang="ru-RU" sz="2800" dirty="0"/>
              <a:t>. </a:t>
            </a:r>
          </a:p>
          <a:p>
            <a:r>
              <a:rPr lang="ru-RU" sz="2800" dirty="0"/>
              <a:t>Если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поступила бы таким образом, а сторона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отправила бы стороне А на шаге 2 другой случайный бит b, то В имела бы </a:t>
            </a:r>
            <a:r>
              <a:rPr lang="ru-RU" sz="2800" b="1" dirty="0">
                <a:solidFill>
                  <a:srgbClr val="7030A0"/>
                </a:solidFill>
              </a:rPr>
              <a:t>оба ответа А</a:t>
            </a:r>
            <a:r>
              <a:rPr lang="ru-RU" sz="2800" dirty="0"/>
              <a:t>. </a:t>
            </a:r>
          </a:p>
          <a:p>
            <a:r>
              <a:rPr lang="ru-RU" sz="2800" dirty="0"/>
              <a:t>После этого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может вычислить значение </a:t>
            </a:r>
            <a:r>
              <a:rPr lang="ru-RU" sz="2800" b="1" dirty="0">
                <a:solidFill>
                  <a:srgbClr val="7030A0"/>
                </a:solidFill>
              </a:rPr>
              <a:t>S</a:t>
            </a:r>
            <a:r>
              <a:rPr lang="ru-RU" sz="2800" dirty="0"/>
              <a:t>, и для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все закончено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024125"/>
            <a:ext cx="936104" cy="67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8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268"/>
            <a:ext cx="9144000" cy="1143000"/>
          </a:xfrm>
        </p:spPr>
        <p:txBody>
          <a:bodyPr/>
          <a:lstStyle/>
          <a:p>
            <a:r>
              <a:rPr lang="ru-RU" dirty="0"/>
              <a:t>Параллельная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76872"/>
            <a:ext cx="8496944" cy="4581128"/>
          </a:xfrm>
        </p:spPr>
        <p:txBody>
          <a:bodyPr>
            <a:normAutofit/>
          </a:bodyPr>
          <a:lstStyle/>
          <a:p>
            <a:r>
              <a:rPr lang="ru-RU" dirty="0"/>
              <a:t>Параллельная схема идентификации </a:t>
            </a:r>
            <a:r>
              <a:rPr lang="ru-RU" b="1" u="sng" dirty="0">
                <a:solidFill>
                  <a:srgbClr val="7030A0"/>
                </a:solidFill>
              </a:rPr>
              <a:t>позволяет увеличить число аккредитаций, выполняемых за один цикл</a:t>
            </a:r>
            <a:r>
              <a:rPr lang="ru-RU" dirty="0"/>
              <a:t>, и тем самым </a:t>
            </a:r>
            <a:r>
              <a:rPr lang="ru-RU" b="1" dirty="0">
                <a:solidFill>
                  <a:srgbClr val="7030A0"/>
                </a:solidFill>
              </a:rPr>
              <a:t>уменьшить длительност</a:t>
            </a:r>
            <a:r>
              <a:rPr lang="ru-RU" dirty="0">
                <a:solidFill>
                  <a:srgbClr val="7030A0"/>
                </a:solidFill>
              </a:rPr>
              <a:t>ь</a:t>
            </a:r>
            <a:r>
              <a:rPr lang="ru-RU" dirty="0"/>
              <a:t> процесса </a:t>
            </a:r>
            <a:r>
              <a:rPr lang="ru-RU" dirty="0">
                <a:solidFill>
                  <a:srgbClr val="7030A0"/>
                </a:solidFill>
              </a:rPr>
              <a:t>идентификации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/>
              <a:t>Как и в предыдущем случае, сначала генерируется число n как произведение двух больших чисел. </a:t>
            </a:r>
            <a:endParaRPr lang="en-US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того, чтобы сгенерировать открытый и секретный ключи для стороны А, сначала выбирают К различных чисел </a:t>
            </a:r>
            <a:r>
              <a:rPr lang="en-US" dirty="0" smtClean="0"/>
              <a:t> 		    </a:t>
            </a:r>
            <a:r>
              <a:rPr lang="ru-RU" dirty="0" smtClean="0"/>
              <a:t>                                         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где </a:t>
            </a:r>
            <a:r>
              <a:rPr lang="ru-RU" dirty="0"/>
              <a:t>каждое  </a:t>
            </a:r>
            <a:r>
              <a:rPr lang="en-US" dirty="0" smtClean="0"/>
              <a:t>	</a:t>
            </a:r>
            <a:r>
              <a:rPr lang="ru-RU" dirty="0" smtClean="0"/>
              <a:t>, </a:t>
            </a:r>
            <a:r>
              <a:rPr lang="ru-RU" dirty="0"/>
              <a:t>является квадратичным вычетом по модулю </a:t>
            </a:r>
            <a:r>
              <a:rPr lang="ru-RU" b="1" dirty="0">
                <a:solidFill>
                  <a:srgbClr val="7030A0"/>
                </a:solidFill>
              </a:rPr>
              <a:t>n</a:t>
            </a:r>
            <a:r>
              <a:rPr lang="ru-RU" dirty="0"/>
              <a:t>. Иначе говоря, выбирают значение  </a:t>
            </a:r>
            <a:r>
              <a:rPr lang="en-US" dirty="0" smtClean="0"/>
              <a:t>  </a:t>
            </a:r>
            <a:r>
              <a:rPr lang="ru-RU" dirty="0" smtClean="0"/>
              <a:t>, </a:t>
            </a:r>
            <a:r>
              <a:rPr lang="ru-RU" dirty="0"/>
              <a:t>таким, что сравнение </a:t>
            </a:r>
            <a:r>
              <a:rPr lang="en-US" dirty="0" smtClean="0"/>
              <a:t>		</a:t>
            </a:r>
            <a:r>
              <a:rPr lang="ru-RU" dirty="0" smtClean="0"/>
              <a:t>  </a:t>
            </a:r>
            <a:r>
              <a:rPr lang="en-US" dirty="0" smtClean="0"/>
              <a:t>	</a:t>
            </a:r>
            <a:r>
              <a:rPr lang="ru-RU" dirty="0" smtClean="0"/>
              <a:t>имеет </a:t>
            </a:r>
            <a:r>
              <a:rPr lang="ru-RU" dirty="0"/>
              <a:t>решение и существует  </a:t>
            </a:r>
            <a:r>
              <a:rPr lang="en-US" dirty="0" smtClean="0"/>
              <a:t>			</a:t>
            </a:r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42" y="4887008"/>
            <a:ext cx="1213083" cy="39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63" y="5239344"/>
            <a:ext cx="373757" cy="53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98" y="6021288"/>
            <a:ext cx="1638444" cy="46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563650"/>
            <a:ext cx="313121" cy="45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317977"/>
            <a:ext cx="1231972" cy="458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5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268"/>
            <a:ext cx="9144000" cy="1143000"/>
          </a:xfrm>
        </p:spPr>
        <p:txBody>
          <a:bodyPr/>
          <a:lstStyle/>
          <a:p>
            <a:r>
              <a:rPr lang="ru-RU" dirty="0"/>
              <a:t>Параллельная схема идентификации с нулевой передачей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76872"/>
            <a:ext cx="8712968" cy="33123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Полученная </a:t>
            </a:r>
            <a:r>
              <a:rPr lang="ru-RU" dirty="0"/>
              <a:t>строка  </a:t>
            </a:r>
            <a:r>
              <a:rPr lang="en-US" dirty="0" smtClean="0"/>
              <a:t>		</a:t>
            </a:r>
            <a:r>
              <a:rPr lang="ru-RU" dirty="0" smtClean="0"/>
              <a:t>является </a:t>
            </a:r>
            <a:r>
              <a:rPr lang="ru-RU" b="1" dirty="0">
                <a:solidFill>
                  <a:srgbClr val="7030A0"/>
                </a:solidFill>
              </a:rPr>
              <a:t>открытым ключом</a:t>
            </a:r>
            <a:r>
              <a:rPr lang="ru-RU" dirty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Затем </a:t>
            </a:r>
            <a:r>
              <a:rPr lang="ru-RU" dirty="0"/>
              <a:t>вычисляют такие </a:t>
            </a:r>
            <a:r>
              <a:rPr lang="ru-RU" b="1" dirty="0">
                <a:solidFill>
                  <a:srgbClr val="7030A0"/>
                </a:solidFill>
              </a:rPr>
              <a:t>наименьшие значения  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, </a:t>
            </a:r>
            <a:r>
              <a:rPr lang="ru-RU" dirty="0" smtClean="0"/>
              <a:t>что</a:t>
            </a:r>
            <a:r>
              <a:rPr lang="en-US" dirty="0" smtClean="0"/>
              <a:t> 	</a:t>
            </a:r>
            <a:r>
              <a:rPr lang="ru-RU" dirty="0" smtClean="0"/>
              <a:t>   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Эта </a:t>
            </a:r>
            <a:r>
              <a:rPr lang="ru-RU" dirty="0"/>
              <a:t>строка  </a:t>
            </a:r>
            <a:r>
              <a:rPr lang="en-US" dirty="0" smtClean="0"/>
              <a:t>			</a:t>
            </a:r>
            <a:r>
              <a:rPr lang="ru-RU" dirty="0" smtClean="0">
                <a:solidFill>
                  <a:schemeClr val="tx1"/>
                </a:solidFill>
              </a:rPr>
              <a:t>является </a:t>
            </a:r>
            <a:r>
              <a:rPr lang="ru-RU" b="1" dirty="0">
                <a:solidFill>
                  <a:srgbClr val="7030A0"/>
                </a:solidFill>
              </a:rPr>
              <a:t>секретным ключом </a:t>
            </a:r>
            <a:r>
              <a:rPr lang="ru-RU" dirty="0"/>
              <a:t>стороны А.</a:t>
            </a:r>
            <a:endParaRPr lang="ru-RU" dirty="0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1389366" cy="4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17" y="3484092"/>
            <a:ext cx="335645" cy="43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76" y="3920431"/>
            <a:ext cx="2632436" cy="57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00" y="4642816"/>
            <a:ext cx="1424100" cy="45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7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Процесс идентификации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640960" cy="587727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А </a:t>
            </a:r>
            <a:r>
              <a:rPr lang="ru-RU" sz="2800" dirty="0"/>
              <a:t>выбирает некоторое случайное число </a:t>
            </a:r>
            <a:r>
              <a:rPr lang="en-US" sz="2800" b="1" i="1" dirty="0" smtClean="0">
                <a:solidFill>
                  <a:srgbClr val="7030A0"/>
                </a:solidFill>
              </a:rPr>
              <a:t>r</a:t>
            </a:r>
            <a:r>
              <a:rPr lang="ru-RU" sz="2800" dirty="0" smtClean="0"/>
              <a:t>, </a:t>
            </a:r>
            <a:r>
              <a:rPr lang="ru-RU" sz="2800" dirty="0"/>
              <a:t>где </a:t>
            </a:r>
            <a:r>
              <a:rPr lang="en-US" sz="2800" b="1" i="1" dirty="0" smtClean="0">
                <a:solidFill>
                  <a:srgbClr val="7030A0"/>
                </a:solidFill>
              </a:rPr>
              <a:t>r&lt;n</a:t>
            </a:r>
            <a:r>
              <a:rPr lang="ru-RU" sz="2800" b="1" i="1" dirty="0" smtClean="0">
                <a:solidFill>
                  <a:srgbClr val="7030A0"/>
                </a:solidFill>
              </a:rPr>
              <a:t>  </a:t>
            </a:r>
            <a:endParaRPr lang="en-US" sz="2800" b="1" i="1" dirty="0" smtClean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ru-RU" sz="2800" dirty="0" smtClean="0"/>
              <a:t> </a:t>
            </a:r>
            <a:r>
              <a:rPr lang="ru-RU" sz="2800" dirty="0"/>
              <a:t>вычисляет  </a:t>
            </a:r>
            <a:r>
              <a:rPr lang="en-US" sz="2800" dirty="0" smtClean="0"/>
              <a:t>		</a:t>
            </a:r>
            <a:r>
              <a:rPr lang="ru-RU" sz="2800" dirty="0" smtClean="0"/>
              <a:t>и </a:t>
            </a:r>
            <a:r>
              <a:rPr lang="ru-RU" sz="2800" dirty="0"/>
              <a:t>посылает  </a:t>
            </a:r>
            <a:r>
              <a:rPr lang="en-US" sz="2800" dirty="0" smtClean="0"/>
              <a:t>x</a:t>
            </a:r>
            <a:r>
              <a:rPr lang="ru-RU" sz="2800" dirty="0" smtClean="0"/>
              <a:t>   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отправляет стороне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некоторую случайную двоичную строку из </a:t>
            </a:r>
            <a:r>
              <a:rPr lang="ru-RU" sz="2800" b="1" i="1" dirty="0">
                <a:solidFill>
                  <a:srgbClr val="7030A0"/>
                </a:solidFill>
              </a:rPr>
              <a:t>К</a:t>
            </a:r>
            <a:r>
              <a:rPr lang="ru-RU" sz="2800" dirty="0"/>
              <a:t> бит:  </a:t>
            </a:r>
            <a:r>
              <a:rPr lang="en-US" sz="2800" dirty="0" smtClean="0"/>
              <a:t>	  </a:t>
            </a:r>
            <a:r>
              <a:rPr lang="ru-RU" sz="2800" dirty="0" smtClean="0"/>
              <a:t>          </a:t>
            </a:r>
            <a:endParaRPr lang="ru-RU" sz="2800" dirty="0"/>
          </a:p>
          <a:p>
            <a:pPr marL="502920" indent="-45720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А</a:t>
            </a:r>
            <a:r>
              <a:rPr lang="ru-RU" sz="2800" dirty="0" smtClean="0"/>
              <a:t> вычисляет</a:t>
            </a:r>
            <a:r>
              <a:rPr lang="en-US" sz="2800" dirty="0" smtClean="0"/>
              <a:t>   </a:t>
            </a:r>
            <a:r>
              <a:rPr lang="ru-RU" sz="2800" dirty="0" smtClean="0"/>
              <a:t>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r>
              <a:rPr lang="en-US" sz="2800" dirty="0" smtClean="0"/>
              <a:t>	</a:t>
            </a:r>
            <a:r>
              <a:rPr lang="ru-RU" sz="2800" dirty="0" smtClean="0"/>
              <a:t>.</a:t>
            </a:r>
            <a:endParaRPr lang="ru-RU" sz="2800" dirty="0"/>
          </a:p>
          <a:p>
            <a:pPr marL="502920" indent="-457200">
              <a:buFont typeface="+mj-lt"/>
              <a:buAutoNum type="arabicParenR"/>
            </a:pPr>
            <a:r>
              <a:rPr lang="ru-RU" sz="2800" dirty="0"/>
              <a:t>Перемножаются только те значения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dirty="0" smtClean="0"/>
              <a:t>, </a:t>
            </a:r>
            <a:r>
              <a:rPr lang="ru-RU" sz="2800" dirty="0"/>
              <a:t>для которых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ru-RU" sz="2800" dirty="0"/>
              <a:t>. </a:t>
            </a:r>
            <a:endParaRPr lang="ru-RU" sz="2800" dirty="0" smtClean="0"/>
          </a:p>
          <a:p>
            <a:pPr marL="45720" indent="0">
              <a:buNone/>
            </a:pPr>
            <a:r>
              <a:rPr lang="ru-RU" sz="2800" dirty="0" smtClean="0"/>
              <a:t>Например</a:t>
            </a:r>
            <a:r>
              <a:rPr lang="ru-RU" sz="2800" dirty="0"/>
              <a:t>, если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r>
              <a:rPr lang="ru-RU" sz="2800" dirty="0"/>
              <a:t>, то сомножитель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dirty="0" smtClean="0"/>
              <a:t> </a:t>
            </a:r>
            <a:r>
              <a:rPr lang="ru-RU" sz="2800" dirty="0"/>
              <a:t>входит в произведение, если </a:t>
            </a:r>
            <a:r>
              <a:rPr lang="ru-RU" sz="2800" dirty="0" smtClean="0"/>
              <a:t>же</a:t>
            </a:r>
            <a:r>
              <a:rPr lang="en-US" sz="2800" dirty="0" smtClean="0"/>
              <a:t> </a:t>
            </a:r>
            <a:r>
              <a:rPr lang="ru-RU" sz="2800" dirty="0" smtClean="0"/>
              <a:t>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en-US" sz="2800" dirty="0" smtClean="0"/>
              <a:t> </a:t>
            </a:r>
            <a:r>
              <a:rPr lang="ru-RU" sz="2800" dirty="0" smtClean="0"/>
              <a:t>, </a:t>
            </a:r>
            <a:r>
              <a:rPr lang="ru-RU" sz="2800" dirty="0"/>
              <a:t>то </a:t>
            </a:r>
            <a:r>
              <a:rPr lang="en-US" sz="2800" i="1" dirty="0" smtClean="0">
                <a:solidFill>
                  <a:srgbClr val="7030A0"/>
                </a:solidFill>
              </a:rPr>
              <a:t>Si</a:t>
            </a:r>
            <a:r>
              <a:rPr lang="ru-RU" sz="2800" i="1" dirty="0" smtClean="0">
                <a:solidFill>
                  <a:srgbClr val="7030A0"/>
                </a:solidFill>
              </a:rPr>
              <a:t> </a:t>
            </a:r>
            <a:r>
              <a:rPr lang="ru-RU" sz="2800" dirty="0"/>
              <a:t>не входит в произведение, и т.д</a:t>
            </a:r>
            <a:r>
              <a:rPr lang="ru-RU" sz="2800" dirty="0" smtClean="0"/>
              <a:t>..</a:t>
            </a:r>
            <a:endParaRPr lang="ru-RU" sz="2800" dirty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96" y="1936130"/>
            <a:ext cx="1762727" cy="45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37" y="2996952"/>
            <a:ext cx="1490464" cy="50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24" y="3503239"/>
            <a:ext cx="4464496" cy="6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888072" cy="54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604" y="5084269"/>
            <a:ext cx="964109" cy="48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97" y="5540338"/>
            <a:ext cx="936104" cy="42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9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Процесс идентификации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640960" cy="5877272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arenR" startAt="6"/>
            </a:pPr>
            <a:r>
              <a:rPr lang="ru-RU" sz="2800" dirty="0" smtClean="0"/>
              <a:t>Вычисленное </a:t>
            </a:r>
            <a:r>
              <a:rPr lang="ru-RU" sz="2800" dirty="0"/>
              <a:t>значение  </a:t>
            </a:r>
            <a:r>
              <a:rPr lang="en-US" sz="2800" dirty="0" smtClean="0"/>
              <a:t>y</a:t>
            </a:r>
            <a:r>
              <a:rPr lang="ru-RU" sz="2800" dirty="0" smtClean="0"/>
              <a:t> </a:t>
            </a:r>
            <a:r>
              <a:rPr lang="ru-RU" sz="2800" dirty="0"/>
              <a:t>отправляется стороне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560070" indent="-514350">
              <a:buFont typeface="+mj-lt"/>
              <a:buAutoNum type="arabicParenR" startAt="6"/>
            </a:pP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проверяет, </a:t>
            </a:r>
            <a:r>
              <a:rPr lang="ru-RU" sz="2800" dirty="0" smtClean="0"/>
              <a:t>что</a:t>
            </a:r>
            <a:endParaRPr lang="ru-RU" sz="2800" dirty="0"/>
          </a:p>
          <a:p>
            <a:pPr marL="560070" indent="-514350">
              <a:buFont typeface="+mj-lt"/>
              <a:buAutoNum type="arabicParenR" startAt="6"/>
            </a:pPr>
            <a:r>
              <a:rPr lang="ru-RU" sz="2800" dirty="0"/>
              <a:t>Фактически </a:t>
            </a:r>
            <a:r>
              <a:rPr lang="ru-RU" sz="2800" b="1" dirty="0" smtClean="0">
                <a:solidFill>
                  <a:srgbClr val="7030A0"/>
                </a:solidFill>
              </a:rPr>
              <a:t>В</a:t>
            </a:r>
            <a:r>
              <a:rPr lang="ru-RU" sz="2800" dirty="0" smtClean="0"/>
              <a:t> </a:t>
            </a:r>
            <a:r>
              <a:rPr lang="ru-RU" sz="2800" dirty="0"/>
              <a:t>перемножает только те значения </a:t>
            </a:r>
            <a:r>
              <a:rPr lang="en-US" sz="2800" dirty="0" smtClean="0"/>
              <a:t>	</a:t>
            </a:r>
            <a:r>
              <a:rPr lang="ru-RU" sz="2800" dirty="0" smtClean="0"/>
              <a:t> </a:t>
            </a:r>
            <a:r>
              <a:rPr lang="ru-RU" sz="2800" dirty="0"/>
              <a:t>, для которых  </a:t>
            </a:r>
            <a:r>
              <a:rPr lang="en-US" sz="2800" dirty="0" smtClean="0"/>
              <a:t>		</a:t>
            </a:r>
            <a:r>
              <a:rPr lang="ru-RU" sz="2800" dirty="0" smtClean="0"/>
              <a:t> </a:t>
            </a:r>
            <a:endParaRPr lang="en-US" sz="2800" dirty="0" smtClean="0"/>
          </a:p>
          <a:p>
            <a:pPr marL="560070" indent="-514350">
              <a:buFont typeface="+mj-lt"/>
              <a:buAutoNum type="arabicParenR" startAt="6"/>
            </a:pPr>
            <a:r>
              <a:rPr lang="ru-RU" sz="2800" b="1" dirty="0" smtClean="0">
                <a:solidFill>
                  <a:srgbClr val="7030A0"/>
                </a:solidFill>
              </a:rPr>
              <a:t>А</a:t>
            </a:r>
            <a:r>
              <a:rPr lang="ru-RU" sz="2800" dirty="0" smtClean="0"/>
              <a:t> </a:t>
            </a:r>
            <a:r>
              <a:rPr lang="ru-RU" sz="2800" dirty="0"/>
              <a:t>и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повторяют этот протокол </a:t>
            </a:r>
            <a:r>
              <a:rPr lang="en-US" sz="2800" i="1" dirty="0" smtClean="0">
                <a:solidFill>
                  <a:srgbClr val="7030A0"/>
                </a:solidFill>
              </a:rPr>
              <a:t>t</a:t>
            </a:r>
            <a:r>
              <a:rPr lang="ru-RU" sz="2800" dirty="0" smtClean="0"/>
              <a:t>  </a:t>
            </a:r>
            <a:r>
              <a:rPr lang="ru-RU" sz="2800" dirty="0"/>
              <a:t>раз, пока </a:t>
            </a:r>
            <a:r>
              <a:rPr lang="ru-RU" sz="2800" b="1" dirty="0">
                <a:solidFill>
                  <a:srgbClr val="7030A0"/>
                </a:solidFill>
              </a:rPr>
              <a:t>В</a:t>
            </a:r>
            <a:r>
              <a:rPr lang="ru-RU" sz="2800" dirty="0"/>
              <a:t> не убедится, что </a:t>
            </a:r>
            <a:r>
              <a:rPr lang="ru-RU" sz="2800" b="1" dirty="0">
                <a:solidFill>
                  <a:srgbClr val="7030A0"/>
                </a:solidFill>
              </a:rPr>
              <a:t>А</a:t>
            </a:r>
            <a:r>
              <a:rPr lang="ru-RU" sz="2800" dirty="0"/>
              <a:t> знает </a:t>
            </a:r>
            <a:r>
              <a:rPr lang="en-US" sz="2800" dirty="0" smtClean="0"/>
              <a:t>		</a:t>
            </a:r>
            <a:r>
              <a:rPr lang="en-US" dirty="0" smtClean="0"/>
              <a:t>	</a:t>
            </a:r>
            <a:endParaRPr lang="ru-RU" dirty="0"/>
          </a:p>
          <a:p>
            <a:pPr marL="502920" indent="-457200">
              <a:buFont typeface="+mj-lt"/>
              <a:buAutoNum type="arabicParenR" startAt="6"/>
            </a:pPr>
            <a:endParaRPr lang="ru-RU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62" y="1988838"/>
            <a:ext cx="4522145" cy="62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373757" cy="53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29898"/>
            <a:ext cx="864096" cy="53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9090"/>
            <a:ext cx="2041362" cy="59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7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035" y="123441"/>
            <a:ext cx="8353453" cy="1143000"/>
          </a:xfrm>
        </p:spPr>
        <p:txBody>
          <a:bodyPr/>
          <a:lstStyle/>
          <a:p>
            <a:r>
              <a:rPr lang="ru-RU" dirty="0"/>
              <a:t>Безопасность протокола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352928" cy="5202912"/>
          </a:xfrm>
        </p:spPr>
        <p:txBody>
          <a:bodyPr>
            <a:normAutofit/>
          </a:bodyPr>
          <a:lstStyle/>
          <a:p>
            <a:r>
              <a:rPr lang="ru-RU" dirty="0"/>
              <a:t>Вероятность того, что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может обмануть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, равна  </a:t>
            </a:r>
            <a:r>
              <a:rPr lang="en-US" dirty="0" smtClean="0"/>
              <a:t>	</a:t>
            </a:r>
            <a:r>
              <a:rPr lang="ru-RU" dirty="0" smtClean="0"/>
              <a:t>. </a:t>
            </a:r>
            <a:r>
              <a:rPr lang="ru-RU" dirty="0"/>
              <a:t>Рекомендуется в качестве контрольного значения брать вероятность обмана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равной </a:t>
            </a:r>
            <a:r>
              <a:rPr lang="en-US" dirty="0" smtClean="0"/>
              <a:t>             </a:t>
            </a:r>
            <a:r>
              <a:rPr lang="ru-RU" dirty="0" smtClean="0"/>
              <a:t>при </a:t>
            </a:r>
            <a:r>
              <a:rPr lang="ru-RU" b="1" i="1" dirty="0">
                <a:solidFill>
                  <a:srgbClr val="7030A0"/>
                </a:solidFill>
              </a:rPr>
              <a:t>K=5</a:t>
            </a:r>
            <a:r>
              <a:rPr lang="ru-RU" i="1" dirty="0"/>
              <a:t> </a:t>
            </a:r>
            <a:r>
              <a:rPr lang="ru-RU" dirty="0"/>
              <a:t>и</a:t>
            </a:r>
            <a:r>
              <a:rPr lang="ru-RU" i="1" dirty="0"/>
              <a:t> </a:t>
            </a:r>
            <a:r>
              <a:rPr lang="ru-RU" b="1" i="1" dirty="0">
                <a:solidFill>
                  <a:srgbClr val="7030A0"/>
                </a:solidFill>
              </a:rPr>
              <a:t>t=4</a:t>
            </a:r>
            <a:r>
              <a:rPr lang="ru-RU" dirty="0"/>
              <a:t>.</a:t>
            </a:r>
          </a:p>
          <a:p>
            <a:r>
              <a:rPr lang="ru-RU" dirty="0"/>
              <a:t>Стороны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повторяют этот протокол </a:t>
            </a:r>
            <a:r>
              <a:rPr lang="ru-RU" b="1" i="1" dirty="0">
                <a:solidFill>
                  <a:srgbClr val="7030A0"/>
                </a:solidFill>
              </a:rPr>
              <a:t>t</a:t>
            </a:r>
            <a:r>
              <a:rPr lang="ru-RU" dirty="0"/>
              <a:t> раз, каждый раз с разным случайным числом </a:t>
            </a:r>
            <a:r>
              <a:rPr lang="ru-RU" b="1" i="1" dirty="0">
                <a:solidFill>
                  <a:srgbClr val="7030A0"/>
                </a:solidFill>
              </a:rPr>
              <a:t>r</a:t>
            </a:r>
            <a:r>
              <a:rPr lang="ru-RU" i="1" dirty="0">
                <a:solidFill>
                  <a:srgbClr val="7030A0"/>
                </a:solidFill>
              </a:rPr>
              <a:t>,</a:t>
            </a:r>
            <a:r>
              <a:rPr lang="ru-RU" i="1" dirty="0"/>
              <a:t> </a:t>
            </a:r>
            <a:r>
              <a:rPr lang="ru-RU" dirty="0"/>
              <a:t>пока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 будет удовлетворена.</a:t>
            </a:r>
          </a:p>
          <a:p>
            <a:r>
              <a:rPr lang="ru-RU" u="sng" dirty="0">
                <a:solidFill>
                  <a:srgbClr val="7030A0"/>
                </a:solidFill>
              </a:rPr>
              <a:t>При малых значениях величин</a:t>
            </a:r>
            <a:r>
              <a:rPr lang="ru-RU" dirty="0"/>
              <a:t>, как в данном примере, </a:t>
            </a:r>
            <a:r>
              <a:rPr lang="ru-RU" b="1" dirty="0">
                <a:solidFill>
                  <a:srgbClr val="7030A0"/>
                </a:solidFill>
              </a:rPr>
              <a:t>не достигается настоящей безопасности.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Но </a:t>
            </a:r>
            <a:r>
              <a:rPr lang="ru-RU" dirty="0"/>
              <a:t>если </a:t>
            </a:r>
            <a:r>
              <a:rPr lang="ru-RU" b="1" i="1" dirty="0">
                <a:solidFill>
                  <a:srgbClr val="7030A0"/>
                </a:solidFill>
              </a:rPr>
              <a:t>n</a:t>
            </a:r>
            <a:r>
              <a:rPr lang="ru-RU" dirty="0"/>
              <a:t> представляет собой число </a:t>
            </a:r>
            <a:r>
              <a:rPr lang="ru-RU" u="sng" dirty="0">
                <a:solidFill>
                  <a:srgbClr val="7030A0"/>
                </a:solidFill>
              </a:rPr>
              <a:t>длиной 512 бит и более</a:t>
            </a:r>
            <a:r>
              <a:rPr lang="ru-RU" dirty="0"/>
              <a:t>, сторона </a:t>
            </a:r>
            <a:r>
              <a:rPr lang="ru-RU" b="1" dirty="0">
                <a:solidFill>
                  <a:srgbClr val="7030A0"/>
                </a:solidFill>
              </a:rPr>
              <a:t>В</a:t>
            </a:r>
            <a:r>
              <a:rPr lang="ru-RU" dirty="0"/>
              <a:t> не сможет узнать ничего о секретном ключе стороны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/>
              <a:t>, кроме того факта, что сторона А знает этот ключ.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68760"/>
            <a:ext cx="761231" cy="4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761231" cy="4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9216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836712"/>
            <a:ext cx="8640960" cy="576064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Рассмотрим работу этого протокола для небольших числовых значений. </a:t>
            </a:r>
            <a:endParaRPr lang="ru-RU" b="1" dirty="0" smtClean="0"/>
          </a:p>
          <a:p>
            <a:r>
              <a:rPr lang="ru-RU" b="1" dirty="0" smtClean="0"/>
              <a:t>Если </a:t>
            </a:r>
            <a:r>
              <a:rPr lang="ru-RU" b="1" dirty="0"/>
              <a:t>n=35 (n - произведение двух простых чисел 5 и 7), то возможные квадратичные вычеты будут следующими: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1: х</a:t>
            </a:r>
            <a:r>
              <a:rPr lang="ru-RU" b="1" baseline="30000" dirty="0"/>
              <a:t>2</a:t>
            </a:r>
            <a:r>
              <a:rPr lang="ru-RU" b="1" dirty="0"/>
              <a:t> = 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=1, 6, 29, 34;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4: х</a:t>
            </a:r>
            <a:r>
              <a:rPr lang="ru-RU" b="1" baseline="30000" dirty="0"/>
              <a:t>2</a:t>
            </a:r>
            <a:r>
              <a:rPr lang="ru-RU" b="1" dirty="0"/>
              <a:t> = 4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2, 12, 23, 33;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9: х</a:t>
            </a:r>
            <a:r>
              <a:rPr lang="ru-RU" b="1" baseline="30000" dirty="0"/>
              <a:t>2</a:t>
            </a:r>
            <a:r>
              <a:rPr lang="ru-RU" b="1" dirty="0"/>
              <a:t> = 9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3,17,18, 32;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11: x</a:t>
            </a:r>
            <a:r>
              <a:rPr lang="ru-RU" b="1" baseline="30000" dirty="0"/>
              <a:t>2</a:t>
            </a:r>
            <a:r>
              <a:rPr lang="ru-RU" b="1" dirty="0"/>
              <a:t> = 11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9,16,19, 26;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14: x</a:t>
            </a:r>
            <a:r>
              <a:rPr lang="ru-RU" b="1" baseline="30000" dirty="0"/>
              <a:t>2 </a:t>
            </a:r>
            <a:r>
              <a:rPr lang="ru-RU" b="1" dirty="0"/>
              <a:t>=</a:t>
            </a:r>
            <a:r>
              <a:rPr lang="ru-RU" b="1" baseline="30000" dirty="0"/>
              <a:t> </a:t>
            </a:r>
            <a:r>
              <a:rPr lang="ru-RU" b="1" dirty="0"/>
              <a:t>14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7, 28;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15: x</a:t>
            </a:r>
            <a:r>
              <a:rPr lang="ru-RU" b="1" baseline="30000" dirty="0"/>
              <a:t>2</a:t>
            </a:r>
            <a:r>
              <a:rPr lang="ru-RU" b="1" dirty="0"/>
              <a:t> = 15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15, 20;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16: x</a:t>
            </a:r>
            <a:r>
              <a:rPr lang="ru-RU" b="1" baseline="30000" dirty="0"/>
              <a:t>2 </a:t>
            </a:r>
            <a:r>
              <a:rPr lang="ru-RU" b="1" dirty="0"/>
              <a:t>= 16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4,11,24,31;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21: x</a:t>
            </a:r>
            <a:r>
              <a:rPr lang="ru-RU" b="1" baseline="30000" dirty="0"/>
              <a:t>2 </a:t>
            </a:r>
            <a:r>
              <a:rPr lang="ru-RU" b="1" dirty="0"/>
              <a:t>= 21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=14, 21;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25: x</a:t>
            </a:r>
            <a:r>
              <a:rPr lang="ru-RU" b="1" baseline="30000" dirty="0"/>
              <a:t>2 </a:t>
            </a:r>
            <a:r>
              <a:rPr lang="ru-RU" b="1" dirty="0"/>
              <a:t>= 25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5, 30;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29: x</a:t>
            </a:r>
            <a:r>
              <a:rPr lang="ru-RU" b="1" baseline="30000" dirty="0"/>
              <a:t>2 </a:t>
            </a:r>
            <a:r>
              <a:rPr lang="ru-RU" b="1" dirty="0"/>
              <a:t>= 29 (</a:t>
            </a:r>
            <a:r>
              <a:rPr lang="ru-RU" b="1" dirty="0" err="1"/>
              <a:t>mod</a:t>
            </a:r>
            <a:r>
              <a:rPr lang="ru-RU" b="1" dirty="0"/>
              <a:t> 35) имеет решения: х = </a:t>
            </a:r>
            <a:r>
              <a:rPr lang="ru-RU" b="1" dirty="0" smtClean="0"/>
              <a:t>8</a:t>
            </a:r>
            <a:r>
              <a:rPr lang="en-US" b="1" dirty="0" smtClean="0"/>
              <a:t>,</a:t>
            </a:r>
            <a:r>
              <a:rPr lang="ru-RU" b="1" dirty="0" smtClean="0"/>
              <a:t>13</a:t>
            </a:r>
            <a:r>
              <a:rPr lang="ru-RU" b="1" dirty="0"/>
              <a:t>, 22, 27;</a:t>
            </a:r>
            <a:endParaRPr lang="ru-RU" dirty="0"/>
          </a:p>
          <a:p>
            <a:pPr marL="45720" indent="0">
              <a:buNone/>
            </a:pPr>
            <a:r>
              <a:rPr lang="ru-RU" b="1" dirty="0"/>
              <a:t>30: x</a:t>
            </a:r>
            <a:r>
              <a:rPr lang="ru-RU" b="1" baseline="30000" dirty="0"/>
              <a:t>2 </a:t>
            </a:r>
            <a:r>
              <a:rPr lang="ru-RU" b="1" dirty="0"/>
              <a:t>= 30 (</a:t>
            </a:r>
            <a:r>
              <a:rPr lang="ru-RU" b="1" dirty="0" err="1"/>
              <a:t>mod</a:t>
            </a:r>
            <a:r>
              <a:rPr lang="ru-RU" b="1" dirty="0"/>
              <a:t> 35) имеет решения: х =10, 25.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1530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268760"/>
            <a:ext cx="7940352" cy="2952328"/>
          </a:xfrm>
        </p:spPr>
        <p:txBody>
          <a:bodyPr/>
          <a:lstStyle/>
          <a:p>
            <a:r>
              <a:rPr lang="ru-RU" b="1" dirty="0"/>
              <a:t>Заметим, что 14, 15, 21, 25 и 30 не имеют обратных </a:t>
            </a:r>
            <a:r>
              <a:rPr lang="ru-RU" b="1" dirty="0" smtClean="0"/>
              <a:t>значений </a:t>
            </a:r>
            <a:r>
              <a:rPr lang="ru-RU" b="1" dirty="0"/>
              <a:t>по модулю 35, потому что они не являются взаимно простыми с 35. </a:t>
            </a:r>
            <a:endParaRPr lang="ru-RU" b="1" dirty="0" smtClean="0"/>
          </a:p>
          <a:p>
            <a:r>
              <a:rPr lang="ru-RU" b="1" dirty="0" smtClean="0"/>
              <a:t>Следует </a:t>
            </a:r>
            <a:r>
              <a:rPr lang="ru-RU" b="1" dirty="0"/>
              <a:t>также отметить, что число квадратичных вычетов по модулю 35, взаимно простых с </a:t>
            </a:r>
            <a:r>
              <a:rPr lang="ru-RU" b="1" dirty="0" smtClean="0"/>
              <a:t>		    </a:t>
            </a:r>
            <a:r>
              <a:rPr lang="ru-RU" b="1" dirty="0" smtClean="0">
                <a:solidFill>
                  <a:srgbClr val="7030A0"/>
                </a:solidFill>
              </a:rPr>
              <a:t>n </a:t>
            </a:r>
            <a:r>
              <a:rPr lang="ru-RU" b="1" dirty="0">
                <a:solidFill>
                  <a:srgbClr val="7030A0"/>
                </a:solidFill>
              </a:rPr>
              <a:t>= </a:t>
            </a:r>
            <a:r>
              <a:rPr lang="ru-RU" b="1" dirty="0" smtClean="0">
                <a:solidFill>
                  <a:srgbClr val="7030A0"/>
                </a:solidFill>
              </a:rPr>
              <a:t>р*q </a:t>
            </a:r>
            <a:r>
              <a:rPr lang="ru-RU" b="1" dirty="0">
                <a:solidFill>
                  <a:srgbClr val="7030A0"/>
                </a:solidFill>
              </a:rPr>
              <a:t>=5*7 = 35 </a:t>
            </a:r>
            <a:r>
              <a:rPr lang="ru-RU" b="1" dirty="0"/>
              <a:t>(для которых НОД (х, 35) =1), равно</a:t>
            </a:r>
            <a:endParaRPr lang="ru-RU" dirty="0"/>
          </a:p>
          <a:p>
            <a:pPr algn="ctr"/>
            <a:r>
              <a:rPr lang="ru-RU" b="1" dirty="0">
                <a:solidFill>
                  <a:srgbClr val="7030A0"/>
                </a:solidFill>
              </a:rPr>
              <a:t>(р-1)(q-1)/4=(5-1)(7-1)/4 = 6. </a:t>
            </a:r>
            <a:endParaRPr lang="ru-RU" b="1" dirty="0" smtClean="0">
              <a:solidFill>
                <a:srgbClr val="7030A0"/>
              </a:solidFill>
            </a:endParaRPr>
          </a:p>
          <a:p>
            <a:pPr algn="ctr"/>
            <a:endParaRPr lang="ru-RU" b="1" dirty="0">
              <a:solidFill>
                <a:srgbClr val="7030A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2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60648"/>
            <a:ext cx="3203028" cy="27330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04664"/>
            <a:ext cx="6512511" cy="1143000"/>
          </a:xfrm>
        </p:spPr>
        <p:txBody>
          <a:bodyPr/>
          <a:lstStyle/>
          <a:p>
            <a:pPr algn="l"/>
            <a:r>
              <a:rPr lang="ru-RU" dirty="0" smtClean="0"/>
              <a:t>Технические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340768"/>
            <a:ext cx="5472608" cy="527492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/>
              <a:t>Поскольку в настоящее время основное количество информации генерируется, обрабатывается, передается и хранится с помощью технических средств, то для конкретной ее защиты в информационных объектах необходимы технические устройства. </a:t>
            </a:r>
            <a:endParaRPr lang="ru-RU" sz="2800" dirty="0" smtClean="0"/>
          </a:p>
          <a:p>
            <a:r>
              <a:rPr lang="ru-RU" sz="2800" dirty="0" smtClean="0"/>
              <a:t>В </a:t>
            </a:r>
            <a:r>
              <a:rPr lang="ru-RU" sz="2800" dirty="0"/>
              <a:t>силу многообразия технических средств нападения приходится использовать обширный арсенал технических средств защиты. </a:t>
            </a:r>
            <a:endParaRPr lang="ru-RU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7189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88640"/>
            <a:ext cx="8012360" cy="5289768"/>
          </a:xfrm>
        </p:spPr>
        <p:txBody>
          <a:bodyPr/>
          <a:lstStyle/>
          <a:p>
            <a:pPr algn="ctr"/>
            <a:endParaRPr lang="ru-RU" b="1" dirty="0">
              <a:solidFill>
                <a:srgbClr val="7030A0"/>
              </a:solidFill>
            </a:endParaRPr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11560" y="332656"/>
            <a:ext cx="8136904" cy="5328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14124">
                  <a:lumMod val="75000"/>
                </a:srgbClr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Составим таблицу квадратичных вычетов по модулю 35, обратных к ним значений по модулю 35 и их квадратных корней.</a:t>
            </a: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Итак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, сторона </a:t>
            </a:r>
            <a:r>
              <a:rPr lang="ru-RU" b="1" dirty="0">
                <a:solidFill>
                  <a:srgbClr val="7030A0"/>
                </a:solidFill>
              </a:rPr>
              <a:t>А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 получает открытый ключ, состоящий из </a:t>
            </a:r>
            <a:r>
              <a:rPr lang="ru-RU" b="1" i="1" dirty="0">
                <a:solidFill>
                  <a:srgbClr val="7030A0"/>
                </a:solidFill>
              </a:rPr>
              <a:t>К=4 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значений </a:t>
            </a:r>
            <a:r>
              <a:rPr lang="ru-RU" b="1" dirty="0">
                <a:solidFill>
                  <a:srgbClr val="7030A0"/>
                </a:solidFill>
              </a:rPr>
              <a:t>V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ru-RU" b="1" dirty="0" smtClean="0">
                <a:solidFill>
                  <a:srgbClr val="7030A0"/>
                </a:solidFill>
              </a:rPr>
              <a:t>[</a:t>
            </a:r>
            <a:r>
              <a:rPr lang="ru-RU" b="1" dirty="0">
                <a:solidFill>
                  <a:srgbClr val="7030A0"/>
                </a:solidFill>
              </a:rPr>
              <a:t>4,11,16,29].</a:t>
            </a:r>
          </a:p>
          <a:p>
            <a:pPr>
              <a:buClr>
                <a:srgbClr val="F14124">
                  <a:lumMod val="75000"/>
                </a:srgbClr>
              </a:buClr>
            </a:pP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Соответствующий 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секретный ключ, состоящий из </a:t>
            </a:r>
            <a:r>
              <a:rPr lang="ru-RU" b="1" i="1" dirty="0">
                <a:solidFill>
                  <a:srgbClr val="7030A0"/>
                </a:solidFill>
              </a:rPr>
              <a:t>К = 4 </a:t>
            </a: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</a:rPr>
              <a:t>значений 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ru-RU" b="1" dirty="0" smtClean="0">
                <a:solidFill>
                  <a:srgbClr val="7030A0"/>
                </a:solidFill>
              </a:rPr>
              <a:t>S</a:t>
            </a:r>
            <a:r>
              <a:rPr lang="ru-RU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ru-RU" b="1" dirty="0" smtClean="0">
                <a:solidFill>
                  <a:srgbClr val="7030A0"/>
                </a:solidFill>
              </a:rPr>
              <a:t>[3</a:t>
            </a:r>
            <a:r>
              <a:rPr lang="en-US" b="1" dirty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4</a:t>
            </a:r>
            <a:r>
              <a:rPr lang="en-US" b="1" dirty="0" smtClean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9</a:t>
            </a:r>
            <a:r>
              <a:rPr lang="en-US" b="1" dirty="0" smtClean="0">
                <a:solidFill>
                  <a:srgbClr val="7030A0"/>
                </a:solidFill>
              </a:rPr>
              <a:t>,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>
                <a:solidFill>
                  <a:srgbClr val="7030A0"/>
                </a:solidFill>
              </a:rPr>
              <a:t>8].</a:t>
            </a:r>
            <a:endParaRPr lang="ru-RU" b="1" dirty="0" smtClean="0">
              <a:solidFill>
                <a:srgbClr val="7030A0"/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F14124">
                  <a:lumMod val="75000"/>
                </a:srgbClr>
              </a:buClr>
            </a:pPr>
            <a:endParaRPr lang="ru-RU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95839"/>
              </p:ext>
            </p:extLst>
          </p:nvPr>
        </p:nvGraphicFramePr>
        <p:xfrm>
          <a:off x="1259632" y="980727"/>
          <a:ext cx="6912768" cy="3326073"/>
        </p:xfrm>
        <a:graphic>
          <a:graphicData uri="http://schemas.openxmlformats.org/drawingml/2006/table">
            <a:tbl>
              <a:tblPr/>
              <a:tblGrid>
                <a:gridCol w="2304256"/>
                <a:gridCol w="2304256"/>
                <a:gridCol w="2304256"/>
              </a:tblGrid>
              <a:tr h="48734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 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</a:t>
                      </a:r>
                      <a:r>
                        <a:rPr lang="en-US" sz="2400" b="1" baseline="30000" dirty="0"/>
                        <a:t>-1 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 = </a:t>
                      </a:r>
                      <a:r>
                        <a:rPr lang="en-US" sz="2400" b="1" dirty="0" err="1" smtClean="0"/>
                        <a:t>sqrt</a:t>
                      </a:r>
                      <a:r>
                        <a:rPr lang="en-US" sz="2400" b="1" dirty="0" smtClean="0"/>
                        <a:t>(V</a:t>
                      </a:r>
                      <a:r>
                        <a:rPr lang="en-US" sz="2400" b="1" baseline="30000" dirty="0" smtClean="0"/>
                        <a:t>-1</a:t>
                      </a:r>
                      <a:r>
                        <a:rPr lang="en-US" sz="2400" b="1" dirty="0" smtClean="0"/>
                        <a:t>)</a:t>
                      </a:r>
                      <a:r>
                        <a:rPr lang="en-US" sz="1000" b="1" dirty="0" smtClean="0"/>
                        <a:t>mod</a:t>
                      </a:r>
                      <a:r>
                        <a:rPr lang="en-US" sz="1000" b="1" baseline="0" dirty="0" smtClean="0"/>
                        <a:t> 35</a:t>
                      </a:r>
                      <a:endParaRPr lang="en-US" sz="2400" dirty="0"/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/>
                        <a:t>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3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16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4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16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11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9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  <a:tr h="473122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29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29 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/>
                        <a:t>8</a:t>
                      </a:r>
                    </a:p>
                  </a:txBody>
                  <a:tcPr marL="86876" marR="86876" marT="43438" marB="434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715000"/>
            <a:ext cx="7805339" cy="1143000"/>
          </a:xfrm>
        </p:spPr>
        <p:txBody>
          <a:bodyPr/>
          <a:lstStyle/>
          <a:p>
            <a:r>
              <a:rPr lang="ru-RU" dirty="0" smtClean="0"/>
              <a:t>Пример (окончание)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764704"/>
            <a:ext cx="8928992" cy="3456384"/>
          </a:xfrm>
        </p:spPr>
        <p:txBody>
          <a:bodyPr>
            <a:noAutofit/>
          </a:bodyPr>
          <a:lstStyle/>
          <a:p>
            <a:r>
              <a:rPr lang="ru-RU" sz="2000" b="1" dirty="0"/>
              <a:t>Рассмотрим один цикл протокола.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І</a:t>
            </a:r>
            <a:r>
              <a:rPr lang="ru-RU" sz="2000" b="1" dirty="0" smtClean="0"/>
              <a:t>. Сторона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выбирает некоторое случайное число </a:t>
            </a:r>
            <a:r>
              <a:rPr lang="ru-RU" sz="2000" b="1" i="1" dirty="0">
                <a:solidFill>
                  <a:srgbClr val="7030A0"/>
                </a:solidFill>
              </a:rPr>
              <a:t>r = 16</a:t>
            </a:r>
            <a:r>
              <a:rPr lang="ru-RU" sz="2000" b="1" dirty="0"/>
              <a:t>, вычисляет 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b="1" i="1" dirty="0">
                <a:solidFill>
                  <a:srgbClr val="7030A0"/>
                </a:solidFill>
              </a:rPr>
              <a:t>х = 16</a:t>
            </a:r>
            <a:r>
              <a:rPr lang="ru-RU" sz="2000" b="1" i="1" baseline="30000" dirty="0">
                <a:solidFill>
                  <a:srgbClr val="7030A0"/>
                </a:solidFill>
              </a:rPr>
              <a:t>2</a:t>
            </a:r>
            <a:r>
              <a:rPr lang="ru-RU" sz="2000" b="1" i="1" dirty="0">
                <a:solidFill>
                  <a:srgbClr val="7030A0"/>
                </a:solidFill>
              </a:rPr>
              <a:t> </a:t>
            </a:r>
            <a:r>
              <a:rPr lang="ru-RU" sz="2000" b="1" i="1" dirty="0" err="1">
                <a:solidFill>
                  <a:srgbClr val="7030A0"/>
                </a:solidFill>
              </a:rPr>
              <a:t>mod</a:t>
            </a:r>
            <a:r>
              <a:rPr lang="ru-RU" sz="2000" b="1" i="1" dirty="0">
                <a:solidFill>
                  <a:srgbClr val="7030A0"/>
                </a:solidFill>
              </a:rPr>
              <a:t> 35 = 11</a:t>
            </a:r>
            <a:endParaRPr lang="ru-RU" sz="2000" i="1" dirty="0">
              <a:solidFill>
                <a:srgbClr val="7030A0"/>
              </a:solidFill>
            </a:endParaRPr>
          </a:p>
          <a:p>
            <a:pPr marL="45720" indent="0">
              <a:buNone/>
            </a:pPr>
            <a:r>
              <a:rPr lang="ru-RU" sz="2000" b="1" dirty="0"/>
              <a:t>и посылает это </a:t>
            </a:r>
            <a:r>
              <a:rPr lang="ru-RU" sz="2000" b="1" dirty="0" smtClean="0"/>
              <a:t>значение </a:t>
            </a:r>
            <a:r>
              <a:rPr lang="ru-RU" sz="2000" b="1" dirty="0"/>
              <a:t>х стороне В.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2. Сторона </a:t>
            </a:r>
            <a:r>
              <a:rPr lang="ru-RU" sz="2000" b="1" dirty="0">
                <a:solidFill>
                  <a:srgbClr val="7030A0"/>
                </a:solidFill>
              </a:rPr>
              <a:t>В</a:t>
            </a:r>
            <a:r>
              <a:rPr lang="ru-RU" sz="2000" b="1" dirty="0"/>
              <a:t> отправляет стороне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некоторую случайную двоичную строку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b="1" i="1" dirty="0">
                <a:solidFill>
                  <a:srgbClr val="7030A0"/>
                </a:solidFill>
              </a:rPr>
              <a:t>[1, 1, 0, 1].</a:t>
            </a:r>
            <a:endParaRPr lang="ru-RU" sz="2000" i="1" dirty="0">
              <a:solidFill>
                <a:srgbClr val="7030A0"/>
              </a:solidFill>
            </a:endParaRPr>
          </a:p>
          <a:p>
            <a:pPr marL="45720" indent="0">
              <a:buNone/>
            </a:pPr>
            <a:r>
              <a:rPr lang="ru-RU" sz="2000" b="1" dirty="0"/>
              <a:t>3. Сторона </a:t>
            </a:r>
            <a:r>
              <a:rPr lang="ru-RU" sz="2000" b="1" dirty="0">
                <a:solidFill>
                  <a:srgbClr val="7030A0"/>
                </a:solidFill>
              </a:rPr>
              <a:t>А</a:t>
            </a:r>
            <a:r>
              <a:rPr lang="ru-RU" sz="2000" b="1" dirty="0"/>
              <a:t> вычисляет значение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dirty="0">
                <a:solidFill>
                  <a:srgbClr val="7030A0"/>
                </a:solidFill>
              </a:rPr>
              <a:t>у = r * (S</a:t>
            </a:r>
            <a:r>
              <a:rPr lang="ru-RU" sz="2000" baseline="-25000" dirty="0">
                <a:solidFill>
                  <a:srgbClr val="7030A0"/>
                </a:solidFill>
              </a:rPr>
              <a:t>1</a:t>
            </a:r>
            <a:r>
              <a:rPr lang="ru-RU" sz="2000" baseline="30000" dirty="0">
                <a:solidFill>
                  <a:srgbClr val="7030A0"/>
                </a:solidFill>
              </a:rPr>
              <a:t>b1</a:t>
            </a:r>
            <a:r>
              <a:rPr lang="ru-RU" sz="2000" dirty="0">
                <a:solidFill>
                  <a:srgbClr val="7030A0"/>
                </a:solidFill>
              </a:rPr>
              <a:t> * S</a:t>
            </a:r>
            <a:r>
              <a:rPr lang="ru-RU" sz="2000" baseline="-25000" dirty="0">
                <a:solidFill>
                  <a:srgbClr val="7030A0"/>
                </a:solidFill>
              </a:rPr>
              <a:t>2</a:t>
            </a:r>
            <a:r>
              <a:rPr lang="ru-RU" sz="2000" baseline="30000" dirty="0">
                <a:solidFill>
                  <a:srgbClr val="7030A0"/>
                </a:solidFill>
              </a:rPr>
              <a:t>b2</a:t>
            </a:r>
            <a:r>
              <a:rPr lang="ru-RU" sz="2000" dirty="0">
                <a:solidFill>
                  <a:srgbClr val="7030A0"/>
                </a:solidFill>
              </a:rPr>
              <a:t> * ...* </a:t>
            </a:r>
            <a:r>
              <a:rPr lang="ru-RU" sz="2000" dirty="0" err="1">
                <a:solidFill>
                  <a:srgbClr val="7030A0"/>
                </a:solidFill>
              </a:rPr>
              <a:t>S</a:t>
            </a:r>
            <a:r>
              <a:rPr lang="ru-RU" sz="2000" baseline="-25000" dirty="0" err="1">
                <a:solidFill>
                  <a:srgbClr val="7030A0"/>
                </a:solidFill>
              </a:rPr>
              <a:t>K</a:t>
            </a:r>
            <a:r>
              <a:rPr lang="ru-RU" sz="2000" baseline="30000" dirty="0" err="1">
                <a:solidFill>
                  <a:srgbClr val="7030A0"/>
                </a:solidFill>
              </a:rPr>
              <a:t>bK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n = 16 * (3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 * 4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 * 9</a:t>
            </a:r>
            <a:r>
              <a:rPr lang="ru-RU" sz="2000" baseline="30000" dirty="0">
                <a:solidFill>
                  <a:srgbClr val="7030A0"/>
                </a:solidFill>
              </a:rPr>
              <a:t>0</a:t>
            </a:r>
            <a:r>
              <a:rPr lang="ru-RU" sz="2000" dirty="0">
                <a:solidFill>
                  <a:srgbClr val="7030A0"/>
                </a:solidFill>
              </a:rPr>
              <a:t> * 8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35 = 31</a:t>
            </a:r>
          </a:p>
          <a:p>
            <a:pPr marL="45720" indent="0">
              <a:buNone/>
            </a:pPr>
            <a:r>
              <a:rPr lang="ru-RU" sz="2000" b="1" dirty="0"/>
              <a:t>и отправляет это значение у стороне </a:t>
            </a:r>
            <a:r>
              <a:rPr lang="ru-RU" sz="2000" b="1" dirty="0">
                <a:solidFill>
                  <a:srgbClr val="7030A0"/>
                </a:solidFill>
              </a:rPr>
              <a:t>В</a:t>
            </a:r>
            <a:r>
              <a:rPr lang="ru-RU" sz="2000" b="1" dirty="0"/>
              <a:t>.</a:t>
            </a:r>
            <a:endParaRPr lang="ru-RU" sz="2000" dirty="0"/>
          </a:p>
          <a:p>
            <a:pPr marL="45720" indent="0">
              <a:buNone/>
            </a:pPr>
            <a:r>
              <a:rPr lang="ru-RU" sz="2000" b="1" dirty="0"/>
              <a:t>4. Сторона В проверяет, что</a:t>
            </a:r>
            <a:endParaRPr lang="ru-RU" sz="2000" dirty="0"/>
          </a:p>
          <a:p>
            <a:pPr marL="45720" indent="0" algn="ctr">
              <a:buNone/>
            </a:pPr>
            <a:r>
              <a:rPr lang="ru-RU" sz="2000" dirty="0">
                <a:solidFill>
                  <a:srgbClr val="7030A0"/>
                </a:solidFill>
              </a:rPr>
              <a:t>х = y</a:t>
            </a:r>
            <a:r>
              <a:rPr lang="ru-RU" sz="2000" baseline="30000" dirty="0">
                <a:solidFill>
                  <a:srgbClr val="7030A0"/>
                </a:solidFill>
              </a:rPr>
              <a:t>2</a:t>
            </a:r>
            <a:r>
              <a:rPr lang="ru-RU" sz="2000" dirty="0">
                <a:solidFill>
                  <a:srgbClr val="7030A0"/>
                </a:solidFill>
              </a:rPr>
              <a:t> * (V</a:t>
            </a:r>
            <a:r>
              <a:rPr lang="ru-RU" sz="2000" baseline="-25000" dirty="0">
                <a:solidFill>
                  <a:srgbClr val="7030A0"/>
                </a:solidFill>
              </a:rPr>
              <a:t>1</a:t>
            </a:r>
            <a:r>
              <a:rPr lang="ru-RU" sz="2000" baseline="30000" dirty="0">
                <a:solidFill>
                  <a:srgbClr val="7030A0"/>
                </a:solidFill>
              </a:rPr>
              <a:t>b1</a:t>
            </a:r>
            <a:r>
              <a:rPr lang="ru-RU" sz="2000" dirty="0">
                <a:solidFill>
                  <a:srgbClr val="7030A0"/>
                </a:solidFill>
              </a:rPr>
              <a:t> * V</a:t>
            </a:r>
            <a:r>
              <a:rPr lang="ru-RU" sz="2000" baseline="-25000" dirty="0">
                <a:solidFill>
                  <a:srgbClr val="7030A0"/>
                </a:solidFill>
              </a:rPr>
              <a:t>2</a:t>
            </a:r>
            <a:r>
              <a:rPr lang="ru-RU" sz="2000" baseline="30000" dirty="0">
                <a:solidFill>
                  <a:srgbClr val="7030A0"/>
                </a:solidFill>
              </a:rPr>
              <a:t>b2</a:t>
            </a:r>
            <a:r>
              <a:rPr lang="ru-RU" sz="2000" dirty="0">
                <a:solidFill>
                  <a:srgbClr val="7030A0"/>
                </a:solidFill>
              </a:rPr>
              <a:t> * ... * </a:t>
            </a:r>
            <a:r>
              <a:rPr lang="ru-RU" sz="2000" dirty="0" err="1">
                <a:solidFill>
                  <a:srgbClr val="7030A0"/>
                </a:solidFill>
              </a:rPr>
              <a:t>V</a:t>
            </a:r>
            <a:r>
              <a:rPr lang="ru-RU" sz="2000" baseline="-25000" dirty="0" err="1">
                <a:solidFill>
                  <a:srgbClr val="7030A0"/>
                </a:solidFill>
              </a:rPr>
              <a:t>K</a:t>
            </a:r>
            <a:r>
              <a:rPr lang="ru-RU" sz="2000" baseline="30000" dirty="0" err="1">
                <a:solidFill>
                  <a:srgbClr val="7030A0"/>
                </a:solidFill>
              </a:rPr>
              <a:t>bK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n = 31</a:t>
            </a:r>
            <a:r>
              <a:rPr lang="ru-RU" sz="2000" baseline="30000" dirty="0">
                <a:solidFill>
                  <a:srgbClr val="7030A0"/>
                </a:solidFill>
              </a:rPr>
              <a:t>2</a:t>
            </a:r>
            <a:r>
              <a:rPr lang="ru-RU" sz="2000" dirty="0">
                <a:solidFill>
                  <a:srgbClr val="7030A0"/>
                </a:solidFill>
              </a:rPr>
              <a:t> * (4</a:t>
            </a:r>
            <a:r>
              <a:rPr lang="ru-RU" sz="2000" baseline="30000" dirty="0">
                <a:solidFill>
                  <a:srgbClr val="7030A0"/>
                </a:solidFill>
              </a:rPr>
              <a:t>1 </a:t>
            </a:r>
            <a:r>
              <a:rPr lang="ru-RU" sz="2000" dirty="0">
                <a:solidFill>
                  <a:srgbClr val="7030A0"/>
                </a:solidFill>
              </a:rPr>
              <a:t>* 11</a:t>
            </a:r>
            <a:r>
              <a:rPr lang="ru-RU" sz="2000" baseline="30000" dirty="0">
                <a:solidFill>
                  <a:srgbClr val="7030A0"/>
                </a:solidFill>
              </a:rPr>
              <a:t>1 </a:t>
            </a:r>
            <a:r>
              <a:rPr lang="ru-RU" sz="2000" dirty="0">
                <a:solidFill>
                  <a:srgbClr val="7030A0"/>
                </a:solidFill>
              </a:rPr>
              <a:t>* 16</a:t>
            </a:r>
            <a:r>
              <a:rPr lang="ru-RU" sz="2000" baseline="30000" dirty="0">
                <a:solidFill>
                  <a:srgbClr val="7030A0"/>
                </a:solidFill>
              </a:rPr>
              <a:t>0 </a:t>
            </a:r>
            <a:r>
              <a:rPr lang="ru-RU" sz="2000" dirty="0">
                <a:solidFill>
                  <a:srgbClr val="7030A0"/>
                </a:solidFill>
              </a:rPr>
              <a:t>* 29</a:t>
            </a:r>
            <a:r>
              <a:rPr lang="ru-RU" sz="2000" baseline="30000" dirty="0">
                <a:solidFill>
                  <a:srgbClr val="7030A0"/>
                </a:solidFill>
              </a:rPr>
              <a:t>1</a:t>
            </a:r>
            <a:r>
              <a:rPr lang="ru-RU" sz="2000" dirty="0">
                <a:solidFill>
                  <a:srgbClr val="7030A0"/>
                </a:solidFill>
              </a:rPr>
              <a:t>) </a:t>
            </a:r>
            <a:r>
              <a:rPr lang="ru-RU" sz="2000" dirty="0" err="1">
                <a:solidFill>
                  <a:srgbClr val="7030A0"/>
                </a:solidFill>
              </a:rPr>
              <a:t>mod</a:t>
            </a:r>
            <a:r>
              <a:rPr lang="ru-RU" sz="2000" dirty="0">
                <a:solidFill>
                  <a:srgbClr val="7030A0"/>
                </a:solidFill>
              </a:rPr>
              <a:t> 35 = 11.</a:t>
            </a:r>
          </a:p>
          <a:p>
            <a:pPr algn="ctr"/>
            <a:endParaRPr lang="ru-RU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527"/>
            <a:ext cx="8449816" cy="1143000"/>
          </a:xfrm>
        </p:spPr>
        <p:txBody>
          <a:bodyPr/>
          <a:lstStyle/>
          <a:p>
            <a:r>
              <a:rPr lang="ru-RU" dirty="0"/>
              <a:t>Биометрические системы </a:t>
            </a:r>
            <a:r>
              <a:rPr lang="ru-RU" dirty="0" smtClean="0"/>
              <a:t>идентификации</a:t>
            </a:r>
            <a:endParaRPr lang="ru-RU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772816"/>
            <a:ext cx="8753277" cy="4248472"/>
          </a:xfrm>
          <a:prstGeom prst="rect">
            <a:avLst/>
          </a:prstGeom>
        </p:spPr>
        <p:txBody>
          <a:bodyPr/>
          <a:lstStyle/>
          <a:p>
            <a:pPr marL="0" indent="0" algn="just">
              <a:spcBef>
                <a:spcPts val="650"/>
              </a:spcBef>
              <a:buClr>
                <a:srgbClr val="FFFFFF"/>
              </a:buCl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r>
              <a:rPr lang="ru-RU" sz="2400" dirty="0" smtClean="0"/>
              <a:t>Это </a:t>
            </a:r>
            <a:r>
              <a:rPr lang="ru-RU" sz="2400" b="1" dirty="0">
                <a:solidFill>
                  <a:srgbClr val="7030A0"/>
                </a:solidFill>
              </a:rPr>
              <a:t>системы контроля доступа</a:t>
            </a:r>
            <a:r>
              <a:rPr lang="ru-RU" sz="2400" dirty="0"/>
              <a:t>, основанные на идентификации и аутентификации человека </a:t>
            </a:r>
            <a:r>
              <a:rPr lang="ru-RU" sz="2400" b="1" dirty="0">
                <a:solidFill>
                  <a:srgbClr val="7030A0"/>
                </a:solidFill>
              </a:rPr>
              <a:t>по биологическим признакам</a:t>
            </a:r>
            <a:r>
              <a:rPr lang="ru-RU" sz="2400" dirty="0"/>
              <a:t>, таким как структура ДНК, рисунок радужной оболочки глаза, сетчатка глаза, геометрия и температурная карта лица, отпечаток пальца, геометрия </a:t>
            </a:r>
            <a:r>
              <a:rPr lang="ru-RU" sz="2400" dirty="0" smtClean="0"/>
              <a:t>ладони (статические методы). </a:t>
            </a:r>
          </a:p>
          <a:p>
            <a:pPr marL="0" indent="0" algn="just">
              <a:spcBef>
                <a:spcPts val="650"/>
              </a:spcBef>
              <a:buClr>
                <a:srgbClr val="FFFFFF"/>
              </a:buClr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r>
              <a:rPr lang="ru-RU" sz="2400" dirty="0" smtClean="0"/>
              <a:t>Часто </a:t>
            </a:r>
            <a:r>
              <a:rPr lang="ru-RU" sz="2400" dirty="0"/>
              <a:t>используются еще и уникальные динамические методы биометрической аутентификации – </a:t>
            </a:r>
            <a:r>
              <a:rPr lang="ru-RU" sz="2400" u="sng" dirty="0">
                <a:solidFill>
                  <a:srgbClr val="7030A0"/>
                </a:solidFill>
              </a:rPr>
              <a:t>подпись, клавиатурный почерк, голос и походка</a:t>
            </a:r>
            <a:r>
              <a:rPr lang="ru-RU" sz="2400" dirty="0"/>
              <a:t>, которые основаны на </a:t>
            </a:r>
            <a:r>
              <a:rPr lang="ru-RU" sz="2400" b="1" dirty="0">
                <a:solidFill>
                  <a:srgbClr val="7030A0"/>
                </a:solidFill>
              </a:rPr>
              <a:t>поведенческих характеристиках людей</a:t>
            </a:r>
            <a:r>
              <a:rPr lang="ru-RU" sz="2400" dirty="0"/>
              <a:t>.</a:t>
            </a:r>
          </a:p>
          <a:p>
            <a:pPr marL="328613" indent="-328613" algn="just">
              <a:spcBef>
                <a:spcPts val="650"/>
              </a:spcBef>
              <a:buClr>
                <a:srgbClr val="FFFFFF"/>
              </a:buClr>
              <a:buFont typeface="Arial" charset="0"/>
              <a:buChar char="•"/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endParaRPr lang="ru-RU" sz="2600" dirty="0" smtClean="0"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468"/>
            <a:ext cx="9143999" cy="1143000"/>
          </a:xfrm>
        </p:spPr>
        <p:txBody>
          <a:bodyPr/>
          <a:lstStyle/>
          <a:p>
            <a:r>
              <a:rPr lang="ru-RU" dirty="0" smtClean="0"/>
              <a:t>Сегментация биометрического </a:t>
            </a:r>
            <a:r>
              <a:rPr lang="ru-RU" dirty="0"/>
              <a:t>рынка по методам </a:t>
            </a:r>
            <a:r>
              <a:rPr lang="ru-RU" dirty="0" smtClean="0"/>
              <a:t>идентификации</a:t>
            </a:r>
            <a:endParaRPr lang="ru-RU" dirty="0"/>
          </a:p>
        </p:txBody>
      </p:sp>
      <p:pic>
        <p:nvPicPr>
          <p:cNvPr id="1027" name="Диаграмма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2" y="2449091"/>
            <a:ext cx="7056784" cy="440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93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6512511" cy="1143000"/>
          </a:xfrm>
        </p:spPr>
        <p:txBody>
          <a:bodyPr/>
          <a:lstStyle/>
          <a:p>
            <a:r>
              <a:rPr lang="ru-RU" dirty="0" smtClean="0"/>
              <a:t>Отпечатки пальцев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556792"/>
            <a:ext cx="7558409" cy="5035064"/>
          </a:xfrm>
        </p:spPr>
      </p:pic>
    </p:spTree>
    <p:extLst>
      <p:ext uri="{BB962C8B-B14F-4D97-AF65-F5344CB8AC3E}">
        <p14:creationId xmlns:p14="http://schemas.microsoft.com/office/powerpoint/2010/main" val="370785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1468"/>
            <a:ext cx="6512511" cy="1143000"/>
          </a:xfrm>
        </p:spPr>
        <p:txBody>
          <a:bodyPr/>
          <a:lstStyle/>
          <a:p>
            <a:r>
              <a:rPr lang="ru-RU" dirty="0" smtClean="0"/>
              <a:t>Геометрия лица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45463"/>
            <a:ext cx="6120680" cy="5502429"/>
          </a:xfrm>
        </p:spPr>
      </p:pic>
    </p:spTree>
    <p:extLst>
      <p:ext uri="{BB962C8B-B14F-4D97-AF65-F5344CB8AC3E}">
        <p14:creationId xmlns:p14="http://schemas.microsoft.com/office/powerpoint/2010/main" val="2445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3045"/>
            <a:ext cx="6512511" cy="1143000"/>
          </a:xfrm>
        </p:spPr>
        <p:txBody>
          <a:bodyPr/>
          <a:lstStyle/>
          <a:p>
            <a:r>
              <a:rPr lang="ru-RU" dirty="0" smtClean="0"/>
              <a:t>Радужная оболочка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500944" cy="4896544"/>
          </a:xfrm>
        </p:spPr>
      </p:pic>
    </p:spTree>
    <p:extLst>
      <p:ext uri="{BB962C8B-B14F-4D97-AF65-F5344CB8AC3E}">
        <p14:creationId xmlns:p14="http://schemas.microsoft.com/office/powerpoint/2010/main" val="2101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766248" cy="1143000"/>
          </a:xfrm>
        </p:spPr>
        <p:txBody>
          <a:bodyPr/>
          <a:lstStyle/>
          <a:p>
            <a:r>
              <a:rPr lang="ru-RU" dirty="0" smtClean="0"/>
              <a:t>Почерк работы на клавиатуре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843200" cy="3816423"/>
          </a:xfrm>
        </p:spPr>
      </p:pic>
    </p:spTree>
    <p:extLst>
      <p:ext uri="{BB962C8B-B14F-4D97-AF65-F5344CB8AC3E}">
        <p14:creationId xmlns:p14="http://schemas.microsoft.com/office/powerpoint/2010/main" val="3310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Идентификация </a:t>
            </a:r>
            <a:r>
              <a:rPr lang="ru-RU" dirty="0" smtClean="0"/>
              <a:t>в </a:t>
            </a:r>
            <a:r>
              <a:rPr lang="ru-RU" dirty="0"/>
              <a:t>биометрической </a:t>
            </a:r>
            <a:r>
              <a:rPr lang="ru-RU" dirty="0" smtClean="0"/>
              <a:t>системе</a:t>
            </a:r>
            <a:endParaRPr lang="ru-RU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628800"/>
            <a:ext cx="8213725" cy="50958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rgbClr val="7030A0"/>
                </a:solidFill>
              </a:rPr>
              <a:t>Регистрация </a:t>
            </a:r>
            <a:r>
              <a:rPr lang="ru-RU" sz="2400" b="1" dirty="0">
                <a:solidFill>
                  <a:srgbClr val="7030A0"/>
                </a:solidFill>
              </a:rPr>
              <a:t>идентификатора </a:t>
            </a:r>
            <a:r>
              <a:rPr lang="ru-RU" sz="2400" dirty="0"/>
              <a:t>– сведение о физиологической или поведенческой характеристике преобразуется в </a:t>
            </a:r>
            <a:r>
              <a:rPr lang="ru-RU" sz="2400" u="sng" dirty="0">
                <a:solidFill>
                  <a:srgbClr val="7030A0"/>
                </a:solidFill>
              </a:rPr>
              <a:t>форму, доступную компьютерным технологиям</a:t>
            </a:r>
            <a:r>
              <a:rPr lang="ru-RU" sz="2400" dirty="0"/>
              <a:t>, и вносятся в память биометрической системы;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Выделение</a:t>
            </a:r>
            <a:r>
              <a:rPr lang="ru-RU" sz="2400" dirty="0"/>
              <a:t> – из вновь предъявленного идентификатора выделяются </a:t>
            </a:r>
            <a:r>
              <a:rPr lang="ru-RU" sz="2400" u="sng" dirty="0">
                <a:solidFill>
                  <a:srgbClr val="7030A0"/>
                </a:solidFill>
              </a:rPr>
              <a:t>уникальные признаки, анализируемые системой</a:t>
            </a:r>
            <a:r>
              <a:rPr lang="ru-RU" sz="2400" dirty="0"/>
              <a:t>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Сравнение</a:t>
            </a:r>
            <a:r>
              <a:rPr lang="ru-RU" sz="2400" dirty="0"/>
              <a:t> – сопоставляются сведения о </a:t>
            </a:r>
            <a:r>
              <a:rPr lang="ru-RU" sz="2400" u="sng" dirty="0">
                <a:solidFill>
                  <a:srgbClr val="7030A0"/>
                </a:solidFill>
              </a:rPr>
              <a:t>вновь предъявленном</a:t>
            </a:r>
            <a:r>
              <a:rPr lang="ru-RU" sz="2400" dirty="0"/>
              <a:t> и </a:t>
            </a:r>
            <a:r>
              <a:rPr lang="ru-RU" sz="2400" u="sng" dirty="0">
                <a:solidFill>
                  <a:srgbClr val="7030A0"/>
                </a:solidFill>
              </a:rPr>
              <a:t>ранее зарегистрированном </a:t>
            </a:r>
            <a:r>
              <a:rPr lang="ru-RU" sz="2400" dirty="0" smtClean="0"/>
              <a:t>идентификаторах;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>
                <a:solidFill>
                  <a:srgbClr val="7030A0"/>
                </a:solidFill>
              </a:rPr>
              <a:t>Решение</a:t>
            </a:r>
            <a:r>
              <a:rPr lang="ru-RU" sz="2400" dirty="0"/>
              <a:t> – выносится заключение о том, </a:t>
            </a:r>
            <a:r>
              <a:rPr lang="ru-RU" sz="2400" u="sng" dirty="0">
                <a:solidFill>
                  <a:srgbClr val="7030A0"/>
                </a:solidFill>
              </a:rPr>
              <a:t>совпадают или не совпадают</a:t>
            </a:r>
            <a:r>
              <a:rPr lang="ru-RU" sz="2400" dirty="0"/>
              <a:t> </a:t>
            </a:r>
            <a:r>
              <a:rPr lang="ru-RU" sz="2400" dirty="0" smtClean="0"/>
              <a:t>идентификаторы.</a:t>
            </a:r>
            <a:endParaRPr lang="ru-RU" sz="2400" dirty="0"/>
          </a:p>
          <a:p>
            <a:pPr marL="328613" indent="-328613" algn="just">
              <a:spcBef>
                <a:spcPts val="650"/>
              </a:spcBef>
              <a:buClr>
                <a:srgbClr val="FFFFFF"/>
              </a:buClr>
              <a:buFont typeface="Arial" charset="0"/>
              <a:buChar char="•"/>
              <a:tabLst>
                <a:tab pos="328613" algn="l"/>
                <a:tab pos="776288" algn="l"/>
                <a:tab pos="1225550" algn="l"/>
                <a:tab pos="1674813" algn="l"/>
                <a:tab pos="2124075" algn="l"/>
                <a:tab pos="2573338" algn="l"/>
                <a:tab pos="3022600" algn="l"/>
                <a:tab pos="3471863" algn="l"/>
                <a:tab pos="3921125" algn="l"/>
                <a:tab pos="4370388" algn="l"/>
                <a:tab pos="4819650" algn="l"/>
                <a:tab pos="5268913" algn="l"/>
                <a:tab pos="5718175" algn="l"/>
                <a:tab pos="6167438" algn="l"/>
                <a:tab pos="6616700" algn="l"/>
                <a:tab pos="7065963" algn="l"/>
                <a:tab pos="7515225" algn="l"/>
                <a:tab pos="7964488" algn="l"/>
                <a:tab pos="8413750" algn="l"/>
                <a:tab pos="8863013" algn="l"/>
                <a:tab pos="9312275" algn="l"/>
              </a:tabLst>
            </a:pPr>
            <a:endParaRPr lang="ru-RU" sz="2600" dirty="0" smtClean="0"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5116"/>
            <a:ext cx="6512511" cy="1143000"/>
          </a:xfrm>
        </p:spPr>
        <p:txBody>
          <a:bodyPr/>
          <a:lstStyle/>
          <a:p>
            <a:r>
              <a:rPr lang="ru-RU" dirty="0" smtClean="0"/>
              <a:t>Надежность систем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5539"/>
            <a:ext cx="8213725" cy="338358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rPr lang="ru-RU" dirty="0"/>
              <a:t>Одна из самых важных характеристик систем защиты информации, основанных на биометрических технологиях, является высокая надежность, то есть способность системы достоверно различать биометрические характеристики, принадлежащие разным людям, и надежно находить совпадения</a:t>
            </a:r>
            <a:r>
              <a:rPr lang="ru-RU" dirty="0" smtClean="0"/>
              <a:t>.</a:t>
            </a:r>
          </a:p>
          <a:p>
            <a:pPr marL="0" indent="0"/>
            <a:r>
              <a:rPr lang="ru-RU" dirty="0" smtClean="0"/>
              <a:t>В </a:t>
            </a:r>
            <a:r>
              <a:rPr lang="ru-RU" dirty="0"/>
              <a:t>биометрии эти параметры называются </a:t>
            </a:r>
            <a:r>
              <a:rPr lang="ru-RU" u="sng" dirty="0">
                <a:solidFill>
                  <a:srgbClr val="7030A0"/>
                </a:solidFill>
              </a:rPr>
              <a:t>ошибкой первого рода</a:t>
            </a:r>
            <a:r>
              <a:rPr lang="ru-RU" dirty="0"/>
              <a:t> (</a:t>
            </a:r>
            <a:r>
              <a:rPr lang="ru-RU" dirty="0" err="1"/>
              <a:t>False</a:t>
            </a:r>
            <a:r>
              <a:rPr lang="ru-RU" dirty="0"/>
              <a:t> </a:t>
            </a:r>
            <a:r>
              <a:rPr lang="ru-RU" dirty="0" err="1"/>
              <a:t>Reject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 FRR) и </a:t>
            </a:r>
            <a:r>
              <a:rPr lang="ru-RU" u="sng" dirty="0">
                <a:solidFill>
                  <a:srgbClr val="7030A0"/>
                </a:solidFill>
              </a:rPr>
              <a:t>ошибкой второго рода </a:t>
            </a:r>
            <a:r>
              <a:rPr lang="ru-RU" dirty="0"/>
              <a:t>(</a:t>
            </a:r>
            <a:r>
              <a:rPr lang="ru-RU" dirty="0" err="1"/>
              <a:t>False</a:t>
            </a:r>
            <a:r>
              <a:rPr lang="ru-RU" dirty="0"/>
              <a:t> </a:t>
            </a:r>
            <a:r>
              <a:rPr lang="ru-RU" dirty="0" err="1"/>
              <a:t>Accept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 FAR).</a:t>
            </a:r>
          </a:p>
        </p:txBody>
      </p:sp>
    </p:spTree>
    <p:extLst>
      <p:ext uri="{BB962C8B-B14F-4D97-AF65-F5344CB8AC3E}">
        <p14:creationId xmlns:p14="http://schemas.microsoft.com/office/powerpoint/2010/main" val="12234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 smtClean="0"/>
              <a:t>Задачи дисциплины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5719" y="1064176"/>
            <a:ext cx="9144000" cy="5793824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В результате изучения учебной дисциплины студент должен</a:t>
            </a:r>
          </a:p>
          <a:p>
            <a:r>
              <a:rPr lang="ru-RU" b="1" dirty="0"/>
              <a:t>знать: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технические </a:t>
            </a:r>
            <a:r>
              <a:rPr lang="ru-RU" dirty="0"/>
              <a:t>каналы утечки информации, их обнаружение и обеспечение информационной безопасности;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основы </a:t>
            </a:r>
            <a:r>
              <a:rPr lang="ru-RU" dirty="0"/>
              <a:t>криптографической и </a:t>
            </a:r>
            <a:r>
              <a:rPr lang="ru-RU" dirty="0" err="1"/>
              <a:t>стеганографической</a:t>
            </a:r>
            <a:r>
              <a:rPr lang="ru-RU" dirty="0"/>
              <a:t> защиты информационных ресурсов;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типы </a:t>
            </a:r>
            <a:r>
              <a:rPr lang="ru-RU" dirty="0"/>
              <a:t>удаленных атак на распределенные компьютерные системы и способы защиты от них;</a:t>
            </a:r>
          </a:p>
          <a:p>
            <a:r>
              <a:rPr lang="ru-RU" b="1" dirty="0"/>
              <a:t>уметь: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проводить </a:t>
            </a:r>
            <a:r>
              <a:rPr lang="ru-RU" dirty="0"/>
              <a:t>анализ вероятных угроз информационной безопасности для заданных объектов;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обнаруживать </a:t>
            </a:r>
            <a:r>
              <a:rPr lang="ru-RU" dirty="0"/>
              <a:t>и устранять уязвимости, приводящие к реализации атак на программные продукты, компьютерные системы и сети;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качественно </a:t>
            </a:r>
            <a:r>
              <a:rPr lang="ru-RU" dirty="0"/>
              <a:t>оценивать алгоритмы, реализующие криптографическую защиту информационных ресурсов, процедуры аутентификации и контроля целостности;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разрабатывать </a:t>
            </a:r>
            <a:r>
              <a:rPr lang="ru-RU" dirty="0"/>
              <a:t>рекомендации по защите от несанкционированного доступа объектов различного типа.</a:t>
            </a:r>
          </a:p>
          <a:p>
            <a:r>
              <a:rPr lang="ru-RU" b="1" dirty="0"/>
              <a:t>владеть: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 smtClean="0"/>
              <a:t>базовыми </a:t>
            </a:r>
            <a:r>
              <a:rPr lang="ru-RU" dirty="0"/>
              <a:t>представлениями о различных видах угроз информационной безопасности и способах их предотвращения в современных компьютерных системах и сетях.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712968" cy="1143000"/>
          </a:xfrm>
        </p:spPr>
        <p:txBody>
          <a:bodyPr/>
          <a:lstStyle/>
          <a:p>
            <a:pPr algn="l"/>
            <a:r>
              <a:rPr lang="ru-RU" dirty="0" smtClean="0"/>
              <a:t>Критерий </a:t>
            </a:r>
            <a:br>
              <a:rPr lang="ru-RU" dirty="0" smtClean="0"/>
            </a:br>
            <a:r>
              <a:rPr lang="ru-RU" dirty="0" smtClean="0"/>
              <a:t>"эффективность-стоимость</a:t>
            </a:r>
            <a:r>
              <a:rPr lang="ru-RU" dirty="0"/>
              <a:t>"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060848"/>
            <a:ext cx="7992888" cy="4410824"/>
          </a:xfrm>
        </p:spPr>
        <p:txBody>
          <a:bodyPr>
            <a:normAutofit/>
          </a:bodyPr>
          <a:lstStyle/>
          <a:p>
            <a:r>
              <a:rPr lang="ru-RU" dirty="0"/>
              <a:t>Принципиальным вопросом при определении уровня защищенности объекта является выбор критериев. Рассмотрим один из них   широко известный критерий "эффективность - стоимость".</a:t>
            </a:r>
          </a:p>
          <a:p>
            <a:r>
              <a:rPr lang="ru-RU" dirty="0" smtClean="0"/>
              <a:t>Пусть </a:t>
            </a:r>
            <a:r>
              <a:rPr lang="ru-RU" dirty="0"/>
              <a:t>имеется информационный объект, который при нормальном (</a:t>
            </a:r>
            <a:r>
              <a:rPr lang="ru-RU" dirty="0" smtClean="0"/>
              <a:t>идеальном</a:t>
            </a:r>
            <a:r>
              <a:rPr lang="ru-RU" dirty="0"/>
              <a:t>) функционировании создает положительный эффект (экономический, политический, технический и т.д.).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эффект обозначим через Е0.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2380505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 smtClean="0"/>
              <a:t>Зависимость надежности системы от удобства использования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25538"/>
            <a:ext cx="8213725" cy="5095875"/>
          </a:xfrm>
          <a:prstGeom prst="rect">
            <a:avLst/>
          </a:prstGeom>
        </p:spPr>
        <p:txBody>
          <a:bodyPr/>
          <a:lstStyle/>
          <a:p>
            <a:pPr marL="0" indent="0"/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0"/>
            <a:ext cx="6512511" cy="1143000"/>
          </a:xfrm>
        </p:spPr>
        <p:txBody>
          <a:bodyPr/>
          <a:lstStyle/>
          <a:p>
            <a:r>
              <a:rPr lang="ru-RU" dirty="0" smtClean="0"/>
              <a:t>Модуль регистрации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980729"/>
            <a:ext cx="8208912" cy="3600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/>
            <a:r>
              <a:rPr lang="ru-RU" sz="2800" b="1" dirty="0" smtClean="0">
                <a:solidFill>
                  <a:srgbClr val="7030A0"/>
                </a:solidFill>
              </a:rPr>
              <a:t>«Обучает</a:t>
            </a:r>
            <a:r>
              <a:rPr lang="ru-RU" sz="2800" b="1" dirty="0">
                <a:solidFill>
                  <a:srgbClr val="7030A0"/>
                </a:solidFill>
              </a:rPr>
              <a:t>» систему идентифицировать конкретного человека</a:t>
            </a:r>
            <a:r>
              <a:rPr lang="ru-RU" sz="2800" b="1" dirty="0" smtClean="0">
                <a:solidFill>
                  <a:srgbClr val="7030A0"/>
                </a:solidFill>
              </a:rPr>
              <a:t>.</a:t>
            </a:r>
          </a:p>
          <a:p>
            <a:pPr marL="0" indent="0"/>
            <a:r>
              <a:rPr lang="ru-RU" sz="2800" dirty="0" smtClean="0"/>
              <a:t> </a:t>
            </a:r>
            <a:r>
              <a:rPr lang="ru-RU" sz="2800" dirty="0"/>
              <a:t>На этапе регистрации видеокамера или иные датчики сканируют человека для того, чтобы создать цифровое представление его облика</a:t>
            </a:r>
            <a:r>
              <a:rPr lang="ru-RU" sz="2800" dirty="0" smtClean="0"/>
              <a:t>.</a:t>
            </a:r>
          </a:p>
          <a:p>
            <a:pPr marL="0" indent="0"/>
            <a:r>
              <a:rPr lang="ru-RU" sz="2800" dirty="0" smtClean="0"/>
              <a:t> </a:t>
            </a:r>
            <a:r>
              <a:rPr lang="ru-RU" sz="2800" dirty="0"/>
              <a:t>В результате сканирования </a:t>
            </a:r>
            <a:r>
              <a:rPr lang="ru-RU" sz="2800" dirty="0" smtClean="0"/>
              <a:t>формируются </a:t>
            </a:r>
            <a:r>
              <a:rPr lang="ru-RU" sz="2800" dirty="0"/>
              <a:t>несколько изображений. </a:t>
            </a:r>
            <a:endParaRPr lang="ru-RU" sz="2800" dirty="0" smtClean="0"/>
          </a:p>
          <a:p>
            <a:pPr marL="0" indent="0"/>
            <a:r>
              <a:rPr lang="ru-RU" sz="2800" dirty="0" smtClean="0"/>
              <a:t>В </a:t>
            </a:r>
            <a:r>
              <a:rPr lang="ru-RU" sz="2800" dirty="0"/>
              <a:t>идеальном случае, эти изображения будут иметь слегка различные ракурсы и выражения лица, что позволит получить более точные данные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014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11468"/>
            <a:ext cx="6512511" cy="1143000"/>
          </a:xfrm>
        </p:spPr>
        <p:txBody>
          <a:bodyPr/>
          <a:lstStyle/>
          <a:p>
            <a:r>
              <a:rPr lang="ru-RU" dirty="0" smtClean="0"/>
              <a:t>Модуль идентификации </a:t>
            </a:r>
            <a:endParaRPr lang="ru-RU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700809"/>
            <a:ext cx="8352928" cy="515719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rPr lang="ru-RU" sz="2400" b="1" i="1" dirty="0">
                <a:solidFill>
                  <a:srgbClr val="7030A0"/>
                </a:solidFill>
              </a:rPr>
              <a:t>Модуль идентификации</a:t>
            </a:r>
            <a:r>
              <a:rPr lang="ru-RU" sz="2400" b="1" dirty="0">
                <a:solidFill>
                  <a:srgbClr val="7030A0"/>
                </a:solidFill>
              </a:rPr>
              <a:t> получает от видеокамеры изображение человека и преобразует его в тот же цифровой формат</a:t>
            </a:r>
            <a:r>
              <a:rPr lang="ru-RU" sz="2400" dirty="0"/>
              <a:t>, в котором хранится шаблон. </a:t>
            </a:r>
            <a:endParaRPr lang="ru-RU" sz="2400" dirty="0" smtClean="0"/>
          </a:p>
          <a:p>
            <a:pPr marL="0" indent="0"/>
            <a:r>
              <a:rPr lang="ru-RU" sz="2400" dirty="0" smtClean="0"/>
              <a:t>Полученные </a:t>
            </a:r>
            <a:r>
              <a:rPr lang="ru-RU" sz="2400" dirty="0"/>
              <a:t>данные сравниваются с хранимым в базе данных шаблоном для того, чтобы определить, соответствуют ли эти изображения друг другу. </a:t>
            </a:r>
            <a:endParaRPr lang="ru-RU" sz="2400" dirty="0" smtClean="0"/>
          </a:p>
          <a:p>
            <a:pPr marL="0" indent="0"/>
            <a:r>
              <a:rPr lang="ru-RU" sz="2400" dirty="0" smtClean="0"/>
              <a:t>Степень </a:t>
            </a:r>
            <a:r>
              <a:rPr lang="ru-RU" sz="2400" dirty="0"/>
              <a:t>подобия, требуемая для проверки, представляет собой некий порог, который может быть отрегулирован для различного типа персонала, мощности PC, времени суток и ряда иных </a:t>
            </a:r>
            <a:r>
              <a:rPr lang="ru-RU" sz="2400" dirty="0" smtClean="0"/>
              <a:t>факторов.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5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1143000"/>
          </a:xfrm>
        </p:spPr>
        <p:txBody>
          <a:bodyPr/>
          <a:lstStyle/>
          <a:p>
            <a:r>
              <a:rPr lang="ru-RU" dirty="0" smtClean="0"/>
              <a:t>Тема 4 Сетевые </a:t>
            </a:r>
            <a:r>
              <a:rPr lang="ru-RU" dirty="0"/>
              <a:t>протоколы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268760"/>
            <a:ext cx="8136904" cy="527492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Многоуровневые </a:t>
            </a:r>
            <a:r>
              <a:rPr lang="ru-RU" sz="2400" dirty="0" smtClean="0"/>
              <a:t>модели. Модель </a:t>
            </a:r>
            <a:r>
              <a:rPr lang="ru-RU" sz="2400" dirty="0"/>
              <a:t>OSI.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Физический </a:t>
            </a:r>
            <a:r>
              <a:rPr lang="ru-RU" sz="2400" dirty="0"/>
              <a:t>уровень. </a:t>
            </a:r>
            <a:r>
              <a:rPr lang="ru-RU" sz="2400" dirty="0" smtClean="0"/>
              <a:t>Канальный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 err="1"/>
              <a:t>Ethernet</a:t>
            </a:r>
            <a:r>
              <a:rPr lang="ru-RU" sz="2400" dirty="0"/>
              <a:t>. </a:t>
            </a:r>
            <a:r>
              <a:rPr lang="ru-RU" sz="2400" dirty="0" smtClean="0"/>
              <a:t>Сетевой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IP. Транспортный 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TCP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UDP. Сеансовый 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Уровень </a:t>
            </a:r>
            <a:r>
              <a:rPr lang="ru-RU" sz="2400" dirty="0"/>
              <a:t>представления.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Прикладной </a:t>
            </a:r>
            <a:r>
              <a:rPr lang="ru-RU" sz="2400" dirty="0"/>
              <a:t>уровень. 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Протокол </a:t>
            </a:r>
            <a:r>
              <a:rPr lang="ru-RU" sz="2400" dirty="0"/>
              <a:t>HTTP.</a:t>
            </a:r>
          </a:p>
        </p:txBody>
      </p:sp>
    </p:spTree>
    <p:extLst>
      <p:ext uri="{BB962C8B-B14F-4D97-AF65-F5344CB8AC3E}">
        <p14:creationId xmlns:p14="http://schemas.microsoft.com/office/powerpoint/2010/main" val="18182012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198296" cy="1143000"/>
          </a:xfrm>
        </p:spPr>
        <p:txBody>
          <a:bodyPr/>
          <a:lstStyle/>
          <a:p>
            <a:r>
              <a:rPr lang="ru-RU" dirty="0" smtClean="0"/>
              <a:t>4.1	Многоуровневые </a:t>
            </a:r>
            <a:r>
              <a:rPr lang="ru-RU" dirty="0"/>
              <a:t>модели.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700808"/>
            <a:ext cx="9144000" cy="529149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1"/>
                </a:solidFill>
                <a:ea typeface="TimesNewRoman"/>
              </a:rPr>
              <a:t>Эталонная модель OSI </a:t>
            </a:r>
            <a:r>
              <a:rPr lang="ru-RU" sz="2400" dirty="0">
                <a:ea typeface="TimesNewRoman"/>
              </a:rPr>
              <a:t>— это описательная схема сети; ее стандарты гарантируют </a:t>
            </a:r>
            <a:r>
              <a:rPr lang="ru-RU" sz="2400" u="sng" dirty="0">
                <a:solidFill>
                  <a:srgbClr val="7030A0"/>
                </a:solidFill>
                <a:ea typeface="TimesNewRoman"/>
              </a:rPr>
              <a:t>высокую совместимость </a:t>
            </a:r>
            <a:r>
              <a:rPr lang="ru-RU" sz="2400" dirty="0">
                <a:ea typeface="TimesNewRoman"/>
              </a:rPr>
              <a:t>и </a:t>
            </a:r>
            <a:r>
              <a:rPr lang="ru-RU" sz="2400" u="sng" dirty="0">
                <a:solidFill>
                  <a:srgbClr val="7030A0"/>
                </a:solidFill>
                <a:ea typeface="TimesNewRoman"/>
              </a:rPr>
              <a:t>способность к взаимодействию </a:t>
            </a:r>
            <a:r>
              <a:rPr lang="ru-RU" sz="2400" dirty="0">
                <a:ea typeface="TimesNewRoman"/>
              </a:rPr>
              <a:t>различных типов сетевых </a:t>
            </a:r>
            <a:r>
              <a:rPr lang="ru-RU" sz="2400" dirty="0" smtClean="0">
                <a:ea typeface="TimesNewRoman"/>
              </a:rPr>
              <a:t>технологий: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 smtClean="0">
                <a:ea typeface="TimesNewRoman"/>
              </a:rPr>
              <a:t>иллюстрирует </a:t>
            </a:r>
            <a:r>
              <a:rPr lang="ru-RU" sz="2400" dirty="0">
                <a:ea typeface="TimesNewRoman"/>
              </a:rPr>
              <a:t>процесс перемещения информации по сетям. </a:t>
            </a:r>
            <a:endParaRPr lang="ru-RU" sz="2400" dirty="0" smtClean="0">
              <a:ea typeface="TimesNewRoman"/>
            </a:endParaRPr>
          </a:p>
          <a:p>
            <a:pPr>
              <a:buFont typeface="Wingdings" pitchFamily="2" charset="2"/>
              <a:buChar char="Ø"/>
            </a:pPr>
            <a:r>
              <a:rPr lang="ru-RU" sz="2400" dirty="0" smtClean="0">
                <a:ea typeface="TimesNewRoman"/>
              </a:rPr>
              <a:t>определяет </a:t>
            </a:r>
            <a:r>
              <a:rPr lang="ru-RU" sz="2400" dirty="0">
                <a:ea typeface="TimesNewRoman"/>
              </a:rPr>
              <a:t>сетевые функции, реализуемые на каждом ее уровне. </a:t>
            </a:r>
            <a:endParaRPr lang="ru-RU" sz="2400" dirty="0" smtClean="0">
              <a:ea typeface="TimesNewRoman"/>
            </a:endParaRPr>
          </a:p>
          <a:p>
            <a:r>
              <a:rPr lang="ru-RU" sz="2400" dirty="0" smtClean="0">
                <a:ea typeface="TimesNewRoman"/>
              </a:rPr>
              <a:t>Модель </a:t>
            </a:r>
            <a:r>
              <a:rPr lang="ru-RU" sz="2400" dirty="0">
                <a:ea typeface="TimesNewRoman"/>
              </a:rPr>
              <a:t>OSI описывает, каким образом информация проделывает путь через сетевую среду (например, провода) от одной прикладной программы (например, программы обработки таблиц) к другой прикладной программе, находящейся в другом подключенном к сети компьютере. </a:t>
            </a:r>
            <a:endParaRPr lang="ru-RU" sz="2400" dirty="0" smtClean="0">
              <a:ea typeface="TimesNewRoman"/>
            </a:endParaRPr>
          </a:p>
        </p:txBody>
      </p:sp>
    </p:spTree>
    <p:extLst>
      <p:ext uri="{BB962C8B-B14F-4D97-AF65-F5344CB8AC3E}">
        <p14:creationId xmlns:p14="http://schemas.microsoft.com/office/powerpoint/2010/main" val="33873464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5116"/>
            <a:ext cx="8748463" cy="1143000"/>
          </a:xfrm>
        </p:spPr>
        <p:txBody>
          <a:bodyPr/>
          <a:lstStyle/>
          <a:p>
            <a:r>
              <a:rPr lang="ru-RU" dirty="0" smtClean="0"/>
              <a:t>Преимущества многоуровневых моделей: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360" y="1700808"/>
            <a:ext cx="9134640" cy="5157192"/>
          </a:xfrm>
        </p:spPr>
        <p:txBody>
          <a:bodyPr>
            <a:normAutofit/>
          </a:bodyPr>
          <a:lstStyle/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Разбиение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работы сети на подзадачи</a:t>
            </a:r>
            <a:r>
              <a:rPr lang="ru-RU" sz="2800" dirty="0">
                <a:latin typeface="Times New Roman"/>
                <a:ea typeface="TimesNewRoman"/>
              </a:rPr>
              <a:t>, что облегчает организацию и функционирование </a:t>
            </a:r>
            <a:r>
              <a:rPr lang="ru-RU" sz="2800" dirty="0" smtClean="0">
                <a:latin typeface="Times New Roman"/>
                <a:ea typeface="TimesNewRoman"/>
              </a:rPr>
              <a:t>сети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Обеспечение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совместимости </a:t>
            </a:r>
            <a:r>
              <a:rPr lang="ru-RU" sz="2800" dirty="0">
                <a:latin typeface="Times New Roman"/>
                <a:ea typeface="TimesNewRoman"/>
              </a:rPr>
              <a:t>сетевых продуктов разных </a:t>
            </a:r>
            <a:r>
              <a:rPr lang="ru-RU" sz="2800" dirty="0" smtClean="0">
                <a:latin typeface="Times New Roman"/>
                <a:ea typeface="TimesNewRoman"/>
              </a:rPr>
              <a:t>производителей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  <a:latin typeface="Times New Roman"/>
                <a:ea typeface="TimesNewRoman"/>
              </a:rPr>
              <a:t>Создание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отдельных модулей</a:t>
            </a:r>
            <a:r>
              <a:rPr lang="ru-RU" sz="2800" dirty="0">
                <a:latin typeface="Times New Roman"/>
                <a:ea typeface="TimesNewRoman"/>
              </a:rPr>
              <a:t>, каждый из которых исполняет некоторый комплекс </a:t>
            </a:r>
            <a:r>
              <a:rPr lang="ru-RU" sz="2800" dirty="0" smtClean="0">
                <a:latin typeface="Times New Roman"/>
                <a:ea typeface="TimesNewRoman"/>
              </a:rPr>
              <a:t>операций</a:t>
            </a:r>
            <a:endParaRPr lang="ru-RU" sz="2800" dirty="0"/>
          </a:p>
          <a:p>
            <a:pPr marL="514350" lvl="0" indent="-51435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800" dirty="0" smtClean="0">
                <a:latin typeface="Times New Roman"/>
                <a:ea typeface="TimesNewRoman"/>
              </a:rPr>
              <a:t>Внесение </a:t>
            </a:r>
            <a:r>
              <a:rPr lang="ru-RU" sz="2800" b="1" dirty="0" smtClean="0">
                <a:solidFill>
                  <a:srgbClr val="7030A0"/>
                </a:solidFill>
                <a:latin typeface="Times New Roman"/>
                <a:ea typeface="TimesNewRoman"/>
              </a:rPr>
              <a:t>изменений </a:t>
            </a:r>
            <a:r>
              <a:rPr lang="ru-RU" sz="2800" b="1" dirty="0">
                <a:solidFill>
                  <a:srgbClr val="7030A0"/>
                </a:solidFill>
                <a:latin typeface="Times New Roman"/>
                <a:ea typeface="TimesNewRoman"/>
              </a:rPr>
              <a:t>в отдельные модули</a:t>
            </a:r>
            <a:r>
              <a:rPr lang="ru-RU" sz="2800" dirty="0">
                <a:latin typeface="Times New Roman"/>
                <a:ea typeface="TimesNewRoman"/>
              </a:rPr>
              <a:t>, не затрагивая при этом другие, что ускоряет модернизацию отдельных частей сети.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81262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53826"/>
          </a:xfrm>
        </p:spPr>
        <p:txBody>
          <a:bodyPr/>
          <a:lstStyle/>
          <a:p>
            <a:pPr algn="l"/>
            <a:r>
              <a:rPr lang="ru-RU" sz="2400" dirty="0" smtClean="0"/>
              <a:t>Модель </a:t>
            </a:r>
            <a:r>
              <a:rPr lang="en-US" sz="2400" dirty="0" smtClean="0"/>
              <a:t>OSI</a:t>
            </a:r>
            <a:r>
              <a:rPr lang="ru-RU" sz="2400" dirty="0" smtClean="0"/>
              <a:t> делит </a:t>
            </a:r>
            <a:r>
              <a:rPr lang="ru-RU" sz="2400" dirty="0"/>
              <a:t>задачу перемещения информации между компьютерами через сетевую среду на </a:t>
            </a:r>
            <a:r>
              <a:rPr lang="ru-RU" sz="2400" dirty="0" smtClean="0"/>
              <a:t>семь </a:t>
            </a:r>
            <a:r>
              <a:rPr lang="ru-RU" sz="2400" dirty="0"/>
              <a:t>более легко разрешимых подзадач. </a:t>
            </a:r>
            <a:endParaRPr lang="en-US" sz="2400" dirty="0"/>
          </a:p>
        </p:txBody>
      </p:sp>
      <p:pic>
        <p:nvPicPr>
          <p:cNvPr id="8" name="Picture 7" descr="osi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0" y="1553826"/>
            <a:ext cx="3698382" cy="5171091"/>
          </a:xfrm>
          <a:prstGeom prst="rect">
            <a:avLst/>
          </a:prstGeom>
        </p:spPr>
      </p:pic>
      <p:pic>
        <p:nvPicPr>
          <p:cNvPr id="9" name="Picture 8" descr="osi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18" y="1553826"/>
            <a:ext cx="3698382" cy="51710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0107" y="2540185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20107" y="3172620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20107" y="3755051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20107" y="4377486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20107" y="4949916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20107" y="5542349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7084" y="6174784"/>
            <a:ext cx="167004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637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1143000"/>
          </a:xfrm>
        </p:spPr>
        <p:txBody>
          <a:bodyPr/>
          <a:lstStyle/>
          <a:p>
            <a:r>
              <a:rPr lang="ru-RU" dirty="0"/>
              <a:t>Прикладная </a:t>
            </a:r>
            <a:r>
              <a:rPr lang="ru-RU" dirty="0" smtClean="0"/>
              <a:t>и транспортная подсистемы модели </a:t>
            </a:r>
            <a:r>
              <a:rPr lang="en-US" dirty="0" smtClean="0"/>
              <a:t>OSI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8640960" cy="3672408"/>
          </a:xfrm>
        </p:spPr>
        <p:txBody>
          <a:bodyPr>
            <a:normAutofit/>
          </a:bodyPr>
          <a:lstStyle/>
          <a:p>
            <a:r>
              <a:rPr lang="ru-RU" sz="2400" dirty="0"/>
              <a:t>Протоколы четырех нижних уровней обобщенно называют </a:t>
            </a:r>
            <a:r>
              <a:rPr lang="ru-RU" sz="2400" b="1" dirty="0">
                <a:solidFill>
                  <a:schemeClr val="accent1"/>
                </a:solidFill>
              </a:rPr>
              <a:t>сетевым транспортом </a:t>
            </a:r>
            <a:r>
              <a:rPr lang="ru-RU" sz="2400" dirty="0"/>
              <a:t>или </a:t>
            </a:r>
            <a:r>
              <a:rPr lang="ru-RU" sz="2400" u="sng" dirty="0">
                <a:solidFill>
                  <a:schemeClr val="accent1"/>
                </a:solidFill>
              </a:rPr>
              <a:t>транспортной подсистемой</a:t>
            </a:r>
            <a:r>
              <a:rPr lang="ru-RU" sz="2400" dirty="0"/>
              <a:t>, так как они полностью решают задачу транспортировки сообщений с заданным уровнем качества в составных сетях с произвольной топологией и различными технологиями. </a:t>
            </a:r>
            <a:endParaRPr lang="ru-RU" sz="2400" dirty="0" smtClean="0"/>
          </a:p>
          <a:p>
            <a:r>
              <a:rPr lang="ru-RU" sz="2400" dirty="0" smtClean="0"/>
              <a:t>Остальные </a:t>
            </a:r>
            <a:r>
              <a:rPr lang="ru-RU" sz="2400" dirty="0"/>
              <a:t>три верхних уровня решают </a:t>
            </a:r>
            <a:r>
              <a:rPr lang="ru-RU" sz="2400" b="1" dirty="0">
                <a:solidFill>
                  <a:schemeClr val="accent1"/>
                </a:solidFill>
              </a:rPr>
              <a:t>задачи предоставления прикладных сервисов</a:t>
            </a:r>
            <a:r>
              <a:rPr lang="ru-RU" sz="2400" dirty="0"/>
              <a:t> на основании имеющейся транспортной подсистемы.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5502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" y="4134227"/>
            <a:ext cx="4844623" cy="272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80" y="4226492"/>
            <a:ext cx="4680520" cy="263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/>
          <a:lstStyle/>
          <a:p>
            <a:pPr algn="l"/>
            <a:r>
              <a:rPr lang="ru-RU" dirty="0"/>
              <a:t>Уровень 7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</a:t>
            </a:r>
            <a:r>
              <a:rPr lang="ru-RU" dirty="0"/>
              <a:t>прикладной уровень</a:t>
            </a:r>
            <a:r>
              <a:rPr lang="ru-RU" dirty="0" smtClean="0"/>
              <a:t>)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5227" y="1628800"/>
            <a:ext cx="8856984" cy="4581128"/>
          </a:xfrm>
        </p:spPr>
        <p:txBody>
          <a:bodyPr>
            <a:normAutofit/>
          </a:bodyPr>
          <a:lstStyle/>
          <a:p>
            <a:r>
              <a:rPr lang="ru-RU" dirty="0" smtClean="0"/>
              <a:t>Самый </a:t>
            </a:r>
            <a:r>
              <a:rPr lang="ru-RU" dirty="0"/>
              <a:t>близкий к пользователю уровень </a:t>
            </a:r>
            <a:r>
              <a:rPr lang="ru-RU" b="1" dirty="0">
                <a:solidFill>
                  <a:schemeClr val="accent1"/>
                </a:solidFill>
              </a:rPr>
              <a:t>OSI. 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ru-RU" dirty="0"/>
              <a:t>Н</a:t>
            </a:r>
            <a:r>
              <a:rPr lang="ru-RU" dirty="0" smtClean="0"/>
              <a:t>е </a:t>
            </a:r>
            <a:r>
              <a:rPr lang="ru-RU" dirty="0"/>
              <a:t>обеспечивает услуг ни одному из других уровней </a:t>
            </a:r>
            <a:r>
              <a:rPr lang="ru-RU" b="1" dirty="0">
                <a:solidFill>
                  <a:schemeClr val="accent1"/>
                </a:solidFill>
              </a:rPr>
              <a:t>OSI</a:t>
            </a:r>
            <a:r>
              <a:rPr lang="ru-RU" b="1" dirty="0" smtClean="0">
                <a:solidFill>
                  <a:schemeClr val="accent1"/>
                </a:solidFill>
              </a:rPr>
              <a:t>;</a:t>
            </a:r>
          </a:p>
          <a:p>
            <a:r>
              <a:rPr lang="ru-RU" b="1" dirty="0" smtClean="0">
                <a:solidFill>
                  <a:schemeClr val="accent1"/>
                </a:solidFill>
              </a:rPr>
              <a:t>Обеспечивает услугами </a:t>
            </a:r>
            <a:r>
              <a:rPr lang="ru-RU" dirty="0"/>
              <a:t>прикладные </a:t>
            </a:r>
            <a:r>
              <a:rPr lang="ru-RU" u="sng" dirty="0">
                <a:solidFill>
                  <a:schemeClr val="accent1"/>
                </a:solidFill>
              </a:rPr>
              <a:t>процессы, лежащие за пределами масштаба модели OSI.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Примерами </a:t>
            </a:r>
            <a:r>
              <a:rPr lang="ru-RU" dirty="0"/>
              <a:t>таких прикладных процессов могут служить программы обработки крупномасштабных таблиц, программы обработки слов, программы банковских терминалов и т.д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5466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92" y="5373216"/>
            <a:ext cx="9136586" cy="1143000"/>
          </a:xfrm>
        </p:spPr>
        <p:txBody>
          <a:bodyPr/>
          <a:lstStyle/>
          <a:p>
            <a:r>
              <a:rPr lang="ru-RU" dirty="0" smtClean="0"/>
              <a:t>Прикладной уровень</a:t>
            </a:r>
            <a:br>
              <a:rPr lang="ru-RU" dirty="0" smtClean="0"/>
            </a:br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332656"/>
            <a:ext cx="8640960" cy="5040560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arenR"/>
            </a:pPr>
            <a:r>
              <a:rPr lang="ru-RU" sz="2800" dirty="0" smtClean="0">
                <a:solidFill>
                  <a:schemeClr val="accent1"/>
                </a:solidFill>
              </a:rPr>
              <a:t>Идентифицирует</a:t>
            </a:r>
            <a:r>
              <a:rPr lang="ru-RU" sz="2800" dirty="0" smtClean="0"/>
              <a:t> </a:t>
            </a:r>
            <a:r>
              <a:rPr lang="ru-RU" sz="2800" dirty="0"/>
              <a:t>и устанавливает наличие предполагаемых партнеров для связи</a:t>
            </a:r>
            <a:r>
              <a:rPr lang="ru-RU" sz="2800" dirty="0" smtClean="0"/>
              <a:t>,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>
                <a:solidFill>
                  <a:schemeClr val="accent1"/>
                </a:solidFill>
              </a:rPr>
              <a:t>Синхронизирует</a:t>
            </a:r>
            <a:r>
              <a:rPr lang="ru-RU" sz="2800" dirty="0" smtClean="0"/>
              <a:t> </a:t>
            </a:r>
            <a:r>
              <a:rPr lang="ru-RU" sz="2800" dirty="0"/>
              <a:t>совместно работающие прикладные </a:t>
            </a:r>
            <a:r>
              <a:rPr lang="ru-RU" sz="2800" dirty="0" smtClean="0"/>
              <a:t>программы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У</a:t>
            </a:r>
            <a:r>
              <a:rPr lang="ru-RU" sz="2800" dirty="0" smtClean="0"/>
              <a:t>станавливает </a:t>
            </a:r>
            <a:r>
              <a:rPr lang="ru-RU" sz="2800" dirty="0">
                <a:solidFill>
                  <a:schemeClr val="accent1"/>
                </a:solidFill>
              </a:rPr>
              <a:t>соглашение по процедурам устранения ошибок </a:t>
            </a:r>
            <a:r>
              <a:rPr lang="ru-RU" sz="2800" dirty="0"/>
              <a:t>и управления целостностью </a:t>
            </a:r>
            <a:r>
              <a:rPr lang="ru-RU" sz="2800" dirty="0" smtClean="0"/>
              <a:t>информации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dirty="0" smtClean="0"/>
              <a:t>Определяет</a:t>
            </a:r>
            <a:r>
              <a:rPr lang="ru-RU" sz="2800" dirty="0"/>
              <a:t>, имеется ли в наличии </a:t>
            </a:r>
            <a:r>
              <a:rPr lang="ru-RU" sz="2800" dirty="0">
                <a:solidFill>
                  <a:schemeClr val="accent1"/>
                </a:solidFill>
              </a:rPr>
              <a:t>достаточно ресурсов</a:t>
            </a:r>
            <a:r>
              <a:rPr lang="ru-RU" sz="2800" dirty="0"/>
              <a:t> для предполагаемой </a:t>
            </a:r>
            <a:r>
              <a:rPr lang="ru-RU" sz="2800" dirty="0" smtClean="0"/>
              <a:t>связи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4576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920880" cy="1143000"/>
          </a:xfrm>
        </p:spPr>
        <p:txBody>
          <a:bodyPr/>
          <a:lstStyle/>
          <a:p>
            <a:pPr algn="l"/>
            <a:r>
              <a:rPr lang="ru-RU" sz="4000" dirty="0" smtClean="0"/>
              <a:t>Эффективность </a:t>
            </a:r>
            <a:r>
              <a:rPr lang="ru-RU" sz="4000" dirty="0"/>
              <a:t>функционирования объекта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700808"/>
            <a:ext cx="7704856" cy="4482832"/>
          </a:xfrm>
        </p:spPr>
        <p:txBody>
          <a:bodyPr/>
          <a:lstStyle/>
          <a:p>
            <a:r>
              <a:rPr lang="ru-RU" dirty="0"/>
              <a:t>Несанкционированный доступ к объекту уменьшает полезный эффект от его функционирования (нарушается нормальная работа, наносится ущерб из-за утечки информации и т.д.) на величину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</a:t>
            </a:r>
            <a:r>
              <a:rPr lang="ru-RU" dirty="0"/>
              <a:t>. </a:t>
            </a:r>
          </a:p>
          <a:p>
            <a:r>
              <a:rPr lang="ru-RU" dirty="0"/>
              <a:t>Тогда </a:t>
            </a:r>
            <a:r>
              <a:rPr lang="ru-RU" b="1" u="sng" dirty="0"/>
              <a:t>эффективность функционирования </a:t>
            </a:r>
            <a:r>
              <a:rPr lang="ru-RU" dirty="0"/>
              <a:t>объекта с учетом воздействия несанкционированного доступа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(1)</a:t>
            </a:r>
          </a:p>
          <a:p>
            <a:r>
              <a:rPr lang="ru-RU" b="1" u="sng" dirty="0" smtClean="0"/>
              <a:t>Относительная </a:t>
            </a:r>
            <a:r>
              <a:rPr lang="ru-RU" b="1" u="sng" dirty="0"/>
              <a:t>эффективность</a:t>
            </a:r>
            <a:r>
              <a:rPr lang="ru-RU" dirty="0" smtClean="0"/>
              <a:t>:</a:t>
            </a:r>
            <a:endParaRPr lang="ru-RU" dirty="0"/>
          </a:p>
          <a:p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(2)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60" y="3933056"/>
            <a:ext cx="1728192" cy="45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79" y="5085184"/>
            <a:ext cx="343238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26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6 (Представительный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37782" y="1772816"/>
            <a:ext cx="8626706" cy="508518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отвечает за то, </a:t>
            </a:r>
            <a:r>
              <a:rPr lang="ru-RU" b="1" dirty="0">
                <a:solidFill>
                  <a:srgbClr val="7030A0"/>
                </a:solidFill>
              </a:rPr>
              <a:t>чтобы информация</a:t>
            </a:r>
            <a:r>
              <a:rPr lang="ru-RU" dirty="0"/>
              <a:t>, посылаемая из прикладного уровня одной системы, </a:t>
            </a:r>
            <a:r>
              <a:rPr lang="ru-RU" u="sng" dirty="0">
                <a:solidFill>
                  <a:srgbClr val="7030A0"/>
                </a:solidFill>
              </a:rPr>
              <a:t>была читаемой </a:t>
            </a:r>
            <a:r>
              <a:rPr lang="ru-RU" dirty="0"/>
              <a:t>для прикладного уровня другой системы. </a:t>
            </a:r>
            <a:endParaRPr lang="ru-RU" dirty="0" smtClean="0"/>
          </a:p>
          <a:p>
            <a:r>
              <a:rPr lang="ru-RU" dirty="0" smtClean="0"/>
              <a:t>Данный </a:t>
            </a:r>
            <a:r>
              <a:rPr lang="ru-RU" dirty="0"/>
              <a:t>уровень </a:t>
            </a:r>
            <a:r>
              <a:rPr lang="ru-RU" b="1" dirty="0">
                <a:solidFill>
                  <a:schemeClr val="accent1"/>
                </a:solidFill>
              </a:rPr>
              <a:t>имеет дело с формой представления </a:t>
            </a:r>
            <a:r>
              <a:rPr lang="ru-RU" dirty="0"/>
              <a:t>передаваемой по сети информации, </a:t>
            </a:r>
            <a:r>
              <a:rPr lang="ru-RU" u="sng" dirty="0">
                <a:solidFill>
                  <a:schemeClr val="accent1"/>
                </a:solidFill>
              </a:rPr>
              <a:t>не меняя при этом ее содержания.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С </a:t>
            </a:r>
            <a:r>
              <a:rPr lang="ru-RU" dirty="0"/>
              <a:t>помощью средств данного уровня </a:t>
            </a:r>
            <a:r>
              <a:rPr lang="ru-RU" u="sng" dirty="0">
                <a:solidFill>
                  <a:schemeClr val="accent1"/>
                </a:solidFill>
              </a:rPr>
              <a:t>протоколы прикладных уровней </a:t>
            </a:r>
            <a:r>
              <a:rPr lang="ru-RU" dirty="0"/>
              <a:t>могут </a:t>
            </a:r>
            <a:r>
              <a:rPr lang="ru-RU" b="1" dirty="0">
                <a:solidFill>
                  <a:schemeClr val="accent1"/>
                </a:solidFill>
              </a:rPr>
              <a:t>преодолеть синтаксические различия </a:t>
            </a:r>
            <a:r>
              <a:rPr lang="ru-RU" dirty="0"/>
              <a:t>в представлении данных или же различия в кодах символов, например в кодах </a:t>
            </a:r>
            <a:r>
              <a:rPr lang="ru-RU" b="1" dirty="0">
                <a:solidFill>
                  <a:srgbClr val="7030A0"/>
                </a:solidFill>
              </a:rPr>
              <a:t>ASCII </a:t>
            </a:r>
            <a:r>
              <a:rPr lang="ru-RU" dirty="0">
                <a:solidFill>
                  <a:srgbClr val="18381C"/>
                </a:solidFill>
              </a:rPr>
              <a:t>и</a:t>
            </a:r>
            <a:r>
              <a:rPr lang="ru-RU" b="1" dirty="0">
                <a:solidFill>
                  <a:srgbClr val="7030A0"/>
                </a:solidFill>
              </a:rPr>
              <a:t> EBCDIC. 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На </a:t>
            </a:r>
            <a:r>
              <a:rPr lang="ru-RU" dirty="0"/>
              <a:t>этом уровне может выполняться </a:t>
            </a:r>
            <a:r>
              <a:rPr lang="ru-RU" u="sng" dirty="0">
                <a:solidFill>
                  <a:schemeClr val="accent1"/>
                </a:solidFill>
              </a:rPr>
              <a:t>шифрование и дешифрование данных</a:t>
            </a:r>
            <a:r>
              <a:rPr lang="ru-RU" dirty="0"/>
              <a:t>, благодаря которому секретность обмена данными обеспечивается сразу для всех прикладных служб.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8357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6781" y="5301208"/>
            <a:ext cx="7740352" cy="1143000"/>
          </a:xfrm>
        </p:spPr>
        <p:txBody>
          <a:bodyPr/>
          <a:lstStyle/>
          <a:p>
            <a:r>
              <a:rPr lang="ru-RU" dirty="0" smtClean="0"/>
              <a:t>Уровень представления.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60648"/>
            <a:ext cx="8424936" cy="4914880"/>
          </a:xfrm>
        </p:spPr>
        <p:txBody>
          <a:bodyPr/>
          <a:lstStyle/>
          <a:p>
            <a:r>
              <a:rPr lang="ru-RU" sz="2400" dirty="0"/>
              <a:t>Уровень представления — </a:t>
            </a:r>
            <a:r>
              <a:rPr lang="ru-RU" sz="2400" b="1" dirty="0">
                <a:solidFill>
                  <a:schemeClr val="accent1"/>
                </a:solidFill>
              </a:rPr>
              <a:t>согласовывает представление (синтаксис)</a:t>
            </a:r>
            <a:r>
              <a:rPr lang="ru-RU" sz="2400" dirty="0"/>
              <a:t> </a:t>
            </a:r>
            <a:r>
              <a:rPr lang="ru-RU" sz="2400" b="1" dirty="0">
                <a:solidFill>
                  <a:schemeClr val="accent1"/>
                </a:solidFill>
              </a:rPr>
              <a:t>данных </a:t>
            </a:r>
            <a:r>
              <a:rPr lang="ru-RU" sz="2400" dirty="0"/>
              <a:t>при взаимодействии двух прикладных процессов: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/>
              <a:t>преобразование данных из внешнего формата во внутренний;</a:t>
            </a:r>
          </a:p>
          <a:p>
            <a:pPr>
              <a:buFont typeface="Wingdings" pitchFamily="2" charset="2"/>
              <a:buChar char="Ø"/>
            </a:pPr>
            <a:r>
              <a:rPr lang="ru-RU" sz="2400" dirty="0"/>
              <a:t>шифрование и расшифровка данных</a:t>
            </a:r>
            <a:r>
              <a:rPr lang="ru-RU" sz="2400" dirty="0" smtClean="0"/>
              <a:t>.</a:t>
            </a:r>
          </a:p>
          <a:p>
            <a:endParaRPr lang="ru-RU" sz="2400" dirty="0"/>
          </a:p>
          <a:p>
            <a:r>
              <a:rPr lang="ru-RU" sz="2400" dirty="0"/>
              <a:t>Примером такого протокола является протокол </a:t>
            </a:r>
            <a:endParaRPr lang="en-US" sz="2400" dirty="0" smtClean="0"/>
          </a:p>
          <a:p>
            <a:pPr marL="45720" indent="0">
              <a:buNone/>
            </a:pPr>
            <a:r>
              <a:rPr lang="ru-RU" sz="2400" b="1" dirty="0" err="1" smtClean="0">
                <a:solidFill>
                  <a:schemeClr val="accent1"/>
                </a:solidFill>
              </a:rPr>
              <a:t>Secure</a:t>
            </a:r>
            <a:r>
              <a:rPr lang="ru-RU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Socket</a:t>
            </a:r>
            <a:r>
              <a:rPr lang="ru-RU" sz="2400" b="1" dirty="0">
                <a:solidFill>
                  <a:schemeClr val="accent1"/>
                </a:solidFill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</a:rPr>
              <a:t>Layer</a:t>
            </a:r>
            <a:r>
              <a:rPr lang="ru-RU" sz="2400" b="1" dirty="0">
                <a:solidFill>
                  <a:schemeClr val="accent1"/>
                </a:solidFill>
              </a:rPr>
              <a:t> (SSL)</a:t>
            </a:r>
            <a:r>
              <a:rPr lang="ru-RU" sz="2400" dirty="0"/>
              <a:t>, который обеспечивает секретный обмен сообщениями для протоколов прикладного уровня стека TCP/IP.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231264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11468"/>
            <a:ext cx="6512511" cy="1143000"/>
          </a:xfrm>
        </p:spPr>
        <p:txBody>
          <a:bodyPr/>
          <a:lstStyle/>
          <a:p>
            <a:r>
              <a:rPr lang="en-US" dirty="0" smtClean="0"/>
              <a:t>SSL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980728"/>
            <a:ext cx="8280920" cy="5490944"/>
          </a:xfrm>
        </p:spPr>
        <p:txBody>
          <a:bodyPr/>
          <a:lstStyle/>
          <a:p>
            <a:r>
              <a:rPr lang="ru-RU" b="1" dirty="0"/>
              <a:t>SSL</a:t>
            </a:r>
            <a:r>
              <a:rPr lang="ru-RU" dirty="0"/>
              <a:t> (англ</a:t>
            </a:r>
            <a:r>
              <a:rPr lang="ru-RU" dirty="0">
                <a:hlinkClick r:id="rId2" tooltip="Английский язык"/>
              </a:rPr>
              <a:t>.</a:t>
            </a:r>
            <a:r>
              <a:rPr lang="ru-RU" dirty="0"/>
              <a:t> </a:t>
            </a:r>
            <a:r>
              <a:rPr lang="ru-RU" b="1" i="1" dirty="0" err="1"/>
              <a:t>s</a:t>
            </a:r>
            <a:r>
              <a:rPr lang="ru-RU" i="1" dirty="0" err="1"/>
              <a:t>ecure</a:t>
            </a:r>
            <a:r>
              <a:rPr lang="ru-RU" i="1" dirty="0"/>
              <a:t> </a:t>
            </a:r>
            <a:r>
              <a:rPr lang="ru-RU" b="1" i="1" dirty="0" err="1"/>
              <a:t>s</a:t>
            </a:r>
            <a:r>
              <a:rPr lang="ru-RU" i="1" dirty="0" err="1"/>
              <a:t>ockets</a:t>
            </a:r>
            <a:r>
              <a:rPr lang="ru-RU" i="1" dirty="0"/>
              <a:t> </a:t>
            </a:r>
            <a:r>
              <a:rPr lang="ru-RU" b="1" i="1" dirty="0" err="1"/>
              <a:t>l</a:t>
            </a:r>
            <a:r>
              <a:rPr lang="ru-RU" i="1" dirty="0" err="1"/>
              <a:t>ayer</a:t>
            </a:r>
            <a:r>
              <a:rPr lang="ru-RU" dirty="0"/>
              <a:t> — уровень защищённых </a:t>
            </a:r>
            <a:r>
              <a:rPr lang="ru-RU" dirty="0" err="1"/>
              <a:t>cокетов</a:t>
            </a:r>
            <a:r>
              <a:rPr lang="ru-RU" dirty="0"/>
              <a:t>) — </a:t>
            </a:r>
            <a:r>
              <a:rPr lang="ru-RU" b="1" dirty="0">
                <a:solidFill>
                  <a:srgbClr val="7030A0"/>
                </a:solidFill>
              </a:rPr>
              <a:t>криптографический протокол</a:t>
            </a:r>
            <a:r>
              <a:rPr lang="ru-RU" dirty="0"/>
              <a:t>, который подразумевает более безопасную связь. </a:t>
            </a:r>
            <a:endParaRPr lang="en-US" dirty="0" smtClean="0"/>
          </a:p>
          <a:p>
            <a:r>
              <a:rPr lang="ru-RU" dirty="0" smtClean="0"/>
              <a:t>Он </a:t>
            </a:r>
            <a:r>
              <a:rPr lang="ru-RU" dirty="0"/>
              <a:t>использует асимметричную криптографию для аутентификации ключей обмена, симметричное шифрование для сохранения конфиденциальности, коды </a:t>
            </a:r>
            <a:r>
              <a:rPr lang="ru-RU" dirty="0" smtClean="0"/>
              <a:t>аутентификации </a:t>
            </a:r>
            <a:r>
              <a:rPr lang="ru-RU" dirty="0"/>
              <a:t>сообщений для целостности сообщений. </a:t>
            </a:r>
            <a:endParaRPr lang="en-US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широко использовался для обмена мгновенными сообщениями и передачи голоса через </a:t>
            </a:r>
            <a:r>
              <a:rPr lang="ru-RU" dirty="0">
                <a:hlinkClick r:id="rId3" tooltip="IP"/>
              </a:rPr>
              <a:t>IP</a:t>
            </a:r>
            <a:r>
              <a:rPr lang="ru-RU" dirty="0"/>
              <a:t> (</a:t>
            </a:r>
            <a:r>
              <a:rPr lang="ru-RU" dirty="0">
                <a:hlinkClick r:id="rId2" tooltip="Английский язык"/>
              </a:rPr>
              <a:t>англ.</a:t>
            </a:r>
            <a:r>
              <a:rPr lang="ru-RU" dirty="0"/>
              <a:t> </a:t>
            </a:r>
            <a:r>
              <a:rPr lang="ru-RU" i="1" dirty="0" err="1"/>
              <a:t>Voice</a:t>
            </a:r>
            <a:r>
              <a:rPr lang="ru-RU" i="1" dirty="0"/>
              <a:t> </a:t>
            </a:r>
            <a:r>
              <a:rPr lang="ru-RU" i="1" dirty="0" err="1"/>
              <a:t>over</a:t>
            </a:r>
            <a:r>
              <a:rPr lang="ru-RU" i="1" dirty="0"/>
              <a:t> IP</a:t>
            </a:r>
            <a:r>
              <a:rPr lang="ru-RU" dirty="0"/>
              <a:t> — </a:t>
            </a:r>
            <a:r>
              <a:rPr lang="ru-RU" dirty="0" err="1">
                <a:hlinkClick r:id="rId4" tooltip="VoIP"/>
              </a:rPr>
              <a:t>VoIP</a:t>
            </a:r>
            <a:r>
              <a:rPr lang="ru-RU" dirty="0"/>
              <a:t>) в таких приложениях, как электронная почта, Интернет-факс и др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05350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6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5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Сеансовый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628800"/>
            <a:ext cx="9144000" cy="5229200"/>
          </a:xfrm>
        </p:spPr>
        <p:txBody>
          <a:bodyPr>
            <a:normAutofit/>
          </a:bodyPr>
          <a:lstStyle/>
          <a:p>
            <a:r>
              <a:rPr lang="ru-RU" dirty="0"/>
              <a:t>предназначен для </a:t>
            </a:r>
            <a:r>
              <a:rPr lang="ru-RU" b="1" dirty="0">
                <a:solidFill>
                  <a:schemeClr val="accent1"/>
                </a:solidFill>
              </a:rPr>
              <a:t>организации и синхронизации диалога и управления обменом данными.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Предоставляет </a:t>
            </a:r>
            <a:r>
              <a:rPr lang="ru-RU" dirty="0"/>
              <a:t>услуги по установлению </a:t>
            </a:r>
            <a:r>
              <a:rPr lang="ru-RU" b="1" dirty="0">
                <a:solidFill>
                  <a:schemeClr val="accent1"/>
                </a:solidFill>
              </a:rPr>
              <a:t>сеансового соединения </a:t>
            </a:r>
            <a:r>
              <a:rPr lang="ru-RU" dirty="0"/>
              <a:t>между двумя представительными объектами и поддержанию упорядоченного взаимодействия при обмене данными между ними. </a:t>
            </a:r>
            <a:endParaRPr lang="ru-RU" dirty="0" smtClean="0"/>
          </a:p>
          <a:p>
            <a:r>
              <a:rPr lang="ru-RU" u="sng" dirty="0" smtClean="0">
                <a:solidFill>
                  <a:srgbClr val="0070C0"/>
                </a:solidFill>
              </a:rPr>
              <a:t>Для </a:t>
            </a:r>
            <a:r>
              <a:rPr lang="ru-RU" u="sng" dirty="0">
                <a:solidFill>
                  <a:srgbClr val="0070C0"/>
                </a:solidFill>
              </a:rPr>
              <a:t>осуществления передачи данных </a:t>
            </a:r>
            <a:r>
              <a:rPr lang="ru-RU" dirty="0"/>
              <a:t>между представительными объектами сеанс </a:t>
            </a:r>
            <a:r>
              <a:rPr lang="ru-RU" b="1" dirty="0" smtClean="0">
                <a:solidFill>
                  <a:srgbClr val="0070C0"/>
                </a:solidFill>
              </a:rPr>
              <a:t>использует транспортное соединение. </a:t>
            </a:r>
          </a:p>
          <a:p>
            <a:r>
              <a:rPr lang="ru-RU" dirty="0" smtClean="0"/>
              <a:t>Сеанс </a:t>
            </a:r>
            <a:r>
              <a:rPr lang="ru-RU" dirty="0"/>
              <a:t>может быть расторгнут сеансовыми или представительными объектами.</a:t>
            </a:r>
          </a:p>
          <a:p>
            <a:r>
              <a:rPr lang="ru-RU" b="1" dirty="0">
                <a:solidFill>
                  <a:srgbClr val="0070C0"/>
                </a:solidFill>
              </a:rPr>
              <a:t>В</a:t>
            </a:r>
            <a:r>
              <a:rPr lang="ru-RU" b="1" dirty="0" smtClean="0">
                <a:solidFill>
                  <a:srgbClr val="0070C0"/>
                </a:solidFill>
              </a:rPr>
              <a:t>ыполняется </a:t>
            </a:r>
            <a:r>
              <a:rPr lang="ru-RU" b="1" dirty="0">
                <a:solidFill>
                  <a:srgbClr val="0070C0"/>
                </a:solidFill>
              </a:rPr>
              <a:t>управление диалогом </a:t>
            </a:r>
            <a:r>
              <a:rPr lang="ru-RU" dirty="0"/>
              <a:t>между взаимодействующими процессами, т.е. регулируется, какая из сторон осуществляет передачу, когда, как долго и т.д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63666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301208"/>
            <a:ext cx="9143999" cy="1143000"/>
          </a:xfrm>
        </p:spPr>
        <p:txBody>
          <a:bodyPr/>
          <a:lstStyle/>
          <a:p>
            <a:r>
              <a:rPr lang="ru-RU" dirty="0" smtClean="0"/>
              <a:t>Сеансовый уровень</a:t>
            </a:r>
            <a:br>
              <a:rPr lang="ru-RU" dirty="0" smtClean="0"/>
            </a:br>
            <a:r>
              <a:rPr lang="ru-RU" dirty="0" smtClean="0"/>
              <a:t>ФУНКЦИИ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52292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Функции сеансового уровня: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установление и расторжение сеансового </a:t>
            </a:r>
            <a:r>
              <a:rPr lang="ru-RU" dirty="0" smtClean="0"/>
              <a:t>соединения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обмен нормальными и срочными </a:t>
            </a:r>
            <a:r>
              <a:rPr lang="ru-RU" dirty="0" smtClean="0"/>
              <a:t>данными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управление </a:t>
            </a:r>
            <a:r>
              <a:rPr lang="ru-RU" dirty="0" smtClean="0"/>
              <a:t>взаимодействием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синхронизация </a:t>
            </a:r>
            <a:r>
              <a:rPr lang="ru-RU" dirty="0" smtClean="0"/>
              <a:t>сеанса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восстановление сеанса</a:t>
            </a:r>
            <a:endParaRPr lang="ru-RU" dirty="0"/>
          </a:p>
          <a:p>
            <a:r>
              <a:rPr lang="ru-RU" dirty="0"/>
              <a:t>Синхронизацию между пользовательскими задачами сеансовый уровень обеспечивает посредством расстановки в потоке данных контрольных точек (</a:t>
            </a:r>
            <a:r>
              <a:rPr lang="ru-RU" dirty="0" err="1"/>
              <a:t>chekpoints</a:t>
            </a:r>
            <a:r>
              <a:rPr lang="ru-RU" dirty="0" smtClean="0"/>
              <a:t>). (Для возобновления передачи данных в </a:t>
            </a:r>
            <a:r>
              <a:rPr lang="ru-RU" dirty="0"/>
              <a:t>случае сетевой </a:t>
            </a:r>
            <a:r>
              <a:rPr lang="ru-RU" dirty="0" smtClean="0"/>
              <a:t>ошибки).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3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96943" cy="1143000"/>
          </a:xfrm>
        </p:spPr>
        <p:txBody>
          <a:bodyPr/>
          <a:lstStyle/>
          <a:p>
            <a:r>
              <a:rPr lang="ru-RU" dirty="0" smtClean="0"/>
              <a:t>Протоколы верхнего уровня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72816"/>
            <a:ext cx="8136904" cy="4824536"/>
          </a:xfrm>
        </p:spPr>
        <p:txBody>
          <a:bodyPr/>
          <a:lstStyle/>
          <a:p>
            <a:r>
              <a:rPr lang="ru-RU" dirty="0"/>
              <a:t>На 3 верхних уровнях работают следующие протоколы: 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HTTP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SMTP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err="1" smtClean="0">
                <a:solidFill>
                  <a:srgbClr val="7030A0"/>
                </a:solidFill>
              </a:rPr>
              <a:t>Telnet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FTP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TFTP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b="1" dirty="0" smtClean="0">
                <a:solidFill>
                  <a:srgbClr val="7030A0"/>
                </a:solidFill>
              </a:rPr>
              <a:t>SNMP </a:t>
            </a:r>
            <a:r>
              <a:rPr lang="ru-RU" dirty="0"/>
              <a:t>и др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5890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836712"/>
            <a:ext cx="7992888" cy="5778976"/>
          </a:xfrm>
        </p:spPr>
        <p:txBody>
          <a:bodyPr/>
          <a:lstStyle/>
          <a:p>
            <a:r>
              <a:rPr lang="ru-RU" dirty="0"/>
              <a:t>Протокол HTTP (</a:t>
            </a:r>
            <a:r>
              <a:rPr lang="ru-RU" dirty="0" err="1"/>
              <a:t>Hypertext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- Протокол передачи гипертекста) является протоколом уровня приложений. </a:t>
            </a:r>
            <a:endParaRPr lang="ru-RU" dirty="0" smtClean="0"/>
          </a:p>
          <a:p>
            <a:r>
              <a:rPr lang="ru-RU" dirty="0" smtClean="0"/>
              <a:t>HTTP </a:t>
            </a:r>
            <a:r>
              <a:rPr lang="ru-RU" dirty="0"/>
              <a:t>был разработан для эффективной передачи по Интернету </a:t>
            </a:r>
            <a:r>
              <a:rPr lang="ru-RU" dirty="0" err="1"/>
              <a:t>Web</a:t>
            </a:r>
            <a:r>
              <a:rPr lang="ru-RU" dirty="0"/>
              <a:t>-страниц.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HTTP является основой системы </a:t>
            </a:r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31" y="3288958"/>
            <a:ext cx="5040560" cy="3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6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6512511" cy="1143000"/>
          </a:xfrm>
        </p:spPr>
        <p:txBody>
          <a:bodyPr/>
          <a:lstStyle/>
          <a:p>
            <a:r>
              <a:rPr lang="en-US" dirty="0"/>
              <a:t>SMTP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8424936" cy="5706968"/>
          </a:xfrm>
        </p:spPr>
        <p:txBody>
          <a:bodyPr/>
          <a:lstStyle/>
          <a:p>
            <a:r>
              <a:rPr lang="ru-RU" dirty="0" smtClean="0"/>
              <a:t>Протокол </a:t>
            </a:r>
            <a:r>
              <a:rPr lang="ru-RU" dirty="0"/>
              <a:t>SMTP (</a:t>
            </a:r>
            <a:r>
              <a:rPr lang="ru-RU" dirty="0" err="1"/>
              <a:t>Simple</a:t>
            </a:r>
            <a:r>
              <a:rPr lang="ru-RU" dirty="0"/>
              <a:t> </a:t>
            </a:r>
            <a:r>
              <a:rPr lang="ru-RU" dirty="0" err="1"/>
              <a:t>Mail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— Простой протокол пересылки почты) обеспечивает механизм передачи электронной почты. </a:t>
            </a:r>
            <a:endParaRPr lang="ru-RU" dirty="0" smtClean="0"/>
          </a:p>
          <a:p>
            <a:r>
              <a:rPr lang="ru-RU" dirty="0" smtClean="0"/>
              <a:t>Главной </a:t>
            </a:r>
            <a:r>
              <a:rPr lang="ru-RU" dirty="0"/>
              <a:t>целью протокола SMTP является надежная и эффективная доставка электронных почтовых сообщений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SMTP </a:t>
            </a:r>
            <a:r>
              <a:rPr lang="ru-RU" dirty="0"/>
              <a:t>- это довольно независимая </a:t>
            </a:r>
            <a:r>
              <a:rPr lang="ru-RU" dirty="0" err="1"/>
              <a:t>субсистема</a:t>
            </a:r>
            <a:r>
              <a:rPr lang="ru-RU" dirty="0"/>
              <a:t>, требующая только надежного канала связи. 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03" y="3717032"/>
            <a:ext cx="40671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72489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512511" cy="1143000"/>
          </a:xfrm>
        </p:spPr>
        <p:txBody>
          <a:bodyPr/>
          <a:lstStyle/>
          <a:p>
            <a:r>
              <a:rPr lang="en-US" dirty="0"/>
              <a:t>Telnet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980728"/>
            <a:ext cx="7920880" cy="5418936"/>
          </a:xfrm>
        </p:spPr>
        <p:txBody>
          <a:bodyPr/>
          <a:lstStyle/>
          <a:p>
            <a:r>
              <a:rPr lang="ru-RU" dirty="0" err="1"/>
              <a:t>Telnet</a:t>
            </a:r>
            <a:r>
              <a:rPr lang="ru-RU" dirty="0"/>
              <a:t> — стандартный протокол эмуляции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Протокол </a:t>
            </a:r>
            <a:r>
              <a:rPr lang="ru-RU" dirty="0" err="1"/>
              <a:t>Telnet</a:t>
            </a:r>
            <a:r>
              <a:rPr lang="ru-RU" dirty="0"/>
              <a:t> используется для организации соединений с удаленного терминала и позволяет пользователям входить в удаленную систему и использовать ее ресурсы так, словно они подключены к локальной системе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3251076"/>
            <a:ext cx="6480720" cy="25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67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6512511" cy="1143000"/>
          </a:xfrm>
        </p:spPr>
        <p:txBody>
          <a:bodyPr/>
          <a:lstStyle/>
          <a:p>
            <a:r>
              <a:rPr lang="en-US" dirty="0"/>
              <a:t>FTP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764704"/>
            <a:ext cx="8748464" cy="5949280"/>
          </a:xfrm>
        </p:spPr>
        <p:txBody>
          <a:bodyPr>
            <a:normAutofit fontScale="92500"/>
          </a:bodyPr>
          <a:lstStyle/>
          <a:p>
            <a:r>
              <a:rPr lang="ru-RU" dirty="0"/>
              <a:t>Протокол FTP (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– </a:t>
            </a:r>
            <a:r>
              <a:rPr lang="ru-RU" b="1" dirty="0">
                <a:solidFill>
                  <a:srgbClr val="7030A0"/>
                </a:solidFill>
              </a:rPr>
              <a:t>Протокол передачи файлов</a:t>
            </a:r>
            <a:r>
              <a:rPr lang="ru-RU" dirty="0"/>
              <a:t>) – обеспечивает способ перемещения файлов между компьютерными системами. </a:t>
            </a:r>
            <a:endParaRPr lang="ru-RU" dirty="0" smtClean="0"/>
          </a:p>
          <a:p>
            <a:r>
              <a:rPr lang="ru-RU" dirty="0" smtClean="0"/>
              <a:t>FTP </a:t>
            </a:r>
            <a:r>
              <a:rPr lang="ru-RU" dirty="0"/>
              <a:t>реализует </a:t>
            </a:r>
            <a:r>
              <a:rPr lang="ru-RU" u="sng" dirty="0">
                <a:solidFill>
                  <a:srgbClr val="7030A0"/>
                </a:solidFill>
              </a:rPr>
              <a:t>удаленный доступ к файлу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того чтобы обеспечить надежную передачу, FTP использует в качестве транспорта протокол с установлением соединений — TCP.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пересылки файлов протокол, FTP предлагает и другие услуги.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пользователю предоставляется возможность </a:t>
            </a:r>
            <a:r>
              <a:rPr lang="ru-RU" u="sng" dirty="0">
                <a:solidFill>
                  <a:srgbClr val="7030A0"/>
                </a:solidFill>
              </a:rPr>
              <a:t>интерактивной работы с удаленной машиной, </a:t>
            </a:r>
            <a:r>
              <a:rPr lang="ru-RU" dirty="0"/>
              <a:t>например, он может распечатать содержимое ее каталогов, FTP позволяет пользователю указывать тип и формат запоминаемых </a:t>
            </a:r>
            <a:r>
              <a:rPr lang="ru-RU" dirty="0" smtClean="0"/>
              <a:t>данных.</a:t>
            </a:r>
          </a:p>
          <a:p>
            <a:r>
              <a:rPr lang="ru-RU" dirty="0" smtClean="0"/>
              <a:t>FTP </a:t>
            </a:r>
            <a:r>
              <a:rPr lang="ru-RU" u="sng" dirty="0" smtClean="0">
                <a:solidFill>
                  <a:srgbClr val="7030A0"/>
                </a:solidFill>
              </a:rPr>
              <a:t>выполняет аутентификацию пользователей</a:t>
            </a:r>
            <a:r>
              <a:rPr lang="ru-RU" dirty="0" smtClean="0"/>
              <a:t>. Прежде, чем получить доступ к файлу, в соответствии с протоколом пользователи должны сообщить свое имя и пароль. </a:t>
            </a:r>
          </a:p>
          <a:p>
            <a:r>
              <a:rPr lang="ru-RU" dirty="0" smtClean="0"/>
              <a:t>В стеке TCP/IP протокол FTP предлагает наиболее широкий набор услуг для работы с файлами, однако он является и самым сложным для программирования.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89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064896" cy="1143000"/>
          </a:xfrm>
        </p:spPr>
        <p:txBody>
          <a:bodyPr/>
          <a:lstStyle/>
          <a:p>
            <a:r>
              <a:rPr lang="ru-RU" sz="3600" dirty="0" smtClean="0"/>
              <a:t>Материальный ущерб от несанкционированного доступа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55576" y="1700808"/>
            <a:ext cx="7632848" cy="4770864"/>
          </a:xfrm>
        </p:spPr>
        <p:txBody>
          <a:bodyPr>
            <a:normAutofit fontScale="92500"/>
          </a:bodyPr>
          <a:lstStyle/>
          <a:p>
            <a:r>
              <a:rPr lang="ru-RU" dirty="0"/>
              <a:t>Уменьшение эффективности функционирования объекта приводит к материальному ущербу для владельца объекта.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общем случае </a:t>
            </a:r>
            <a:r>
              <a:rPr lang="ru-RU" b="1" u="sng" dirty="0"/>
              <a:t>материальный ущерб </a:t>
            </a:r>
            <a:r>
              <a:rPr lang="ru-RU" dirty="0"/>
              <a:t>есть некоторая неубывающая функция от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Е:</a:t>
            </a:r>
          </a:p>
          <a:p>
            <a:pPr marL="45720" indent="0" algn="r">
              <a:buNone/>
            </a:pPr>
            <a:r>
              <a:rPr lang="ru-RU" dirty="0" smtClean="0"/>
              <a:t>(3)</a:t>
            </a:r>
            <a:endParaRPr lang="ru-RU" dirty="0"/>
          </a:p>
          <a:p>
            <a:r>
              <a:rPr lang="ru-RU" dirty="0" smtClean="0"/>
              <a:t>Будем </a:t>
            </a:r>
            <a:r>
              <a:rPr lang="ru-RU" dirty="0"/>
              <a:t>считать, что установка на объект средств защиты информации уменьшает негативное действие несанкционированного доступа на </a:t>
            </a:r>
            <a:r>
              <a:rPr lang="ru-RU" dirty="0" smtClean="0"/>
              <a:t>эффективность </a:t>
            </a:r>
            <a:r>
              <a:rPr lang="ru-RU" dirty="0"/>
              <a:t>функционирования объекта. </a:t>
            </a:r>
            <a:endParaRPr lang="ru-RU" dirty="0" smtClean="0"/>
          </a:p>
          <a:p>
            <a:r>
              <a:rPr lang="ru-RU" dirty="0" smtClean="0"/>
              <a:t>Обозначим </a:t>
            </a:r>
            <a:r>
              <a:rPr lang="ru-RU" b="1" u="sng" dirty="0"/>
              <a:t>снижение эффективности </a:t>
            </a:r>
            <a:r>
              <a:rPr lang="ru-RU" b="1" u="sng" dirty="0" smtClean="0"/>
              <a:t>функционирования </a:t>
            </a:r>
            <a:r>
              <a:rPr lang="ru-RU" b="1" u="sng" dirty="0"/>
              <a:t>объекта при наличии средств защиты</a:t>
            </a:r>
            <a:r>
              <a:rPr lang="ru-RU" dirty="0"/>
              <a:t> через </a:t>
            </a:r>
            <a:r>
              <a:rPr lang="ru-RU" dirty="0" smtClean="0">
                <a:sym typeface="Symbol"/>
              </a:rPr>
              <a:t></a:t>
            </a:r>
            <a:r>
              <a:rPr lang="ru-RU" dirty="0" smtClean="0"/>
              <a:t>Е</a:t>
            </a:r>
            <a:r>
              <a:rPr lang="ru-RU" sz="1200" dirty="0" smtClean="0"/>
              <a:t>3</a:t>
            </a:r>
            <a:r>
              <a:rPr lang="ru-RU" dirty="0" smtClean="0"/>
              <a:t>, </a:t>
            </a:r>
            <a:r>
              <a:rPr lang="ru-RU" dirty="0"/>
              <a:t>а </a:t>
            </a:r>
            <a:r>
              <a:rPr lang="ru-RU" b="1" u="sng" dirty="0"/>
              <a:t>коэффициент снижения негативного воздействия </a:t>
            </a:r>
            <a:r>
              <a:rPr lang="ru-RU" dirty="0"/>
              <a:t>несанкционированного доступа на эффективность функционирования объект </a:t>
            </a:r>
            <a:r>
              <a:rPr lang="ru-RU" dirty="0" smtClean="0"/>
              <a:t>- </a:t>
            </a:r>
            <a:r>
              <a:rPr lang="ru-RU" b="1" dirty="0"/>
              <a:t>через К</a:t>
            </a:r>
            <a:r>
              <a:rPr lang="ru-RU" dirty="0"/>
              <a:t>, тогда: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140968"/>
            <a:ext cx="1615236" cy="47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2860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116632"/>
            <a:ext cx="6512511" cy="1143000"/>
          </a:xfrm>
        </p:spPr>
        <p:txBody>
          <a:bodyPr/>
          <a:lstStyle/>
          <a:p>
            <a:r>
              <a:rPr lang="en-US" dirty="0"/>
              <a:t>FTP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4"/>
            <a:ext cx="7051844" cy="3119846"/>
          </a:xfrm>
        </p:spPr>
      </p:pic>
    </p:spTree>
    <p:extLst>
      <p:ext uri="{BB962C8B-B14F-4D97-AF65-F5344CB8AC3E}">
        <p14:creationId xmlns:p14="http://schemas.microsoft.com/office/powerpoint/2010/main" val="15442404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34943" cy="1143000"/>
          </a:xfrm>
        </p:spPr>
        <p:txBody>
          <a:bodyPr/>
          <a:lstStyle/>
          <a:p>
            <a:r>
              <a:rPr lang="pt-BR" dirty="0"/>
              <a:t>TFTP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pt-BR" dirty="0" smtClean="0"/>
              <a:t>(</a:t>
            </a:r>
            <a:r>
              <a:rPr lang="pt-BR" dirty="0"/>
              <a:t>Trivial File Transfer Protocol)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352928" cy="2808312"/>
          </a:xfrm>
        </p:spPr>
        <p:txBody>
          <a:bodyPr>
            <a:normAutofit/>
          </a:bodyPr>
          <a:lstStyle/>
          <a:p>
            <a:r>
              <a:rPr lang="ru-RU" dirty="0" smtClean="0"/>
              <a:t>Приложения</a:t>
            </a:r>
            <a:r>
              <a:rPr lang="ru-RU" dirty="0"/>
              <a:t>, которым не требуются все возможности FTP, могут использовать другой, более экономичный протокол — </a:t>
            </a:r>
            <a:r>
              <a:rPr lang="ru-RU" b="1" dirty="0">
                <a:solidFill>
                  <a:srgbClr val="7030A0"/>
                </a:solidFill>
              </a:rPr>
              <a:t>простейший протокол пересылки файлов </a:t>
            </a:r>
            <a:r>
              <a:rPr lang="ru-RU" dirty="0"/>
              <a:t>TFTP (</a:t>
            </a:r>
            <a:r>
              <a:rPr lang="ru-RU" dirty="0" err="1"/>
              <a:t>Trivial</a:t>
            </a:r>
            <a:r>
              <a:rPr lang="ru-RU" dirty="0"/>
              <a:t> 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Transfer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протокол реализует только передачу файлов, причем в качестве транспорта используется более простой, чем TCP, протокол без установления соединения — </a:t>
            </a:r>
            <a:r>
              <a:rPr lang="ru-RU" b="1" dirty="0">
                <a:solidFill>
                  <a:srgbClr val="7030A0"/>
                </a:solidFill>
              </a:rPr>
              <a:t>UDP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104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683" y="11468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4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Транспортный уровень)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784976" cy="515719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обеспечивает</a:t>
            </a:r>
            <a:r>
              <a:rPr lang="ru-RU" dirty="0"/>
              <a:t> приложениям или верхним уровням стека — прикладному и сеансовому — </a:t>
            </a:r>
            <a:r>
              <a:rPr lang="ru-RU" b="1" dirty="0">
                <a:solidFill>
                  <a:schemeClr val="accent1"/>
                </a:solidFill>
              </a:rPr>
              <a:t>передачу данных </a:t>
            </a:r>
            <a:r>
              <a:rPr lang="ru-RU" u="sng" dirty="0">
                <a:solidFill>
                  <a:schemeClr val="accent1"/>
                </a:solidFill>
              </a:rPr>
              <a:t>с той степенью надежности</a:t>
            </a:r>
            <a:r>
              <a:rPr lang="ru-RU" dirty="0"/>
              <a:t>, которая им требуется. </a:t>
            </a:r>
            <a:endParaRPr lang="ru-RU" dirty="0" smtClean="0"/>
          </a:p>
          <a:p>
            <a:r>
              <a:rPr lang="ru-RU" dirty="0" smtClean="0"/>
              <a:t>Модель </a:t>
            </a:r>
            <a:r>
              <a:rPr lang="ru-RU" b="1" dirty="0">
                <a:solidFill>
                  <a:srgbClr val="0070C0"/>
                </a:solidFill>
              </a:rPr>
              <a:t>OSI</a:t>
            </a:r>
            <a:r>
              <a:rPr lang="ru-RU" dirty="0"/>
              <a:t> определяет </a:t>
            </a:r>
            <a:r>
              <a:rPr lang="ru-RU" u="sng" dirty="0">
                <a:solidFill>
                  <a:srgbClr val="0070C0"/>
                </a:solidFill>
              </a:rPr>
              <a:t>пять классов сервиса</a:t>
            </a:r>
            <a:r>
              <a:rPr lang="ru-RU" dirty="0"/>
              <a:t>, предоставляемых транспортным </a:t>
            </a:r>
            <a:r>
              <a:rPr lang="ru-RU" dirty="0" smtClean="0"/>
              <a:t>уровнем, отличающихся </a:t>
            </a:r>
            <a:r>
              <a:rPr lang="ru-RU" b="1" dirty="0">
                <a:solidFill>
                  <a:srgbClr val="0070C0"/>
                </a:solidFill>
              </a:rPr>
              <a:t>качеством </a:t>
            </a:r>
            <a:r>
              <a:rPr lang="ru-RU" dirty="0"/>
              <a:t>предоставляемых услуг: </a:t>
            </a:r>
            <a:endParaRPr lang="ru-RU" dirty="0" smtClean="0"/>
          </a:p>
          <a:p>
            <a:pPr>
              <a:buFont typeface="Wingdings" pitchFamily="2" charset="2"/>
              <a:buChar char="ü"/>
            </a:pPr>
            <a:r>
              <a:rPr lang="ru-RU" u="sng" dirty="0" smtClean="0">
                <a:solidFill>
                  <a:srgbClr val="0070C0"/>
                </a:solidFill>
              </a:rPr>
              <a:t>срочностью</a:t>
            </a:r>
            <a:r>
              <a:rPr lang="ru-RU" dirty="0"/>
              <a:t>, возможностью восстановления прерванной </a:t>
            </a:r>
            <a:r>
              <a:rPr lang="ru-RU" dirty="0" smtClean="0"/>
              <a:t>связи 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наличием </a:t>
            </a:r>
            <a:r>
              <a:rPr lang="ru-RU" u="sng" dirty="0">
                <a:solidFill>
                  <a:srgbClr val="0070C0"/>
                </a:solidFill>
              </a:rPr>
              <a:t>средств мультиплексирования</a:t>
            </a:r>
            <a:r>
              <a:rPr lang="ru-RU" dirty="0"/>
              <a:t> нескольких соединений между различными прикладными протоколами через общий транспортный </a:t>
            </a:r>
            <a:r>
              <a:rPr lang="ru-RU" dirty="0" smtClean="0"/>
              <a:t>протокол 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способностью </a:t>
            </a:r>
            <a:r>
              <a:rPr lang="ru-RU" dirty="0"/>
              <a:t>к </a:t>
            </a:r>
            <a:r>
              <a:rPr lang="ru-RU" u="sng" dirty="0">
                <a:solidFill>
                  <a:srgbClr val="0070C0"/>
                </a:solidFill>
              </a:rPr>
              <a:t>обнаружению и исправлению ошибок </a:t>
            </a:r>
            <a:r>
              <a:rPr lang="ru-RU" dirty="0"/>
              <a:t>передачи, таких как искажение, потеря и дублирование </a:t>
            </a:r>
            <a:r>
              <a:rPr lang="ru-RU" dirty="0" smtClean="0"/>
              <a:t>пакетов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69703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683" y="11468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Критерии выбора класса сервиса транспортного </a:t>
            </a:r>
            <a:r>
              <a:rPr lang="ru-RU" dirty="0" smtClean="0"/>
              <a:t>уровня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83423641"/>
              </p:ext>
            </p:extLst>
          </p:nvPr>
        </p:nvGraphicFramePr>
        <p:xfrm>
          <a:off x="1043608" y="2492896"/>
          <a:ext cx="7200800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621558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301208"/>
            <a:ext cx="9143999" cy="1143000"/>
          </a:xfrm>
        </p:spPr>
        <p:txBody>
          <a:bodyPr/>
          <a:lstStyle/>
          <a:p>
            <a:r>
              <a:rPr lang="ru-RU" dirty="0" smtClean="0"/>
              <a:t>Транспортный уровень</a:t>
            </a:r>
            <a:br>
              <a:rPr lang="ru-RU" dirty="0" smtClean="0"/>
            </a:br>
            <a:r>
              <a:rPr lang="ru-RU" dirty="0" smtClean="0"/>
              <a:t>ФУНКЦИИ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404664"/>
            <a:ext cx="8784976" cy="460851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Транспортный </a:t>
            </a:r>
            <a:r>
              <a:rPr lang="ru-RU" b="1" dirty="0">
                <a:solidFill>
                  <a:schemeClr val="accent1"/>
                </a:solidFill>
              </a:rPr>
              <a:t>уровень </a:t>
            </a:r>
            <a:r>
              <a:rPr lang="ru-RU" dirty="0"/>
              <a:t>— </a:t>
            </a:r>
            <a:r>
              <a:rPr lang="ru-RU" u="sng" dirty="0">
                <a:solidFill>
                  <a:schemeClr val="accent1"/>
                </a:solidFill>
              </a:rPr>
              <a:t>обеспечение доставки информации с требуемым качеством</a:t>
            </a:r>
            <a:r>
              <a:rPr lang="ru-RU" dirty="0"/>
              <a:t> между любыми узлами сети: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разбиение </a:t>
            </a:r>
            <a:r>
              <a:rPr lang="ru-RU" dirty="0"/>
              <a:t>сообщения сеансового уровня на сегменты, их </a:t>
            </a:r>
            <a:r>
              <a:rPr lang="ru-RU" dirty="0" smtClean="0"/>
              <a:t>нумерация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буферизация </a:t>
            </a:r>
            <a:r>
              <a:rPr lang="ru-RU" dirty="0"/>
              <a:t>принимаемых </a:t>
            </a:r>
            <a:r>
              <a:rPr lang="ru-RU" dirty="0" smtClean="0"/>
              <a:t>сегментов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упорядочивание </a:t>
            </a:r>
            <a:r>
              <a:rPr lang="ru-RU" dirty="0"/>
              <a:t>прибывающих </a:t>
            </a:r>
            <a:r>
              <a:rPr lang="ru-RU" dirty="0" smtClean="0"/>
              <a:t>сегментов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адресация </a:t>
            </a:r>
            <a:r>
              <a:rPr lang="ru-RU" dirty="0"/>
              <a:t>прикладных процессов (с помощью присвоения номера порта, по которому идентифицируется приложение, работающее на 7 уровне</a:t>
            </a:r>
            <a:r>
              <a:rPr lang="ru-RU" dirty="0" smtClean="0"/>
              <a:t>)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управление потоком</a:t>
            </a:r>
            <a:endParaRPr lang="ru-RU" dirty="0"/>
          </a:p>
          <a:p>
            <a:r>
              <a:rPr lang="ru-RU" dirty="0" smtClean="0"/>
              <a:t>На </a:t>
            </a:r>
            <a:r>
              <a:rPr lang="ru-RU" dirty="0"/>
              <a:t>данном уровне </a:t>
            </a:r>
            <a:r>
              <a:rPr lang="ru-RU" dirty="0" smtClean="0"/>
              <a:t>работают протоколы </a:t>
            </a:r>
            <a:r>
              <a:rPr lang="ru-RU" b="1" dirty="0">
                <a:solidFill>
                  <a:schemeClr val="accent1"/>
                </a:solidFill>
              </a:rPr>
              <a:t>UDP, TCP.</a:t>
            </a:r>
          </a:p>
        </p:txBody>
      </p:sp>
    </p:spTree>
    <p:extLst>
      <p:ext uri="{BB962C8B-B14F-4D97-AF65-F5344CB8AC3E}">
        <p14:creationId xmlns:p14="http://schemas.microsoft.com/office/powerpoint/2010/main" val="23341526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04" y="0"/>
            <a:ext cx="9159404" cy="1143000"/>
          </a:xfrm>
        </p:spPr>
        <p:txBody>
          <a:bodyPr/>
          <a:lstStyle/>
          <a:p>
            <a:pPr algn="l"/>
            <a:r>
              <a:rPr lang="ru-RU" dirty="0" smtClean="0"/>
              <a:t>Протоколы транспортного уровня: </a:t>
            </a:r>
            <a:r>
              <a:rPr lang="en-US" dirty="0"/>
              <a:t>UDP, TCP.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738032"/>
            <a:ext cx="9144000" cy="47552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Times New Roman"/>
                <a:cs typeface="Times New Roman"/>
              </a:rPr>
              <a:t>TCP </a:t>
            </a:r>
            <a:r>
              <a:rPr lang="en-US" sz="2000" dirty="0" smtClean="0">
                <a:latin typeface="Times New Roman"/>
                <a:cs typeface="Times New Roman"/>
              </a:rPr>
              <a:t>- </a:t>
            </a:r>
            <a:r>
              <a:rPr lang="en-US" sz="2000" dirty="0" err="1">
                <a:latin typeface="Times New Roman"/>
                <a:cs typeface="Times New Roman"/>
              </a:rPr>
              <a:t>один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основных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сетевых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протоколов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Интернета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предназначенный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управления </a:t>
            </a:r>
            <a:r>
              <a:rPr lang="en-US" sz="2000" dirty="0" err="1">
                <a:latin typeface="Times New Roman"/>
                <a:cs typeface="Times New Roman"/>
              </a:rPr>
              <a:t>передачей</a:t>
            </a:r>
            <a:r>
              <a:rPr lang="en-US" sz="2000" dirty="0">
                <a:latin typeface="Times New Roman"/>
                <a:cs typeface="Times New Roman"/>
              </a:rPr>
              <a:t> данных </a:t>
            </a:r>
            <a:r>
              <a:rPr lang="en-US" sz="2000" dirty="0" err="1">
                <a:latin typeface="Times New Roman"/>
                <a:cs typeface="Times New Roman"/>
              </a:rPr>
              <a:t>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сетях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подсетях</a:t>
            </a:r>
            <a:r>
              <a:rPr lang="en-US" sz="2000" dirty="0">
                <a:latin typeface="Times New Roman"/>
                <a:cs typeface="Times New Roman"/>
              </a:rPr>
              <a:t> TCP/IP.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endParaRPr lang="en-US" sz="2000" dirty="0" smtClean="0">
              <a:latin typeface="Times New Roman"/>
              <a:cs typeface="Times New Roman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Times New Roman"/>
                <a:cs typeface="Times New Roman"/>
              </a:rPr>
              <a:t>UDP (User Datagram Protocol </a:t>
            </a:r>
            <a:r>
              <a:rPr lang="en-US" sz="2000" dirty="0">
                <a:latin typeface="Times New Roman"/>
                <a:cs typeface="Times New Roman"/>
              </a:rPr>
              <a:t>— </a:t>
            </a:r>
            <a:r>
              <a:rPr lang="en-US" sz="2000" dirty="0" err="1">
                <a:latin typeface="Times New Roman"/>
                <a:cs typeface="Times New Roman"/>
              </a:rPr>
              <a:t>протокол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пользовательских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датаграмм</a:t>
            </a:r>
            <a:r>
              <a:rPr lang="en-US" sz="2000" dirty="0">
                <a:latin typeface="Times New Roman"/>
                <a:cs typeface="Times New Roman"/>
              </a:rPr>
              <a:t>) — </a:t>
            </a:r>
            <a:r>
              <a:rPr lang="en-US" sz="2000" dirty="0" err="1">
                <a:latin typeface="Times New Roman"/>
                <a:cs typeface="Times New Roman"/>
              </a:rPr>
              <a:t>это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транспортный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передачи</a:t>
            </a:r>
            <a:r>
              <a:rPr lang="en-US" sz="2000" dirty="0">
                <a:latin typeface="Times New Roman"/>
                <a:cs typeface="Times New Roman"/>
              </a:rPr>
              <a:t> данных </a:t>
            </a:r>
            <a:r>
              <a:rPr lang="en-US" sz="2000" dirty="0" err="1">
                <a:latin typeface="Times New Roman"/>
                <a:cs typeface="Times New Roman"/>
              </a:rPr>
              <a:t>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сетях</a:t>
            </a:r>
            <a:r>
              <a:rPr lang="en-US" sz="2000" dirty="0">
                <a:latin typeface="Times New Roman"/>
                <a:cs typeface="Times New Roman"/>
              </a:rPr>
              <a:t> IP </a:t>
            </a:r>
            <a:r>
              <a:rPr lang="en-US" sz="2000" dirty="0" err="1">
                <a:latin typeface="Times New Roman"/>
                <a:cs typeface="Times New Roman"/>
              </a:rPr>
              <a:t>без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установления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соединения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dirty="0" err="1">
                <a:latin typeface="Times New Roman"/>
                <a:cs typeface="Times New Roman"/>
              </a:rPr>
              <a:t>Он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является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одним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самых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простых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протоколов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транспортного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уровня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модели</a:t>
            </a:r>
            <a:r>
              <a:rPr lang="en-US" sz="2000" dirty="0">
                <a:latin typeface="Times New Roman"/>
                <a:cs typeface="Times New Roman"/>
              </a:rPr>
              <a:t> OSI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4" y="5378268"/>
            <a:ext cx="1596306" cy="1319296"/>
          </a:xfrm>
          <a:prstGeom prst="rect">
            <a:avLst/>
          </a:prstGeom>
        </p:spPr>
      </p:pic>
      <p:pic>
        <p:nvPicPr>
          <p:cNvPr id="5" name="Picture 4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99" y="5378268"/>
            <a:ext cx="1596306" cy="1319296"/>
          </a:xfrm>
          <a:prstGeom prst="rect">
            <a:avLst/>
          </a:prstGeom>
        </p:spPr>
      </p:pic>
      <p:pic>
        <p:nvPicPr>
          <p:cNvPr id="6" name="Picture 5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70" y="5378268"/>
            <a:ext cx="1596306" cy="1319296"/>
          </a:xfrm>
          <a:prstGeom prst="rect">
            <a:avLst/>
          </a:prstGeom>
        </p:spPr>
      </p:pic>
      <p:pic>
        <p:nvPicPr>
          <p:cNvPr id="7" name="Picture 6" descr="skd188803sd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28" y="5378268"/>
            <a:ext cx="1596306" cy="13192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620126" y="3950288"/>
            <a:ext cx="10001" cy="2747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28940" y="6220454"/>
            <a:ext cx="713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61476" y="6220454"/>
            <a:ext cx="71375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2681" y="4300314"/>
            <a:ext cx="128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TCP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217" y="4115648"/>
            <a:ext cx="128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UDP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0" y="4460324"/>
            <a:ext cx="2060056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ru-RU" sz="1400" dirty="0" smtClean="0">
                <a:solidFill>
                  <a:prstClr val="white"/>
                </a:solidFill>
              </a:rPr>
              <a:t>Я отправил тебе файл</a:t>
            </a:r>
          </a:p>
          <a:p>
            <a:pPr algn="ctr"/>
            <a:r>
              <a:rPr lang="ru-RU" sz="1400" dirty="0" smtClean="0">
                <a:solidFill>
                  <a:prstClr val="white"/>
                </a:solidFill>
              </a:rPr>
              <a:t> получил?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2570071" y="4460324"/>
            <a:ext cx="2060056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prstClr val="white"/>
                </a:solidFill>
              </a:rPr>
              <a:t>Да, спасибо большое за передачу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4820132" y="4460324"/>
            <a:ext cx="2142455" cy="108007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prstClr val="white"/>
                </a:solidFill>
              </a:rPr>
              <a:t>Я отправил тебе файл и мне все равно получил ты его или нет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7427628" y="4460325"/>
            <a:ext cx="1829814" cy="91794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prstClr val="white"/>
                </a:solidFill>
              </a:rPr>
              <a:t>?.!?</a:t>
            </a:r>
            <a:endParaRPr 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162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TCP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196752"/>
            <a:ext cx="8568952" cy="5040560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r>
              <a:rPr lang="ru-RU" b="1" dirty="0">
                <a:solidFill>
                  <a:srgbClr val="0070C0"/>
                </a:solidFill>
              </a:rPr>
              <a:t>Протокол TCP (</a:t>
            </a:r>
            <a:r>
              <a:rPr lang="ru-RU" b="1" dirty="0" err="1">
                <a:solidFill>
                  <a:srgbClr val="0070C0"/>
                </a:solidFill>
              </a:rPr>
              <a:t>Transmission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Control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Protocol</a:t>
            </a:r>
            <a:r>
              <a:rPr lang="ru-RU" b="1" dirty="0">
                <a:solidFill>
                  <a:srgbClr val="0070C0"/>
                </a:solidFill>
              </a:rPr>
              <a:t> - протокол управления передачей)</a:t>
            </a:r>
            <a:r>
              <a:rPr lang="ru-RU" dirty="0"/>
              <a:t> — надежный протокол с установлением соединения. </a:t>
            </a:r>
            <a:endParaRPr lang="ru-RU" dirty="0" smtClean="0"/>
          </a:p>
          <a:p>
            <a:r>
              <a:rPr lang="ru-RU" dirty="0" smtClean="0"/>
              <a:t>Он </a:t>
            </a:r>
            <a:r>
              <a:rPr lang="ru-RU" dirty="0"/>
              <a:t>отвечает за </a:t>
            </a:r>
            <a:r>
              <a:rPr lang="ru-RU" u="sng" dirty="0">
                <a:solidFill>
                  <a:srgbClr val="7030A0"/>
                </a:solidFill>
              </a:rPr>
              <a:t>разбиение сообщений на сегменты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их сборку на станции в пункте назначения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повторную отсылку </a:t>
            </a:r>
            <a:r>
              <a:rPr lang="ru-RU" dirty="0"/>
              <a:t>всего, что оказалось не полученным, и </a:t>
            </a:r>
            <a:r>
              <a:rPr lang="ru-RU" u="sng" dirty="0">
                <a:solidFill>
                  <a:srgbClr val="7030A0"/>
                </a:solidFill>
              </a:rPr>
              <a:t>сборку сообщений из сегментов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TCP обеспечивает виртуальный канал между приложениями конечных пользователей.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ТСР может также </a:t>
            </a:r>
            <a:r>
              <a:rPr lang="ru-RU" u="sng" dirty="0">
                <a:solidFill>
                  <a:srgbClr val="7030A0"/>
                </a:solidFill>
              </a:rPr>
              <a:t>поддерживать</a:t>
            </a:r>
            <a:r>
              <a:rPr lang="ru-RU" dirty="0"/>
              <a:t> многочисленные </a:t>
            </a:r>
            <a:r>
              <a:rPr lang="ru-RU" b="1" dirty="0">
                <a:solidFill>
                  <a:srgbClr val="7030A0"/>
                </a:solidFill>
              </a:rPr>
              <a:t>одновременные диалоги </a:t>
            </a:r>
            <a:r>
              <a:rPr lang="ru-RU" dirty="0"/>
              <a:t>высших уровней.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ТСP сегмент содержит номер порта источника и назначения, с помощью которых идентифицируются отправляющие и принимающие приложения. </a:t>
            </a:r>
            <a:endParaRPr lang="ru-RU" dirty="0" smtClean="0"/>
          </a:p>
          <a:p>
            <a:r>
              <a:rPr lang="ru-RU" dirty="0" smtClean="0"/>
              <a:t>Примеры </a:t>
            </a:r>
            <a:r>
              <a:rPr lang="ru-RU" dirty="0"/>
              <a:t>портов: HTTP – 80, FTP – 20, 21, </a:t>
            </a:r>
            <a:r>
              <a:rPr lang="ru-RU" dirty="0" err="1"/>
              <a:t>Telnet</a:t>
            </a:r>
            <a:r>
              <a:rPr lang="ru-RU" dirty="0"/>
              <a:t> – 23, SMTP – 25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59450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8003" y="116632"/>
            <a:ext cx="6512511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7704856" cy="5778643"/>
          </a:xfrm>
        </p:spPr>
      </p:pic>
    </p:spTree>
    <p:extLst>
      <p:ext uri="{BB962C8B-B14F-4D97-AF65-F5344CB8AC3E}">
        <p14:creationId xmlns:p14="http://schemas.microsoft.com/office/powerpoint/2010/main" val="301686133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3421" y="-3696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UDP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904" y="836712"/>
            <a:ext cx="9142095" cy="603802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Протокол UDP (</a:t>
            </a:r>
            <a:r>
              <a:rPr lang="ru-RU" b="1" dirty="0" err="1">
                <a:solidFill>
                  <a:srgbClr val="0070C0"/>
                </a:solidFill>
              </a:rPr>
              <a:t>User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Datagram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Protocol</a:t>
            </a:r>
            <a:r>
              <a:rPr lang="ru-RU" b="1" dirty="0">
                <a:solidFill>
                  <a:srgbClr val="0070C0"/>
                </a:solidFill>
              </a:rPr>
              <a:t> – протокол пользовательских дейтаграмм</a:t>
            </a:r>
            <a:r>
              <a:rPr lang="ru-RU" dirty="0"/>
              <a:t>) является "ненадежным", неориентированным на установление соединения протоколом, он не предназначен для проверки доставки сегментов. </a:t>
            </a:r>
            <a:endParaRPr lang="ru-RU" dirty="0" smtClean="0"/>
          </a:p>
          <a:p>
            <a:r>
              <a:rPr lang="ru-RU" dirty="0" smtClean="0"/>
              <a:t>Протокол </a:t>
            </a:r>
            <a:r>
              <a:rPr lang="ru-RU" dirty="0"/>
              <a:t>UDP намного проще, чем ТСР; он </a:t>
            </a:r>
            <a:r>
              <a:rPr lang="ru-RU" u="sng" dirty="0">
                <a:solidFill>
                  <a:srgbClr val="0070C0"/>
                </a:solidFill>
              </a:rPr>
              <a:t>полезен в ситуациях, когда мощные механизмы обеспечения надежности протокола ТСР не обязательны. </a:t>
            </a:r>
            <a:endParaRPr lang="ru-RU" u="sng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Недостаточная </a:t>
            </a:r>
            <a:r>
              <a:rPr lang="ru-RU" dirty="0"/>
              <a:t>надёжность протокола может выражаться как в потере отдельных пакетов, так и в их дублировании. </a:t>
            </a:r>
            <a:endParaRPr lang="ru-RU" dirty="0" smtClean="0"/>
          </a:p>
          <a:p>
            <a:r>
              <a:rPr lang="ru-RU" dirty="0" smtClean="0"/>
              <a:t>UDP </a:t>
            </a:r>
            <a:r>
              <a:rPr lang="ru-RU" dirty="0"/>
              <a:t>используется при передаче </a:t>
            </a:r>
            <a:r>
              <a:rPr lang="ru-RU" i="1" dirty="0">
                <a:solidFill>
                  <a:srgbClr val="0070C0"/>
                </a:solidFill>
              </a:rPr>
              <a:t>потокового видео, игр реального времени, в IP-телефонии, </a:t>
            </a:r>
            <a:r>
              <a:rPr lang="ru-RU" dirty="0"/>
              <a:t>а также некоторых других типов данных, чувствительных к задержкам.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UDP сегмент содержит </a:t>
            </a:r>
            <a:r>
              <a:rPr lang="ru-RU" i="1" u="sng" dirty="0">
                <a:solidFill>
                  <a:srgbClr val="7030A0"/>
                </a:solidFill>
              </a:rPr>
              <a:t>номер порта источника </a:t>
            </a:r>
            <a:r>
              <a:rPr lang="ru-RU" dirty="0"/>
              <a:t>и </a:t>
            </a:r>
            <a:r>
              <a:rPr lang="ru-RU" u="sng" dirty="0">
                <a:solidFill>
                  <a:srgbClr val="7030A0"/>
                </a:solidFill>
              </a:rPr>
              <a:t>назначения</a:t>
            </a:r>
            <a:r>
              <a:rPr lang="ru-RU" dirty="0"/>
              <a:t>, с помощью которых идентифицируются отправляющие и принимающие приложения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Примеры </a:t>
            </a:r>
            <a:r>
              <a:rPr lang="ru-RU" dirty="0"/>
              <a:t>портов: TFTP – 69, SNMP – 25, DHCP – 67, 68, DNS - 53. </a:t>
            </a:r>
          </a:p>
        </p:txBody>
      </p:sp>
    </p:spTree>
    <p:extLst>
      <p:ext uri="{BB962C8B-B14F-4D97-AF65-F5344CB8AC3E}">
        <p14:creationId xmlns:p14="http://schemas.microsoft.com/office/powerpoint/2010/main" val="34984900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290" y="0"/>
            <a:ext cx="9158290" cy="1143000"/>
          </a:xfrm>
        </p:spPr>
        <p:txBody>
          <a:bodyPr/>
          <a:lstStyle/>
          <a:p>
            <a:r>
              <a:rPr lang="ru-RU" dirty="0"/>
              <a:t>Уровень 3 (Сетевой </a:t>
            </a:r>
            <a:r>
              <a:rPr lang="ru-RU" dirty="0" smtClean="0"/>
              <a:t>уровень)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24562" y="908720"/>
            <a:ext cx="9168562" cy="5980505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служит </a:t>
            </a:r>
            <a:r>
              <a:rPr lang="ru-RU" b="1" dirty="0">
                <a:solidFill>
                  <a:srgbClr val="0070C0"/>
                </a:solidFill>
              </a:rPr>
              <a:t>для образования единой транспортной системы</a:t>
            </a:r>
            <a:r>
              <a:rPr lang="ru-RU" dirty="0"/>
              <a:t>, объединяющей несколько сетей, причем эти </a:t>
            </a:r>
            <a:r>
              <a:rPr lang="ru-RU" u="sng" dirty="0">
                <a:solidFill>
                  <a:srgbClr val="0070C0"/>
                </a:solidFill>
              </a:rPr>
              <a:t>сети могут использовать различные принципы передачи сообщений </a:t>
            </a:r>
            <a:r>
              <a:rPr lang="ru-RU" dirty="0"/>
              <a:t>между конечными узлами и обладать произвольной структурой связей.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уровне работают маршрутизаторы.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</a:t>
            </a:r>
            <a:r>
              <a:rPr lang="ru-RU" u="sng" dirty="0">
                <a:solidFill>
                  <a:srgbClr val="7030A0"/>
                </a:solidFill>
              </a:rPr>
              <a:t>используются схемы логической адресации</a:t>
            </a:r>
            <a:r>
              <a:rPr lang="ru-RU" dirty="0"/>
              <a:t>, которыми может управлять сетевой администратор. </a:t>
            </a:r>
            <a:endParaRPr lang="ru-RU" dirty="0" smtClean="0"/>
          </a:p>
          <a:p>
            <a:r>
              <a:rPr lang="ru-RU" dirty="0" smtClean="0"/>
              <a:t>Этот </a:t>
            </a:r>
            <a:r>
              <a:rPr lang="ru-RU" dirty="0"/>
              <a:t>уровень использует схему адресации протокола IP (наиболее распространенный), а также схемы адресации </a:t>
            </a:r>
            <a:r>
              <a:rPr lang="ru-RU" dirty="0" err="1"/>
              <a:t>AppleTalk</a:t>
            </a:r>
            <a:r>
              <a:rPr lang="ru-RU" dirty="0"/>
              <a:t>, </a:t>
            </a:r>
            <a:r>
              <a:rPr lang="ru-RU" dirty="0" err="1"/>
              <a:t>DECNet</a:t>
            </a:r>
            <a:r>
              <a:rPr lang="ru-RU" dirty="0"/>
              <a:t>, </a:t>
            </a:r>
            <a:r>
              <a:rPr lang="ru-RU" dirty="0" err="1"/>
              <a:t>Vines</a:t>
            </a:r>
            <a:r>
              <a:rPr lang="ru-RU" dirty="0"/>
              <a:t> и IPX.</a:t>
            </a:r>
          </a:p>
          <a:p>
            <a:r>
              <a:rPr lang="ru-RU" u="sng" dirty="0" smtClean="0">
                <a:solidFill>
                  <a:srgbClr val="0070C0"/>
                </a:solidFill>
              </a:rPr>
              <a:t>Проблема </a:t>
            </a:r>
            <a:r>
              <a:rPr lang="ru-RU" u="sng" dirty="0">
                <a:solidFill>
                  <a:srgbClr val="0070C0"/>
                </a:solidFill>
              </a:rPr>
              <a:t>выбора наилучшего пути </a:t>
            </a:r>
            <a:r>
              <a:rPr lang="ru-RU" dirty="0"/>
              <a:t>называется </a:t>
            </a:r>
            <a:r>
              <a:rPr lang="ru-RU" b="1" dirty="0">
                <a:solidFill>
                  <a:srgbClr val="0070C0"/>
                </a:solidFill>
              </a:rPr>
              <a:t>маршрутизацией</a:t>
            </a:r>
            <a:r>
              <a:rPr lang="ru-RU" dirty="0"/>
              <a:t>, и ее решение является одной из главных задач сетевого уровня.</a:t>
            </a:r>
          </a:p>
          <a:p>
            <a:r>
              <a:rPr lang="ru-RU" dirty="0" smtClean="0"/>
              <a:t>Сообщения </a:t>
            </a:r>
            <a:r>
              <a:rPr lang="ru-RU" dirty="0"/>
              <a:t>сетевого уровня принято называть </a:t>
            </a:r>
            <a:r>
              <a:rPr lang="ru-RU" b="1" dirty="0">
                <a:solidFill>
                  <a:srgbClr val="0070C0"/>
                </a:solidFill>
              </a:rPr>
              <a:t>пакетами (</a:t>
            </a:r>
            <a:r>
              <a:rPr lang="ru-RU" b="1" dirty="0" err="1">
                <a:solidFill>
                  <a:srgbClr val="0070C0"/>
                </a:solidFill>
              </a:rPr>
              <a:t>packet</a:t>
            </a:r>
            <a:r>
              <a:rPr lang="ru-RU" b="1" dirty="0" smtClean="0">
                <a:solidFill>
                  <a:srgbClr val="0070C0"/>
                </a:solidFill>
              </a:rPr>
              <a:t>).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9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424936" cy="1143000"/>
          </a:xfrm>
        </p:spPr>
        <p:txBody>
          <a:bodyPr/>
          <a:lstStyle/>
          <a:p>
            <a:r>
              <a:rPr lang="ru-RU" dirty="0"/>
              <a:t>Стоимость средств защиты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628800"/>
            <a:ext cx="7848872" cy="4842872"/>
          </a:xfrm>
        </p:spPr>
        <p:txBody>
          <a:bodyPr/>
          <a:lstStyle/>
          <a:p>
            <a:pPr marL="45720" indent="0" algn="r">
              <a:buNone/>
            </a:pPr>
            <a:r>
              <a:rPr lang="ru-RU" dirty="0" smtClean="0"/>
              <a:t>(4)</a:t>
            </a:r>
          </a:p>
          <a:p>
            <a:r>
              <a:rPr lang="ru-RU" dirty="0" smtClean="0"/>
              <a:t>где К≥1</a:t>
            </a:r>
            <a:r>
              <a:rPr lang="ru-RU" dirty="0"/>
              <a:t>.</a:t>
            </a:r>
          </a:p>
          <a:p>
            <a:r>
              <a:rPr lang="ru-RU" dirty="0"/>
              <a:t>Выражения (1) – (2) примут вид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(5)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45720" indent="0" algn="r">
              <a:buNone/>
            </a:pPr>
            <a:r>
              <a:rPr lang="ru-RU" dirty="0" smtClean="0"/>
              <a:t>(6)</a:t>
            </a:r>
          </a:p>
          <a:p>
            <a:r>
              <a:rPr lang="ru-RU" dirty="0"/>
              <a:t>Стоимость средств защиты зависит от их эффективности, и в общем случае К — есть возрастающая функция от стоимости средств защиты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(7)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56792"/>
            <a:ext cx="1296144" cy="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96952"/>
            <a:ext cx="3345205" cy="70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2" y="4005064"/>
            <a:ext cx="4277778" cy="67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002090"/>
            <a:ext cx="9887629" cy="8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37742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4290" y="0"/>
            <a:ext cx="9158290" cy="1143000"/>
          </a:xfrm>
        </p:spPr>
        <p:txBody>
          <a:bodyPr/>
          <a:lstStyle/>
          <a:p>
            <a:r>
              <a:rPr lang="ru-RU" dirty="0"/>
              <a:t>Уровень 3 (Сетевой </a:t>
            </a:r>
            <a:r>
              <a:rPr lang="ru-RU" dirty="0" smtClean="0"/>
              <a:t>уровень)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24562" y="908720"/>
            <a:ext cx="9168562" cy="5980505"/>
          </a:xfrm>
        </p:spPr>
        <p:txBody>
          <a:bodyPr>
            <a:normAutofit/>
          </a:bodyPr>
          <a:lstStyle/>
          <a:p>
            <a:r>
              <a:rPr lang="ru-RU" dirty="0" smtClean="0"/>
              <a:t>На </a:t>
            </a:r>
            <a:r>
              <a:rPr lang="ru-RU" dirty="0"/>
              <a:t>сетевом уровне определяется два вида протоколов.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0070C0"/>
                </a:solidFill>
              </a:rPr>
              <a:t>Сетевые </a:t>
            </a:r>
            <a:r>
              <a:rPr lang="ru-RU" b="1" dirty="0">
                <a:solidFill>
                  <a:srgbClr val="0070C0"/>
                </a:solidFill>
              </a:rPr>
              <a:t>протоколы </a:t>
            </a:r>
            <a:r>
              <a:rPr lang="ru-RU" dirty="0"/>
              <a:t>(</a:t>
            </a:r>
            <a:r>
              <a:rPr lang="ru-RU" dirty="0" err="1"/>
              <a:t>routed</a:t>
            </a:r>
            <a:r>
              <a:rPr lang="ru-RU" dirty="0"/>
              <a:t> </a:t>
            </a:r>
            <a:r>
              <a:rPr lang="ru-RU" dirty="0" err="1"/>
              <a:t>protocols</a:t>
            </a:r>
            <a:r>
              <a:rPr lang="ru-RU" dirty="0"/>
              <a:t>) — реализуют продвижение пакетов через сеть. Пример данного вида протоколов: IP, </a:t>
            </a:r>
            <a:r>
              <a:rPr lang="ru-RU" dirty="0" err="1"/>
              <a:t>AppleTalk</a:t>
            </a:r>
            <a:r>
              <a:rPr lang="ru-RU" dirty="0"/>
              <a:t>, </a:t>
            </a:r>
            <a:r>
              <a:rPr lang="ru-RU" dirty="0" err="1"/>
              <a:t>DECNet</a:t>
            </a:r>
            <a:r>
              <a:rPr lang="ru-RU" dirty="0"/>
              <a:t>, </a:t>
            </a:r>
            <a:r>
              <a:rPr lang="ru-RU" dirty="0" err="1"/>
              <a:t>Vines</a:t>
            </a:r>
            <a:r>
              <a:rPr lang="ru-RU" dirty="0"/>
              <a:t> и IPX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0070C0"/>
                </a:solidFill>
              </a:rPr>
              <a:t>Протоколы обмена </a:t>
            </a:r>
            <a:r>
              <a:rPr lang="ru-RU" b="1" dirty="0">
                <a:solidFill>
                  <a:srgbClr val="0070C0"/>
                </a:solidFill>
              </a:rPr>
              <a:t>маршрутной информацией </a:t>
            </a:r>
            <a:r>
              <a:rPr lang="ru-RU" dirty="0"/>
              <a:t>или просто </a:t>
            </a:r>
            <a:r>
              <a:rPr lang="ru-RU" dirty="0" smtClean="0"/>
              <a:t>протоколы </a:t>
            </a:r>
            <a:r>
              <a:rPr lang="ru-RU" dirty="0"/>
              <a:t>маршрутизации (</a:t>
            </a:r>
            <a:r>
              <a:rPr lang="ru-RU" dirty="0" err="1"/>
              <a:t>routing</a:t>
            </a:r>
            <a:r>
              <a:rPr lang="ru-RU" dirty="0"/>
              <a:t> </a:t>
            </a:r>
            <a:r>
              <a:rPr lang="ru-RU" dirty="0" err="1"/>
              <a:t>protocols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С </a:t>
            </a:r>
            <a:r>
              <a:rPr lang="ru-RU" dirty="0"/>
              <a:t>помощью этих протоколов маршрутизаторы собирают информацию о топологии межсетевых соединений. </a:t>
            </a:r>
            <a:endParaRPr lang="ru-RU" dirty="0" smtClean="0"/>
          </a:p>
          <a:p>
            <a:r>
              <a:rPr lang="ru-RU" dirty="0" smtClean="0"/>
              <a:t>Примеры </a:t>
            </a:r>
            <a:r>
              <a:rPr lang="ru-RU" dirty="0"/>
              <a:t>этих протоколов: </a:t>
            </a:r>
            <a:r>
              <a:rPr lang="ru-RU" b="1" dirty="0">
                <a:solidFill>
                  <a:srgbClr val="7030A0"/>
                </a:solidFill>
              </a:rPr>
              <a:t>RIP, OSPF, BGP, IS-IS.</a:t>
            </a:r>
          </a:p>
          <a:p>
            <a:endParaRPr lang="ru-RU" dirty="0"/>
          </a:p>
          <a:p>
            <a:r>
              <a:rPr lang="ru-RU" dirty="0"/>
              <a:t>Протоколы сетевого уровня реализуются программными модулями операционной системы, а также программными и аппаратными средствами маршрутизаторов.</a:t>
            </a:r>
          </a:p>
          <a:p>
            <a:endParaRPr lang="ru-RU" dirty="0"/>
          </a:p>
          <a:p>
            <a:r>
              <a:rPr lang="ru-RU" dirty="0" smtClean="0"/>
              <a:t>Также </a:t>
            </a:r>
            <a:r>
              <a:rPr lang="ru-RU" dirty="0"/>
              <a:t>на данном уровне работают протоколы </a:t>
            </a:r>
            <a:r>
              <a:rPr lang="ru-RU" b="1" dirty="0">
                <a:solidFill>
                  <a:srgbClr val="7030A0"/>
                </a:solidFill>
              </a:rPr>
              <a:t>ICMP, ARP, RARP. </a:t>
            </a:r>
          </a:p>
        </p:txBody>
      </p:sp>
    </p:spTree>
    <p:extLst>
      <p:ext uri="{BB962C8B-B14F-4D97-AF65-F5344CB8AC3E}">
        <p14:creationId xmlns:p14="http://schemas.microsoft.com/office/powerpoint/2010/main" val="47944122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512511" cy="1143000"/>
          </a:xfrm>
        </p:spPr>
        <p:txBody>
          <a:bodyPr/>
          <a:lstStyle/>
          <a:p>
            <a:r>
              <a:rPr lang="en-US" dirty="0"/>
              <a:t>IP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08720"/>
            <a:ext cx="8568952" cy="590465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Протокол IP (</a:t>
            </a:r>
            <a:r>
              <a:rPr lang="ru-RU" dirty="0" err="1">
                <a:solidFill>
                  <a:srgbClr val="7030A0"/>
                </a:solidFill>
              </a:rPr>
              <a:t>Internet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Protocol</a:t>
            </a:r>
            <a:r>
              <a:rPr lang="ru-RU" dirty="0"/>
              <a:t> — Интернет-протокол) </a:t>
            </a:r>
            <a:r>
              <a:rPr lang="ru-RU" b="1" dirty="0">
                <a:solidFill>
                  <a:srgbClr val="7030A0"/>
                </a:solidFill>
              </a:rPr>
              <a:t>обеспечивает маршрутизацию пакетов с негарантированной доставкой </a:t>
            </a:r>
            <a:r>
              <a:rPr lang="ru-RU" dirty="0"/>
              <a:t>(</a:t>
            </a:r>
            <a:r>
              <a:rPr lang="ru-RU" dirty="0" err="1"/>
              <a:t>best-effort</a:t>
            </a:r>
            <a:r>
              <a:rPr lang="ru-RU" dirty="0"/>
              <a:t> </a:t>
            </a:r>
            <a:r>
              <a:rPr lang="ru-RU" dirty="0" err="1"/>
              <a:t>delivery</a:t>
            </a:r>
            <a:r>
              <a:rPr lang="ru-RU" dirty="0"/>
              <a:t>) без установки логического соединения (</a:t>
            </a:r>
            <a:r>
              <a:rPr lang="ru-RU" dirty="0" err="1"/>
              <a:t>connectionless</a:t>
            </a:r>
            <a:r>
              <a:rPr lang="ru-RU" dirty="0" smtClean="0"/>
              <a:t>).</a:t>
            </a:r>
          </a:p>
          <a:p>
            <a:r>
              <a:rPr lang="ru-RU" dirty="0" smtClean="0"/>
              <a:t>Этот </a:t>
            </a:r>
            <a:r>
              <a:rPr lang="ru-RU" dirty="0"/>
              <a:t>протокол не интересуется содержанием пакетов; он лишь </a:t>
            </a:r>
            <a:r>
              <a:rPr lang="ru-RU" u="sng" dirty="0">
                <a:solidFill>
                  <a:srgbClr val="0070C0"/>
                </a:solidFill>
              </a:rPr>
              <a:t>ищет наилучший способ направить пакет к месту его назначения</a:t>
            </a:r>
            <a:r>
              <a:rPr lang="ru-RU" u="sng" dirty="0" smtClean="0">
                <a:solidFill>
                  <a:srgbClr val="0070C0"/>
                </a:solidFill>
              </a:rPr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каждом заголовке IP-пакета должен быть </a:t>
            </a:r>
            <a:r>
              <a:rPr lang="ru-RU" b="1" dirty="0">
                <a:solidFill>
                  <a:srgbClr val="0070C0"/>
                </a:solidFill>
              </a:rPr>
              <a:t>достоверный IP-адрес источника и адресата. </a:t>
            </a:r>
            <a:endParaRPr lang="ru-RU" b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Без </a:t>
            </a:r>
            <a:r>
              <a:rPr lang="ru-RU" dirty="0"/>
              <a:t>достоверной информации об адресе отправленные пакеты не попадут к узлу назначения. </a:t>
            </a:r>
            <a:r>
              <a:rPr lang="ru-RU" dirty="0" smtClean="0"/>
              <a:t>К </a:t>
            </a:r>
            <a:r>
              <a:rPr lang="ru-RU" dirty="0"/>
              <a:t>источнику </a:t>
            </a:r>
            <a:r>
              <a:rPr lang="ru-RU" dirty="0" smtClean="0"/>
              <a:t>пакеты </a:t>
            </a:r>
            <a:r>
              <a:rPr lang="ru-RU" dirty="0"/>
              <a:t>не вернутся.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того в заголовке находится контрольная информация с описанием пакета, предназначенная для сетевых устройств, например, маршрутизаторов. Эта информация помогает контролировать поведение пакета в сети.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Интернете используются только уникальные IP-адреса. </a:t>
            </a:r>
            <a:endParaRPr lang="ru-RU" dirty="0" smtClean="0"/>
          </a:p>
          <a:p>
            <a:r>
              <a:rPr lang="ru-RU" dirty="0" smtClean="0"/>
              <a:t>Существуют </a:t>
            </a:r>
            <a:r>
              <a:rPr lang="ru-RU" dirty="0"/>
              <a:t>организации, которые </a:t>
            </a:r>
            <a:r>
              <a:rPr lang="ru-RU" u="sng" dirty="0">
                <a:solidFill>
                  <a:srgbClr val="7030A0"/>
                </a:solidFill>
              </a:rPr>
              <a:t>контролируют распределение IP-адресов</a:t>
            </a:r>
            <a:r>
              <a:rPr lang="ru-RU" dirty="0"/>
              <a:t> и не допускают дублирования. </a:t>
            </a:r>
            <a:endParaRPr lang="ru-RU" dirty="0" smtClean="0"/>
          </a:p>
          <a:p>
            <a:r>
              <a:rPr lang="ru-RU" dirty="0" smtClean="0"/>
              <a:t>Интернет-провайдеры </a:t>
            </a:r>
            <a:r>
              <a:rPr lang="ru-RU" dirty="0"/>
              <a:t>получают блоки IP-адресов от локального, национального или регионального Интернет-регистратора (RIR). </a:t>
            </a:r>
            <a:endParaRPr lang="ru-RU" dirty="0" smtClean="0"/>
          </a:p>
          <a:p>
            <a:r>
              <a:rPr lang="ru-RU" dirty="0" smtClean="0"/>
              <a:t>Интернет-провайдеры </a:t>
            </a:r>
            <a:r>
              <a:rPr lang="ru-RU" dirty="0"/>
              <a:t>распоряжаются этими адресами и предоставляют их конечным пользователям.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0427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7708507" cy="5110215"/>
          </a:xfrm>
        </p:spPr>
      </p:pic>
    </p:spTree>
    <p:extLst>
      <p:ext uri="{BB962C8B-B14F-4D97-AF65-F5344CB8AC3E}">
        <p14:creationId xmlns:p14="http://schemas.microsoft.com/office/powerpoint/2010/main" val="9789197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97" y="2204864"/>
            <a:ext cx="5583943" cy="47114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en-US" dirty="0"/>
              <a:t>AppleTalk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980728"/>
            <a:ext cx="8712968" cy="5274920"/>
          </a:xfrm>
        </p:spPr>
        <p:txBody>
          <a:bodyPr/>
          <a:lstStyle/>
          <a:p>
            <a:r>
              <a:rPr lang="ru-RU" b="1" dirty="0" err="1">
                <a:solidFill>
                  <a:srgbClr val="7030A0"/>
                </a:solidFill>
              </a:rPr>
              <a:t>AppleTalk</a:t>
            </a:r>
            <a:r>
              <a:rPr lang="ru-RU" dirty="0"/>
              <a:t> — стек протоколов, разработанных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Computer</a:t>
            </a:r>
            <a:r>
              <a:rPr lang="ru-RU" dirty="0"/>
              <a:t> для компьютерной сети. </a:t>
            </a:r>
            <a:endParaRPr lang="ru-RU" dirty="0" smtClean="0"/>
          </a:p>
          <a:p>
            <a:r>
              <a:rPr lang="ru-RU" dirty="0" smtClean="0"/>
              <a:t>Он </a:t>
            </a:r>
            <a:r>
              <a:rPr lang="ru-RU" dirty="0"/>
              <a:t>был изначально включён в </a:t>
            </a:r>
            <a:r>
              <a:rPr lang="ru-RU" dirty="0" err="1"/>
              <a:t>Macintosh</a:t>
            </a:r>
            <a:r>
              <a:rPr lang="ru-RU" dirty="0"/>
              <a:t> (1984), но потом компания отказалась от него в пользу TCP/IP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5181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24440"/>
            <a:ext cx="5544616" cy="31049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en-US" dirty="0"/>
              <a:t>IPX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764704"/>
            <a:ext cx="8424936" cy="347472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Протокол </a:t>
            </a:r>
            <a:r>
              <a:rPr lang="ru-RU" b="1" dirty="0">
                <a:solidFill>
                  <a:srgbClr val="7030A0"/>
                </a:solidFill>
              </a:rPr>
              <a:t>IPX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предназначен для передачи дейтограмм</a:t>
            </a:r>
            <a:r>
              <a:rPr lang="ru-RU" dirty="0"/>
              <a:t> в системах, неориентированных на соединение (также как и IP или NETBIOS, разработанный IBM и эмулируемый в </a:t>
            </a:r>
            <a:r>
              <a:rPr lang="ru-RU" dirty="0" err="1"/>
              <a:t>Novell</a:t>
            </a:r>
            <a:r>
              <a:rPr lang="ru-RU" dirty="0"/>
              <a:t>), он обеспечивает связь между </a:t>
            </a:r>
            <a:r>
              <a:rPr lang="ru-RU" dirty="0" err="1"/>
              <a:t>NetWare</a:t>
            </a:r>
            <a:r>
              <a:rPr lang="ru-RU" dirty="0"/>
              <a:t> серверами и конечными станциями. </a:t>
            </a:r>
            <a:endParaRPr lang="ru-RU" dirty="0" smtClean="0"/>
          </a:p>
          <a:p>
            <a:r>
              <a:rPr lang="ru-RU" dirty="0" smtClean="0"/>
              <a:t>Максимальный </a:t>
            </a:r>
            <a:r>
              <a:rPr lang="ru-RU" dirty="0"/>
              <a:t>размер IPX-дейтограммы составляет 576 байт, из них 30 байта занимает заголовок. Предполагается, что сеть, через которую транспортируются эти дейтограммы, способна пересылать пакеты соответствующей длины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113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648" y="3548322"/>
            <a:ext cx="5292080" cy="33096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5776" y="0"/>
            <a:ext cx="6512511" cy="1143000"/>
          </a:xfrm>
        </p:spPr>
        <p:txBody>
          <a:bodyPr/>
          <a:lstStyle/>
          <a:p>
            <a:r>
              <a:rPr lang="en-US" dirty="0"/>
              <a:t>BGP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764704"/>
            <a:ext cx="8280920" cy="5112568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BGP (англ. </a:t>
            </a:r>
            <a:r>
              <a:rPr lang="ru-RU" b="1" dirty="0" err="1">
                <a:solidFill>
                  <a:srgbClr val="7030A0"/>
                </a:solidFill>
              </a:rPr>
              <a:t>Border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Gateway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Protocol</a:t>
            </a:r>
            <a:r>
              <a:rPr lang="ru-RU" b="1" dirty="0">
                <a:solidFill>
                  <a:srgbClr val="7030A0"/>
                </a:solidFill>
              </a:rPr>
              <a:t>, протокол граничного шлюза) — динамический протокол </a:t>
            </a:r>
            <a:r>
              <a:rPr lang="ru-RU" b="1" dirty="0" smtClean="0">
                <a:solidFill>
                  <a:srgbClr val="7030A0"/>
                </a:solidFill>
              </a:rPr>
              <a:t>маршрутизации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ru-RU" dirty="0" smtClean="0"/>
              <a:t>внешнего </a:t>
            </a:r>
            <a:r>
              <a:rPr lang="ru-RU" dirty="0"/>
              <a:t>шлюза (англ. EGP — </a:t>
            </a:r>
            <a:r>
              <a:rPr lang="ru-RU" dirty="0" err="1"/>
              <a:t>External</a:t>
            </a:r>
            <a:r>
              <a:rPr lang="ru-RU" dirty="0"/>
              <a:t> </a:t>
            </a:r>
            <a:r>
              <a:rPr lang="ru-RU" dirty="0" err="1"/>
              <a:t>Gateway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).</a:t>
            </a:r>
          </a:p>
          <a:p>
            <a:r>
              <a:rPr lang="ru-RU" dirty="0" smtClean="0"/>
              <a:t>На </a:t>
            </a:r>
            <a:r>
              <a:rPr lang="ru-RU" dirty="0"/>
              <a:t>текущий момент является основным протоколом динамической маршрутизации в сети Интернет.</a:t>
            </a:r>
          </a:p>
          <a:p>
            <a:r>
              <a:rPr lang="ru-RU" dirty="0" smtClean="0"/>
              <a:t>Протокол </a:t>
            </a:r>
            <a:r>
              <a:rPr lang="ru-RU" dirty="0"/>
              <a:t>BGP предназначен </a:t>
            </a:r>
            <a:r>
              <a:rPr lang="ru-RU" u="sng" dirty="0">
                <a:solidFill>
                  <a:srgbClr val="7030A0"/>
                </a:solidFill>
              </a:rPr>
              <a:t>для обмена информацией о достижимости подсетей между автономными системами </a:t>
            </a:r>
            <a:r>
              <a:rPr lang="ru-RU" dirty="0"/>
              <a:t>(АС, англ. AS — </a:t>
            </a:r>
            <a:r>
              <a:rPr lang="ru-RU" dirty="0" err="1"/>
              <a:t>autonomous</a:t>
            </a:r>
            <a:r>
              <a:rPr lang="ru-RU" dirty="0"/>
              <a:t> </a:t>
            </a:r>
            <a:r>
              <a:rPr lang="ru-RU" dirty="0" err="1" smtClean="0"/>
              <a:t>system</a:t>
            </a:r>
            <a:endParaRPr lang="en-US" dirty="0" smtClean="0"/>
          </a:p>
          <a:p>
            <a:r>
              <a:rPr lang="ru-RU" dirty="0" smtClean="0"/>
              <a:t>BGP</a:t>
            </a:r>
            <a:r>
              <a:rPr lang="ru-RU" dirty="0"/>
              <a:t>, наряду с DNS, является одним из главных механизмов, обеспечивающих функционирование Интернета.</a:t>
            </a:r>
          </a:p>
          <a:p>
            <a:r>
              <a:rPr lang="ru-RU" dirty="0" smtClean="0"/>
              <a:t>BGP </a:t>
            </a:r>
            <a:r>
              <a:rPr lang="ru-RU" dirty="0"/>
              <a:t>является </a:t>
            </a:r>
            <a:r>
              <a:rPr lang="ru-RU" u="sng" dirty="0">
                <a:solidFill>
                  <a:srgbClr val="7030A0"/>
                </a:solidFill>
              </a:rPr>
              <a:t>протоколом прикладного уровня и функционирует поверх протокола транспортного уровня</a:t>
            </a:r>
            <a:r>
              <a:rPr lang="ru-RU" dirty="0"/>
              <a:t> TCP (порт 179).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9259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задачи </a:t>
            </a:r>
            <a:r>
              <a:rPr lang="ru-RU" dirty="0"/>
              <a:t>канального уровня 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layer</a:t>
            </a:r>
            <a:r>
              <a:rPr lang="ru-RU" dirty="0" smtClean="0"/>
              <a:t>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проверка </a:t>
            </a:r>
            <a:r>
              <a:rPr lang="ru-RU" b="1" dirty="0">
                <a:solidFill>
                  <a:srgbClr val="0070C0"/>
                </a:solidFill>
              </a:rPr>
              <a:t>доступности </a:t>
            </a:r>
            <a:r>
              <a:rPr lang="ru-RU" dirty="0"/>
              <a:t>среды </a:t>
            </a:r>
            <a:r>
              <a:rPr lang="ru-RU" dirty="0" smtClean="0"/>
              <a:t>передачи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реализация </a:t>
            </a:r>
            <a:r>
              <a:rPr lang="ru-RU" b="1" dirty="0">
                <a:solidFill>
                  <a:srgbClr val="0070C0"/>
                </a:solidFill>
              </a:rPr>
              <a:t>механизмов обнаружения</a:t>
            </a:r>
            <a:r>
              <a:rPr lang="ru-RU" dirty="0"/>
              <a:t> и коррекции </a:t>
            </a:r>
            <a:r>
              <a:rPr lang="ru-RU" b="1" dirty="0" smtClean="0">
                <a:solidFill>
                  <a:srgbClr val="0070C0"/>
                </a:solidFill>
              </a:rPr>
              <a:t>ошибок </a:t>
            </a:r>
          </a:p>
          <a:p>
            <a:r>
              <a:rPr lang="ru-RU" dirty="0" smtClean="0"/>
              <a:t>Для </a:t>
            </a:r>
            <a:r>
              <a:rPr lang="ru-RU" dirty="0"/>
              <a:t>этого на канальном уровне биты группируются в наборы, называемые кадрами (</a:t>
            </a:r>
            <a:r>
              <a:rPr lang="ru-RU" dirty="0" err="1"/>
              <a:t>frames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Канальный уровень обеспечивает корректность передачи каждого кадра, помещая специальную последовательность бит в начало и конец каждого кадра, для его выделения, а также вычисляет контрольную сумму</a:t>
            </a:r>
          </a:p>
          <a:p>
            <a:r>
              <a:rPr lang="ru-RU" dirty="0" smtClean="0"/>
              <a:t>Когда кадр приходит по сети, получатель снова вычисляет контрольную сумму полученных данных и сравнивает результат с контрольной суммой из кадра. </a:t>
            </a:r>
          </a:p>
          <a:p>
            <a:r>
              <a:rPr lang="ru-RU" dirty="0"/>
              <a:t>В целом канальный уровень представляет собой весьма </a:t>
            </a:r>
            <a:r>
              <a:rPr lang="ru-RU" b="1" dirty="0">
                <a:solidFill>
                  <a:srgbClr val="0070C0"/>
                </a:solidFill>
              </a:rPr>
              <a:t>мощный набор функций</a:t>
            </a:r>
            <a:r>
              <a:rPr lang="ru-RU" dirty="0"/>
              <a:t> </a:t>
            </a:r>
            <a:r>
              <a:rPr lang="ru-RU" u="sng" dirty="0">
                <a:solidFill>
                  <a:srgbClr val="0070C0"/>
                </a:solidFill>
              </a:rPr>
              <a:t>по пересылке сообщений </a:t>
            </a:r>
            <a:r>
              <a:rPr lang="ru-RU" dirty="0"/>
              <a:t>между узлами сети.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042865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Канальный уровень может </a:t>
            </a:r>
            <a:r>
              <a:rPr lang="ru-RU" b="1" dirty="0" smtClean="0">
                <a:solidFill>
                  <a:srgbClr val="0070C0"/>
                </a:solidFill>
              </a:rPr>
              <a:t>не только обнаруживать </a:t>
            </a:r>
            <a:r>
              <a:rPr lang="ru-RU" dirty="0" smtClean="0"/>
              <a:t>ошибки, </a:t>
            </a:r>
            <a:r>
              <a:rPr lang="ru-RU" u="sng" dirty="0" smtClean="0">
                <a:solidFill>
                  <a:srgbClr val="0070C0"/>
                </a:solidFill>
              </a:rPr>
              <a:t>но и исправлять</a:t>
            </a:r>
            <a:r>
              <a:rPr lang="ru-RU" dirty="0" smtClean="0"/>
              <a:t> их за счет повторной передачи поврежденных кадров. </a:t>
            </a:r>
          </a:p>
          <a:p>
            <a:r>
              <a:rPr lang="ru-RU" u="sng" dirty="0" smtClean="0">
                <a:solidFill>
                  <a:srgbClr val="7030A0"/>
                </a:solidFill>
              </a:rPr>
              <a:t>Функция исправления ошибок </a:t>
            </a:r>
            <a:r>
              <a:rPr lang="ru-RU" dirty="0" smtClean="0"/>
              <a:t>для канального уровня </a:t>
            </a:r>
            <a:r>
              <a:rPr lang="ru-RU" u="sng" dirty="0" smtClean="0">
                <a:solidFill>
                  <a:srgbClr val="7030A0"/>
                </a:solidFill>
              </a:rPr>
              <a:t>не является обязательной</a:t>
            </a:r>
            <a:r>
              <a:rPr lang="ru-RU" dirty="0" smtClean="0"/>
              <a:t>, поэтому в некоторых протоколах этого уровня она отсутствует, например в </a:t>
            </a:r>
            <a:r>
              <a:rPr lang="ru-RU" dirty="0" err="1" smtClean="0"/>
              <a:t>Ethernet</a:t>
            </a:r>
            <a:r>
              <a:rPr lang="ru-RU" dirty="0" smtClean="0"/>
              <a:t> и </a:t>
            </a:r>
            <a:r>
              <a:rPr lang="ru-RU" dirty="0" err="1" smtClean="0"/>
              <a:t>frame</a:t>
            </a:r>
            <a:r>
              <a:rPr lang="ru-RU" dirty="0" smtClean="0"/>
              <a:t> </a:t>
            </a:r>
            <a:r>
              <a:rPr lang="ru-RU" dirty="0" err="1" smtClean="0"/>
              <a:t>relay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локальных сетях протоколы канального уровня используются </a:t>
            </a:r>
            <a:r>
              <a:rPr lang="ru-RU" b="1" dirty="0">
                <a:solidFill>
                  <a:srgbClr val="0070C0"/>
                </a:solidFill>
              </a:rPr>
              <a:t>компьютерами, мостами, коммутаторами и маршрутизаторами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компьютерах функции канального уровня реализуются совместными усилиями </a:t>
            </a:r>
            <a:r>
              <a:rPr lang="ru-RU" u="sng" dirty="0">
                <a:solidFill>
                  <a:srgbClr val="0070C0"/>
                </a:solidFill>
              </a:rPr>
              <a:t>сетевых адаптеров</a:t>
            </a:r>
            <a:r>
              <a:rPr lang="ru-RU" dirty="0"/>
              <a:t> и их </a:t>
            </a:r>
            <a:r>
              <a:rPr lang="ru-RU" u="sng" dirty="0">
                <a:solidFill>
                  <a:srgbClr val="0070C0"/>
                </a:solidFill>
              </a:rPr>
              <a:t>драйверов</a:t>
            </a:r>
            <a:r>
              <a:rPr lang="ru-RU" dirty="0"/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некоторых случаях протоколы канального уровня оказываются самодостаточными транспортными средствами, и тогда поверх них могут работать непосредственно протоколы прикладного уровня или приложения, </a:t>
            </a:r>
            <a:r>
              <a:rPr lang="ru-RU" u="sng" dirty="0">
                <a:solidFill>
                  <a:srgbClr val="7030A0"/>
                </a:solidFill>
              </a:rPr>
              <a:t>без привлечения средств сетевого и транспортного уровней. </a:t>
            </a:r>
            <a:endParaRPr lang="ru-RU" u="sng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Однако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для обеспечения качественной транспортировки </a:t>
            </a:r>
            <a:r>
              <a:rPr lang="ru-RU" dirty="0"/>
              <a:t>сообщений в сетях любых топологий и технологий функций канального уровня оказывается недостаточно, поэтому в модели OSI решение этой задачи </a:t>
            </a:r>
            <a:r>
              <a:rPr lang="ru-RU" u="sng" dirty="0">
                <a:solidFill>
                  <a:srgbClr val="7030A0"/>
                </a:solidFill>
              </a:rPr>
              <a:t>возлагается на два следующих уровня — сетевой и транспортный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638532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67" y="-15827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2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Канальный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556792"/>
            <a:ext cx="9144000" cy="5305138"/>
          </a:xfrm>
        </p:spPr>
        <p:txBody>
          <a:bodyPr>
            <a:normAutofit/>
          </a:bodyPr>
          <a:lstStyle/>
          <a:p>
            <a:r>
              <a:rPr lang="ru-RU" dirty="0" smtClean="0"/>
              <a:t>Канальный уровень реализуется программно-</a:t>
            </a:r>
            <a:r>
              <a:rPr lang="ru-RU" dirty="0" err="1" smtClean="0"/>
              <a:t>аппаратно</a:t>
            </a:r>
            <a:r>
              <a:rPr lang="ru-RU" dirty="0" smtClean="0"/>
              <a:t>. Примерами протоколов канального уровня являются протоколы </a:t>
            </a:r>
            <a:r>
              <a:rPr lang="ru-RU" b="1" dirty="0" err="1" smtClean="0">
                <a:solidFill>
                  <a:srgbClr val="7030A0"/>
                </a:solidFill>
              </a:rPr>
              <a:t>Ethernet</a:t>
            </a:r>
            <a:r>
              <a:rPr lang="ru-RU" b="1" dirty="0" smtClean="0">
                <a:solidFill>
                  <a:srgbClr val="7030A0"/>
                </a:solidFill>
              </a:rPr>
              <a:t>, </a:t>
            </a:r>
            <a:r>
              <a:rPr lang="ru-RU" b="1" dirty="0" err="1" smtClean="0">
                <a:solidFill>
                  <a:srgbClr val="7030A0"/>
                </a:solidFill>
              </a:rPr>
              <a:t>Token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 err="1" smtClean="0">
                <a:solidFill>
                  <a:srgbClr val="7030A0"/>
                </a:solidFill>
              </a:rPr>
              <a:t>Ring</a:t>
            </a:r>
            <a:r>
              <a:rPr lang="ru-RU" b="1" dirty="0" smtClean="0">
                <a:solidFill>
                  <a:srgbClr val="7030A0"/>
                </a:solidFill>
              </a:rPr>
              <a:t>, FDDI, 100VG-AnyLAN, PPP, </a:t>
            </a:r>
            <a:r>
              <a:rPr lang="ru-RU" b="1" dirty="0" err="1" smtClean="0">
                <a:solidFill>
                  <a:srgbClr val="7030A0"/>
                </a:solidFill>
              </a:rPr>
              <a:t>Frame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 err="1" smtClean="0">
                <a:solidFill>
                  <a:srgbClr val="7030A0"/>
                </a:solidFill>
              </a:rPr>
              <a:t>Relay</a:t>
            </a:r>
            <a:r>
              <a:rPr lang="ru-RU" b="1" dirty="0" smtClean="0">
                <a:solidFill>
                  <a:srgbClr val="7030A0"/>
                </a:solidFill>
              </a:rPr>
              <a:t>, ATM.</a:t>
            </a:r>
          </a:p>
          <a:p>
            <a:endParaRPr lang="ru-RU" dirty="0" smtClean="0"/>
          </a:p>
          <a:p>
            <a:r>
              <a:rPr lang="ru-RU" dirty="0" smtClean="0"/>
              <a:t>Канальный уровень использует физическую адресацию, а именно MAC – адреса в технологии </a:t>
            </a:r>
            <a:r>
              <a:rPr lang="ru-RU" dirty="0" err="1" smtClean="0"/>
              <a:t>Ethernet</a:t>
            </a:r>
            <a:r>
              <a:rPr lang="ru-RU" dirty="0" smtClean="0"/>
              <a:t>, </a:t>
            </a:r>
          </a:p>
          <a:p>
            <a:r>
              <a:rPr lang="ru-RU" dirty="0" smtClean="0"/>
              <a:t>DLCI (идентификатор подключения к соединению) в технологии </a:t>
            </a:r>
            <a:r>
              <a:rPr lang="ru-RU" dirty="0" err="1" smtClean="0"/>
              <a:t>Frame</a:t>
            </a:r>
            <a:r>
              <a:rPr lang="ru-RU" dirty="0" smtClean="0"/>
              <a:t> </a:t>
            </a:r>
            <a:r>
              <a:rPr lang="ru-RU" dirty="0" err="1" smtClean="0"/>
              <a:t>Relay</a:t>
            </a:r>
            <a:r>
              <a:rPr lang="ru-RU" dirty="0" smtClean="0"/>
              <a:t>, </a:t>
            </a:r>
          </a:p>
          <a:p>
            <a:r>
              <a:rPr lang="ru-RU" dirty="0" smtClean="0"/>
              <a:t>VPI/ VCI ( идентификатор виртуального пути (номер канала)/ идентификатор виртуального канала (номер соединения)) в технологии АТМ.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294506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540"/>
            <a:ext cx="6512511" cy="1143000"/>
          </a:xfrm>
        </p:spPr>
        <p:txBody>
          <a:bodyPr/>
          <a:lstStyle/>
          <a:p>
            <a:r>
              <a:rPr lang="en-US" dirty="0"/>
              <a:t>Ethernet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08720"/>
            <a:ext cx="8784976" cy="5949280"/>
          </a:xfrm>
        </p:spPr>
        <p:txBody>
          <a:bodyPr>
            <a:normAutofit fontScale="92500"/>
          </a:bodyPr>
          <a:lstStyle/>
          <a:p>
            <a:r>
              <a:rPr lang="ru-RU" b="1" dirty="0" err="1" smtClean="0">
                <a:solidFill>
                  <a:srgbClr val="7030A0"/>
                </a:solidFill>
              </a:rPr>
              <a:t>Ethernet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dirty="0" smtClean="0"/>
              <a:t>— это самый распространенный на сегодняшний день стандарт локальных сетей, </a:t>
            </a:r>
            <a:r>
              <a:rPr lang="ru-RU" dirty="0"/>
              <a:t>а также с недавнего времени широко внедряется на магистральных сетях. </a:t>
            </a:r>
            <a:endParaRPr lang="ru-RU" dirty="0" smtClean="0"/>
          </a:p>
          <a:p>
            <a:r>
              <a:rPr lang="ru-RU" dirty="0" smtClean="0"/>
              <a:t>Общее </a:t>
            </a:r>
            <a:r>
              <a:rPr lang="ru-RU" dirty="0"/>
              <a:t>количество сетей, работающих по протоколу </a:t>
            </a:r>
            <a:r>
              <a:rPr lang="ru-RU" dirty="0" err="1"/>
              <a:t>Ethernet</a:t>
            </a:r>
            <a:r>
              <a:rPr lang="ru-RU" dirty="0"/>
              <a:t> в настоящее время, оценивается в несколько миллионов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Ethernet</a:t>
            </a:r>
            <a:r>
              <a:rPr lang="ru-RU" dirty="0" smtClean="0"/>
              <a:t> </a:t>
            </a:r>
            <a:r>
              <a:rPr lang="ru-RU" dirty="0"/>
              <a:t>работает на 2 нижних уровнях модели OSI: канальном и физическом.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стандарте первых версий в качестве передающей среды используется коаксиальный кабель, в дальнейшем появилась возможность использовать витую пару и оптический кабель. </a:t>
            </a:r>
            <a:endParaRPr lang="ru-RU" dirty="0" smtClean="0"/>
          </a:p>
          <a:p>
            <a:r>
              <a:rPr lang="ru-RU" dirty="0" err="1" smtClean="0"/>
              <a:t>Ethernet</a:t>
            </a:r>
            <a:r>
              <a:rPr lang="ru-RU" dirty="0" smtClean="0"/>
              <a:t> </a:t>
            </a:r>
            <a:r>
              <a:rPr lang="ru-RU" dirty="0"/>
              <a:t>в качестве физической адресации использует MAC-адреса.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зависимости от скорости передачи данных и передающей среды </a:t>
            </a:r>
            <a:r>
              <a:rPr lang="ru-RU" u="sng" dirty="0">
                <a:solidFill>
                  <a:srgbClr val="7030A0"/>
                </a:solidFill>
              </a:rPr>
              <a:t>существует несколько вариантов технологии</a:t>
            </a:r>
            <a:r>
              <a:rPr lang="ru-RU" dirty="0" smtClean="0"/>
              <a:t>:</a:t>
            </a:r>
          </a:p>
          <a:p>
            <a:r>
              <a:rPr lang="ru-RU" dirty="0" smtClean="0"/>
              <a:t>10 </a:t>
            </a:r>
            <a:r>
              <a:rPr lang="ru-RU" dirty="0"/>
              <a:t>Мбит/с </a:t>
            </a:r>
            <a:r>
              <a:rPr lang="ru-RU" dirty="0" err="1"/>
              <a:t>Ethernet</a:t>
            </a:r>
            <a:r>
              <a:rPr lang="ru-RU" dirty="0"/>
              <a:t>, Быстрый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Fast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, 100 Мбит/с), Гигабитный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Gigabit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, 1 Гбит/с), 10-гигабитный </a:t>
            </a:r>
            <a:r>
              <a:rPr lang="ru-RU" dirty="0" err="1"/>
              <a:t>Ethernet</a:t>
            </a:r>
            <a:r>
              <a:rPr lang="ru-RU" dirty="0"/>
              <a:t>, 40-гигабитный и 100-гигабитный </a:t>
            </a:r>
            <a:r>
              <a:rPr lang="ru-RU" dirty="0" err="1"/>
              <a:t>Ethernet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174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80920" cy="1143000"/>
          </a:xfrm>
        </p:spPr>
        <p:txBody>
          <a:bodyPr/>
          <a:lstStyle/>
          <a:p>
            <a:pPr algn="l"/>
            <a:r>
              <a:rPr lang="ru-RU" sz="2400" dirty="0" smtClean="0"/>
              <a:t>Эффективные затраты на защиту информации как правило не превышают 30% стоимости охраняемой информации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04" y="1050309"/>
            <a:ext cx="2876191" cy="2838095"/>
          </a:xfrm>
        </p:spPr>
      </p:pic>
    </p:spTree>
    <p:extLst>
      <p:ext uri="{BB962C8B-B14F-4D97-AF65-F5344CB8AC3E}">
        <p14:creationId xmlns:p14="http://schemas.microsoft.com/office/powerpoint/2010/main" val="27521156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030824"/>
            <a:ext cx="3392016" cy="38271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8309" y="14777"/>
            <a:ext cx="6512511" cy="1143000"/>
          </a:xfrm>
        </p:spPr>
        <p:txBody>
          <a:bodyPr/>
          <a:lstStyle/>
          <a:p>
            <a:r>
              <a:rPr lang="en-US" dirty="0"/>
              <a:t>Token Ring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08720"/>
            <a:ext cx="8352928" cy="6067008"/>
          </a:xfrm>
        </p:spPr>
        <p:txBody>
          <a:bodyPr/>
          <a:lstStyle/>
          <a:p>
            <a:r>
              <a:rPr lang="ru-RU" dirty="0" err="1"/>
              <a:t>Token</a:t>
            </a:r>
            <a:r>
              <a:rPr lang="ru-RU" dirty="0"/>
              <a:t> </a:t>
            </a:r>
            <a:r>
              <a:rPr lang="ru-RU" dirty="0" err="1"/>
              <a:t>Ring</a:t>
            </a:r>
            <a:r>
              <a:rPr lang="ru-RU" dirty="0"/>
              <a:t> (маркерное кольцо) - архитектура сетей с кольцевой логической топологией и детерминированным методом доступа, основанная на передаче маркера. </a:t>
            </a:r>
            <a:endParaRPr lang="ru-RU" dirty="0" smtClean="0"/>
          </a:p>
          <a:p>
            <a:r>
              <a:rPr lang="ru-RU" dirty="0" smtClean="0"/>
              <a:t>Кольцевая </a:t>
            </a:r>
            <a:r>
              <a:rPr lang="ru-RU" dirty="0"/>
              <a:t>топология означает упорядоченную передачу информации от одной станции к другой в одном направлении, строго по порядку включения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1707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en-US" dirty="0"/>
              <a:t>PPP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908720"/>
            <a:ext cx="7992888" cy="5634960"/>
          </a:xfrm>
        </p:spPr>
        <p:txBody>
          <a:bodyPr/>
          <a:lstStyle/>
          <a:p>
            <a:r>
              <a:rPr lang="ru-RU" b="1" dirty="0">
                <a:solidFill>
                  <a:srgbClr val="7030A0"/>
                </a:solidFill>
              </a:rPr>
              <a:t>Протокол PPP (</a:t>
            </a:r>
            <a:r>
              <a:rPr lang="ru-RU" b="1" dirty="0" err="1">
                <a:solidFill>
                  <a:srgbClr val="7030A0"/>
                </a:solidFill>
              </a:rPr>
              <a:t>Point-to-point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Protocol</a:t>
            </a:r>
            <a:r>
              <a:rPr lang="ru-RU" b="1" dirty="0">
                <a:solidFill>
                  <a:srgbClr val="7030A0"/>
                </a:solidFill>
              </a:rPr>
              <a:t> - Протокол "точка-точка")</a:t>
            </a:r>
            <a:r>
              <a:rPr lang="ru-RU" dirty="0"/>
              <a:t> используется для установления </a:t>
            </a:r>
            <a:r>
              <a:rPr lang="ru-RU" u="sng" dirty="0">
                <a:solidFill>
                  <a:srgbClr val="7030A0"/>
                </a:solidFill>
              </a:rPr>
              <a:t>прямой связи между двумя узлами сети</a:t>
            </a:r>
            <a:r>
              <a:rPr lang="ru-RU" dirty="0"/>
              <a:t>, причем он может обеспечить аутентификацию соединения, шифрование и сжатие данных. </a:t>
            </a:r>
            <a:endParaRPr lang="ru-RU" dirty="0" smtClean="0"/>
          </a:p>
          <a:p>
            <a:r>
              <a:rPr lang="ru-RU" dirty="0" smtClean="0"/>
              <a:t>Используется </a:t>
            </a:r>
            <a:r>
              <a:rPr lang="ru-RU" dirty="0"/>
              <a:t>на многих типах физических сетей: телефонная линия, сотовая связь и т. д. </a:t>
            </a:r>
            <a:endParaRPr lang="ru-RU" dirty="0" smtClean="0"/>
          </a:p>
          <a:p>
            <a:r>
              <a:rPr lang="ru-RU" dirty="0" smtClean="0"/>
              <a:t>Часто </a:t>
            </a:r>
            <a:r>
              <a:rPr lang="ru-RU" dirty="0"/>
              <a:t>встречаются подвиды протокола PPP такие, как </a:t>
            </a:r>
            <a:r>
              <a:rPr lang="ru-RU" dirty="0" err="1"/>
              <a:t>Point-to-Point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</a:t>
            </a:r>
            <a:r>
              <a:rPr lang="ru-RU" dirty="0" err="1"/>
              <a:t>over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 (</a:t>
            </a:r>
            <a:r>
              <a:rPr lang="ru-RU" dirty="0" err="1"/>
              <a:t>PPPoE</a:t>
            </a:r>
            <a:r>
              <a:rPr lang="ru-RU" dirty="0"/>
              <a:t>) , используемый для подключения по </a:t>
            </a:r>
            <a:r>
              <a:rPr lang="ru-RU" dirty="0" err="1" smtClean="0"/>
              <a:t>Ethernet</a:t>
            </a:r>
            <a:r>
              <a:rPr lang="ru-RU" dirty="0" smtClean="0"/>
              <a:t>, </a:t>
            </a:r>
            <a:r>
              <a:rPr lang="ru-RU" dirty="0"/>
              <a:t>и </a:t>
            </a:r>
            <a:r>
              <a:rPr lang="ru-RU" dirty="0" smtClean="0"/>
              <a:t>иногда через </a:t>
            </a:r>
            <a:r>
              <a:rPr lang="ru-RU" dirty="0"/>
              <a:t>DSL; и </a:t>
            </a:r>
            <a:r>
              <a:rPr lang="ru-RU" dirty="0" err="1"/>
              <a:t>Point-to-Point</a:t>
            </a:r>
            <a:r>
              <a:rPr lang="ru-RU" dirty="0"/>
              <a:t> </a:t>
            </a:r>
            <a:r>
              <a:rPr lang="ru-RU" dirty="0" err="1"/>
              <a:t>Protocol</a:t>
            </a:r>
            <a:r>
              <a:rPr lang="ru-RU" dirty="0"/>
              <a:t> </a:t>
            </a:r>
            <a:r>
              <a:rPr lang="ru-RU" dirty="0" err="1"/>
              <a:t>over</a:t>
            </a:r>
            <a:r>
              <a:rPr lang="ru-RU" dirty="0"/>
              <a:t> ATM (</a:t>
            </a:r>
            <a:r>
              <a:rPr lang="ru-RU" dirty="0" err="1"/>
              <a:t>PPPoA</a:t>
            </a:r>
            <a:r>
              <a:rPr lang="ru-RU" dirty="0"/>
              <a:t>), который используется для подключения по ATM, который является основной альтернативой </a:t>
            </a:r>
            <a:r>
              <a:rPr lang="ru-RU" dirty="0" err="1"/>
              <a:t>PPPoE</a:t>
            </a:r>
            <a:r>
              <a:rPr lang="ru-RU" dirty="0"/>
              <a:t> для DSL.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929624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51" y="0"/>
            <a:ext cx="9143999" cy="1143000"/>
          </a:xfrm>
        </p:spPr>
        <p:txBody>
          <a:bodyPr/>
          <a:lstStyle/>
          <a:p>
            <a:pPr algn="l"/>
            <a:r>
              <a:rPr lang="ru-RU" dirty="0"/>
              <a:t>Уровень 1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Физический уровень)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7146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обеспечивает передачу потока бит в физическую среду передачи информации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 </a:t>
            </a:r>
            <a:r>
              <a:rPr lang="ru-RU" dirty="0"/>
              <a:t>этом используются такие физические передающие среды, как витые пары, коаксиальные и оптоволоконные кабели, радиоволны.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уровне определяется: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физическая </a:t>
            </a:r>
            <a:r>
              <a:rPr lang="ru-RU" b="1" dirty="0">
                <a:solidFill>
                  <a:srgbClr val="0070C0"/>
                </a:solidFill>
              </a:rPr>
              <a:t>среда передачи </a:t>
            </a:r>
            <a:r>
              <a:rPr lang="ru-RU" dirty="0"/>
              <a:t>– тип кабеля для соединения устройств;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механические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– количество контактов (</a:t>
            </a:r>
            <a:r>
              <a:rPr lang="ru-RU" dirty="0" err="1"/>
              <a:t>пинов</a:t>
            </a:r>
            <a:r>
              <a:rPr lang="ru-RU" dirty="0"/>
              <a:t>) (тип разъема);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электрические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(напряжение, длительность единичного импульса сигнала);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0070C0"/>
                </a:solidFill>
              </a:rPr>
              <a:t>функциональные </a:t>
            </a:r>
            <a:r>
              <a:rPr lang="ru-RU" b="1" dirty="0">
                <a:solidFill>
                  <a:srgbClr val="0070C0"/>
                </a:solidFill>
              </a:rPr>
              <a:t>параметры </a:t>
            </a:r>
            <a:r>
              <a:rPr lang="ru-RU" dirty="0"/>
              <a:t>(для чего используется каждый </a:t>
            </a:r>
            <a:r>
              <a:rPr lang="ru-RU" dirty="0" err="1"/>
              <a:t>пин</a:t>
            </a:r>
            <a:r>
              <a:rPr lang="ru-RU" dirty="0"/>
              <a:t> сетевого разъема, как устанавливается начальное физическое соединение и как оно разрывается).</a:t>
            </a:r>
          </a:p>
          <a:p>
            <a:endParaRPr lang="ru-RU" dirty="0"/>
          </a:p>
          <a:p>
            <a:r>
              <a:rPr lang="ru-RU" dirty="0"/>
              <a:t>Примерами реализации стандартов физического уровня являются RS-232, RS-449, RS-530 и множество спецификаций МСЭ-Т серии V и X (например, V.35, V.24, X.21). </a:t>
            </a:r>
          </a:p>
        </p:txBody>
      </p:sp>
    </p:spTree>
    <p:extLst>
      <p:ext uri="{BB962C8B-B14F-4D97-AF65-F5344CB8AC3E}">
        <p14:creationId xmlns:p14="http://schemas.microsoft.com/office/powerpoint/2010/main" val="35475416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51" y="0"/>
            <a:ext cx="9143999" cy="1143000"/>
          </a:xfrm>
        </p:spPr>
        <p:txBody>
          <a:bodyPr/>
          <a:lstStyle/>
          <a:p>
            <a:pPr algn="l"/>
            <a:r>
              <a:rPr lang="ru-RU" dirty="0" smtClean="0"/>
              <a:t>Физический уровень</a:t>
            </a:r>
            <a:br>
              <a:rPr lang="ru-RU" dirty="0" smtClean="0"/>
            </a:br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7146"/>
          </a:xfrm>
        </p:spPr>
        <p:txBody>
          <a:bodyPr>
            <a:normAutofit/>
          </a:bodyPr>
          <a:lstStyle/>
          <a:p>
            <a:r>
              <a:rPr lang="ru-RU" dirty="0" smtClean="0"/>
              <a:t>Функции физического уровня: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передача </a:t>
            </a:r>
            <a:r>
              <a:rPr lang="ru-RU" dirty="0"/>
              <a:t>битов по физическим </a:t>
            </a:r>
            <a:r>
              <a:rPr lang="ru-RU" dirty="0" smtClean="0"/>
              <a:t>каналам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формирование </a:t>
            </a:r>
            <a:r>
              <a:rPr lang="ru-RU" dirty="0"/>
              <a:t>электрических </a:t>
            </a:r>
            <a:r>
              <a:rPr lang="ru-RU" dirty="0" smtClean="0"/>
              <a:t>сигналов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кодирование информации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синхронизация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модуляция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Данный уровень реализуется </a:t>
            </a:r>
            <a:r>
              <a:rPr lang="ru-RU" dirty="0" err="1"/>
              <a:t>аппаратно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Функции </a:t>
            </a:r>
            <a:r>
              <a:rPr lang="ru-RU" dirty="0"/>
              <a:t>физического уровня реализуются во всех устройствах, подключенных к сети. </a:t>
            </a:r>
            <a:endParaRPr lang="ru-RU" dirty="0" smtClean="0"/>
          </a:p>
          <a:p>
            <a:r>
              <a:rPr lang="ru-RU" dirty="0" smtClean="0"/>
              <a:t>Со </a:t>
            </a:r>
            <a:r>
              <a:rPr lang="ru-RU" dirty="0"/>
              <a:t>стороны компьютера функции физического уровня выполняются </a:t>
            </a:r>
            <a:r>
              <a:rPr lang="ru-RU" u="sng" dirty="0">
                <a:solidFill>
                  <a:srgbClr val="0070C0"/>
                </a:solidFill>
              </a:rPr>
              <a:t>сетевым адаптером </a:t>
            </a:r>
            <a:r>
              <a:rPr lang="ru-RU" dirty="0"/>
              <a:t>или </a:t>
            </a:r>
            <a:r>
              <a:rPr lang="ru-RU" u="sng" dirty="0">
                <a:solidFill>
                  <a:srgbClr val="0070C0"/>
                </a:solidFill>
              </a:rPr>
              <a:t>последовательным портом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06364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116"/>
            <a:ext cx="9143999" cy="1143000"/>
          </a:xfrm>
        </p:spPr>
        <p:txBody>
          <a:bodyPr/>
          <a:lstStyle/>
          <a:p>
            <a:pPr algn="ctr"/>
            <a:r>
              <a:rPr lang="ru-RU" dirty="0"/>
              <a:t> </a:t>
            </a:r>
            <a:r>
              <a:rPr lang="ru-RU" dirty="0" smtClean="0"/>
              <a:t>Процесс </a:t>
            </a:r>
            <a:r>
              <a:rPr lang="ru-RU" dirty="0"/>
              <a:t>инкапсуляции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r>
              <a:rPr lang="ru-RU" dirty="0"/>
              <a:t>Эталонная </a:t>
            </a:r>
            <a:r>
              <a:rPr lang="ru-RU" b="1" dirty="0">
                <a:solidFill>
                  <a:srgbClr val="7030A0"/>
                </a:solidFill>
              </a:rPr>
              <a:t>модель OSI описывает процесс прохождения информации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от прикладной программы </a:t>
            </a:r>
            <a:r>
              <a:rPr lang="ru-RU" dirty="0"/>
              <a:t>(такой, например, как электронная почта) через передающую среду </a:t>
            </a:r>
            <a:r>
              <a:rPr lang="ru-RU" u="sng" dirty="0">
                <a:solidFill>
                  <a:srgbClr val="7030A0"/>
                </a:solidFill>
              </a:rPr>
              <a:t>к другой прикладной программе</a:t>
            </a:r>
            <a:r>
              <a:rPr lang="ru-RU" dirty="0"/>
              <a:t>, работающей на другом компьютере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Каждый </a:t>
            </a:r>
            <a:r>
              <a:rPr lang="ru-RU" dirty="0"/>
              <a:t>уровень для осуществления обмена данными с соответствующим уровнем другой системы использует собственный протокол.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информация передается в виде модулей данных протокола (</a:t>
            </a:r>
            <a:r>
              <a:rPr lang="ru-RU" dirty="0" err="1" smtClean="0"/>
              <a:t>protocol</a:t>
            </a:r>
            <a:r>
              <a:rPr lang="ru-RU" dirty="0" smtClean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units</a:t>
            </a:r>
            <a:r>
              <a:rPr lang="ru-RU" dirty="0"/>
              <a:t>, PDU</a:t>
            </a:r>
            <a:r>
              <a:rPr lang="ru-RU" dirty="0" smtClean="0"/>
              <a:t>).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4888566"/>
            <a:ext cx="49815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38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5589240"/>
            <a:ext cx="7920880" cy="1143000"/>
          </a:xfrm>
        </p:spPr>
        <p:txBody>
          <a:bodyPr/>
          <a:lstStyle/>
          <a:p>
            <a:r>
              <a:rPr lang="ru-RU" sz="2000" dirty="0"/>
              <a:t>Модели OSI не допускают непосредственной коммуникации между соответствующими уровнями разных хостов.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-459432"/>
            <a:ext cx="7799039" cy="5852284"/>
          </a:xfrm>
        </p:spPr>
      </p:pic>
    </p:spTree>
    <p:extLst>
      <p:ext uri="{BB962C8B-B14F-4D97-AF65-F5344CB8AC3E}">
        <p14:creationId xmlns:p14="http://schemas.microsoft.com/office/powerpoint/2010/main" val="15646678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116"/>
            <a:ext cx="9143999" cy="1143000"/>
          </a:xfrm>
        </p:spPr>
        <p:txBody>
          <a:bodyPr/>
          <a:lstStyle/>
          <a:p>
            <a:pPr algn="ctr"/>
            <a:r>
              <a:rPr lang="ru-RU" dirty="0"/>
              <a:t> Обмен информацией между хостами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r>
              <a:rPr lang="ru-RU" dirty="0"/>
              <a:t>На хосте А находится информация, которую нужно передать на хост В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3" y="2276872"/>
            <a:ext cx="7860353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6424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4" y="0"/>
            <a:ext cx="6512511" cy="11430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1578" y="836712"/>
            <a:ext cx="9122421" cy="602128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Рассмотрим поэтапный процесс передачи электронного сообщения от хоста А к хосту Б.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процессе инкапсуляции данных, позволяющей передать это сообщение по электронной почте, выполняются пять этапов преобразования.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Когда </a:t>
            </a:r>
            <a:r>
              <a:rPr lang="ru-RU" dirty="0"/>
              <a:t>пользователь посылает электронное сообщение, </a:t>
            </a:r>
            <a:r>
              <a:rPr lang="ru-RU" u="sng" dirty="0">
                <a:solidFill>
                  <a:srgbClr val="7030A0"/>
                </a:solidFill>
              </a:rPr>
              <a:t>буквенно-цифровые символы последовательно преобразуются в данны</a:t>
            </a:r>
            <a:r>
              <a:rPr lang="ru-RU" dirty="0">
                <a:solidFill>
                  <a:srgbClr val="7030A0"/>
                </a:solidFill>
              </a:rPr>
              <a:t>е</a:t>
            </a:r>
            <a:r>
              <a:rPr lang="ru-RU" dirty="0"/>
              <a:t> для передачи </a:t>
            </a:r>
            <a:r>
              <a:rPr lang="ru-RU" b="1" dirty="0">
                <a:solidFill>
                  <a:srgbClr val="7030A0"/>
                </a:solidFill>
              </a:rPr>
              <a:t>на 7, 6 и 5-м уровнях </a:t>
            </a:r>
            <a:r>
              <a:rPr lang="ru-RU" dirty="0"/>
              <a:t>и после этого передаются в сеть.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Используя </a:t>
            </a:r>
            <a:r>
              <a:rPr lang="ru-RU" dirty="0"/>
              <a:t>сегменты своего формата, </a:t>
            </a:r>
            <a:r>
              <a:rPr lang="ru-RU" b="1" dirty="0">
                <a:solidFill>
                  <a:srgbClr val="7030A0"/>
                </a:solidFill>
              </a:rPr>
              <a:t>транспортный уровень </a:t>
            </a:r>
            <a:r>
              <a:rPr lang="ru-RU" u="sng" dirty="0">
                <a:solidFill>
                  <a:srgbClr val="7030A0"/>
                </a:solidFill>
              </a:rPr>
              <a:t>упаковывает</a:t>
            </a:r>
            <a:r>
              <a:rPr lang="ru-RU" dirty="0"/>
              <a:t> данные для транспортировки их по сети и </a:t>
            </a:r>
            <a:r>
              <a:rPr lang="ru-RU" u="sng" dirty="0">
                <a:solidFill>
                  <a:srgbClr val="7030A0"/>
                </a:solidFill>
              </a:rPr>
              <a:t>обеспечивает надежную связь</a:t>
            </a:r>
            <a:r>
              <a:rPr lang="ru-RU" dirty="0"/>
              <a:t> между двумя хостами, участвующими в передаче и приеме электронного сообщения.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3-м уровне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данные упаковываются в пакет </a:t>
            </a:r>
            <a:r>
              <a:rPr lang="ru-RU" dirty="0"/>
              <a:t>(дейтаграмму), содержащий сетевой заголовок и логические адреса отправителя и получателя (IP-адреса). После этого сетевые устройства пересылают пакеты по сети, используя выбранный маршрутизатором путь.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2-м уровне </a:t>
            </a:r>
            <a:r>
              <a:rPr lang="ru-RU" dirty="0"/>
              <a:t>каждое сетевое устройство должно </a:t>
            </a:r>
            <a:r>
              <a:rPr lang="ru-RU" u="sng" dirty="0">
                <a:solidFill>
                  <a:srgbClr val="7030A0"/>
                </a:solidFill>
              </a:rPr>
              <a:t>вставить пакет в кадр (фрейм). </a:t>
            </a:r>
            <a:r>
              <a:rPr lang="ru-RU" b="1" dirty="0">
                <a:solidFill>
                  <a:srgbClr val="7030A0"/>
                </a:solidFill>
              </a:rPr>
              <a:t>Фрейм </a:t>
            </a:r>
            <a:r>
              <a:rPr lang="ru-RU" dirty="0"/>
              <a:t>позволяет осуществить </a:t>
            </a:r>
            <a:r>
              <a:rPr lang="ru-RU" u="sng" dirty="0">
                <a:solidFill>
                  <a:srgbClr val="7030A0"/>
                </a:solidFill>
              </a:rPr>
              <a:t>соединение со следующим сетевым</a:t>
            </a:r>
            <a:r>
              <a:rPr lang="ru-RU" dirty="0"/>
              <a:t> устройством. Каждое устройство на выбранном сетевом пути требует создания фрейма для соединения со следующим устройством.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1-м уровне </a:t>
            </a:r>
            <a:r>
              <a:rPr lang="ru-RU" dirty="0"/>
              <a:t>фрейм должен быть </a:t>
            </a:r>
            <a:r>
              <a:rPr lang="ru-RU" u="sng" dirty="0">
                <a:solidFill>
                  <a:srgbClr val="7030A0"/>
                </a:solidFill>
              </a:rPr>
              <a:t>преобразован в последовательность нулей и единиц </a:t>
            </a:r>
            <a:r>
              <a:rPr lang="ru-RU" dirty="0"/>
              <a:t>для прохождения по передающей </a:t>
            </a:r>
            <a:r>
              <a:rPr lang="ru-RU" dirty="0" smtClean="0"/>
              <a:t>среде. </a:t>
            </a:r>
            <a:r>
              <a:rPr lang="ru-RU" dirty="0"/>
              <a:t>Механизм синхронизации позволяет различать между собой эти биты по мере того как они проходят через передающую среду. На различных участках сетевого пути тип передающей среды может меняться.</a:t>
            </a:r>
          </a:p>
        </p:txBody>
      </p:sp>
    </p:spTree>
    <p:extLst>
      <p:ext uri="{BB962C8B-B14F-4D97-AF65-F5344CB8AC3E}">
        <p14:creationId xmlns:p14="http://schemas.microsoft.com/office/powerpoint/2010/main" val="1740474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/>
              <a:t> Стек протоколов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17542" y="836712"/>
            <a:ext cx="9161541" cy="6011570"/>
          </a:xfrm>
        </p:spPr>
        <p:txBody>
          <a:bodyPr/>
          <a:lstStyle/>
          <a:p>
            <a:r>
              <a:rPr lang="ru-RU" dirty="0"/>
              <a:t>Иерархически организованный набор протоколов, достаточный для организации взаимодействия узлов в сети, называется стеком коммуникационных протоколов.</a:t>
            </a:r>
          </a:p>
          <a:p>
            <a:endParaRPr lang="ru-RU" dirty="0"/>
          </a:p>
          <a:p>
            <a:r>
              <a:rPr lang="ru-RU" dirty="0"/>
              <a:t>Коммуникационные протоколы могут быть реализованы как </a:t>
            </a:r>
            <a:r>
              <a:rPr lang="ru-RU" dirty="0" err="1"/>
              <a:t>программно</a:t>
            </a:r>
            <a:r>
              <a:rPr lang="ru-RU" dirty="0"/>
              <a:t>, так и </a:t>
            </a:r>
            <a:r>
              <a:rPr lang="ru-RU" dirty="0" err="1"/>
              <a:t>аппаратно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Протоколы </a:t>
            </a:r>
            <a:r>
              <a:rPr lang="ru-RU" dirty="0"/>
              <a:t>нижних уровней часто реализуются комбинацией программных и аппаратных средств, а протоколы верхних уровней — как правило, чисто программными средствами.</a:t>
            </a:r>
          </a:p>
        </p:txBody>
      </p:sp>
    </p:spTree>
    <p:extLst>
      <p:ext uri="{BB962C8B-B14F-4D97-AF65-F5344CB8AC3E}">
        <p14:creationId xmlns:p14="http://schemas.microsoft.com/office/powerpoint/2010/main" val="32837633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5" y="0"/>
            <a:ext cx="9143999" cy="1143000"/>
          </a:xfrm>
        </p:spPr>
        <p:txBody>
          <a:bodyPr/>
          <a:lstStyle/>
          <a:p>
            <a:r>
              <a:rPr lang="ru-RU" dirty="0"/>
              <a:t>Протоколы TCP/IP делятся на 4 </a:t>
            </a:r>
            <a:r>
              <a:rPr lang="ru-RU" dirty="0" smtClean="0"/>
              <a:t>уровня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484784"/>
            <a:ext cx="9144000" cy="5373216"/>
          </a:xfrm>
        </p:spPr>
        <p:txBody>
          <a:bodyPr>
            <a:normAutofit fontScale="92500"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rgbClr val="7030A0"/>
                </a:solidFill>
              </a:rPr>
              <a:t>Самый нижний (уровень IV) </a:t>
            </a:r>
            <a:r>
              <a:rPr lang="ru-RU" dirty="0"/>
              <a:t>— уровень сетевых интерфейсов — соответствует физическому и канальному уровням модели OSI. Этот уровень в протоколах TCP/IP не регламентируется, но поддерживает все популярные стандарты физического и канального уровня.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Следующий уровень (уровень III) </a:t>
            </a:r>
            <a:r>
              <a:rPr lang="ru-RU" dirty="0"/>
              <a:t>— это уровень межсетевого взаимодействия, который полностью соответствует сетевому уровню модели OSI.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Следующий уровень (уровень II)</a:t>
            </a:r>
            <a:r>
              <a:rPr lang="ru-RU" dirty="0"/>
              <a:t> называется транспортным, который полностью соответствует транспортному уровню модели OSI.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Верхний уровень (уровень I) </a:t>
            </a:r>
            <a:r>
              <a:rPr lang="ru-RU" dirty="0"/>
              <a:t>называется прикладным. Соответствует трем верхним уровням модели OSI.</a:t>
            </a:r>
          </a:p>
        </p:txBody>
      </p:sp>
    </p:spTree>
    <p:extLst>
      <p:ext uri="{BB962C8B-B14F-4D97-AF65-F5344CB8AC3E}">
        <p14:creationId xmlns:p14="http://schemas.microsoft.com/office/powerpoint/2010/main" val="2409957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352928" cy="1143000"/>
          </a:xfrm>
        </p:spPr>
        <p:txBody>
          <a:bodyPr/>
          <a:lstStyle/>
          <a:p>
            <a:r>
              <a:rPr lang="ru-RU" dirty="0" smtClean="0"/>
              <a:t>Суммарный </a:t>
            </a:r>
            <a:r>
              <a:rPr lang="ru-RU" dirty="0"/>
              <a:t>ущерб объекту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268760"/>
            <a:ext cx="8064896" cy="5040560"/>
          </a:xfrm>
        </p:spPr>
        <p:txBody>
          <a:bodyPr>
            <a:normAutofit/>
          </a:bodyPr>
          <a:lstStyle/>
          <a:p>
            <a:r>
              <a:rPr lang="ru-RU" dirty="0"/>
              <a:t>Поскольку затраты на установку средств защиты можно рассматривать как ущерб владельцу объекта от возможности осуществления несанкционированного доступа, то </a:t>
            </a:r>
            <a:r>
              <a:rPr lang="ru-RU" b="1" u="sng" dirty="0" smtClean="0"/>
              <a:t>суммарный </a:t>
            </a:r>
            <a:r>
              <a:rPr lang="ru-RU" b="1" u="sng" dirty="0"/>
              <a:t>ущерб объекту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(8)</a:t>
            </a:r>
            <a:endParaRPr lang="ru-RU" dirty="0"/>
          </a:p>
          <a:p>
            <a:endParaRPr lang="ru-RU" dirty="0" smtClean="0"/>
          </a:p>
          <a:p>
            <a:r>
              <a:rPr lang="ru-RU" dirty="0"/>
              <a:t>Если эффективность функционирования объекта имеет стоимостное выражение (доход, прибыль и т.д.), то </a:t>
            </a:r>
            <a:r>
              <a:rPr lang="ru-RU" dirty="0" smtClean="0"/>
              <a:t>U∑ </a:t>
            </a:r>
            <a:r>
              <a:rPr lang="ru-RU" dirty="0"/>
              <a:t>непосредственно изменяет эффективность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(9)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2895823" cy="71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97152"/>
            <a:ext cx="216024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1895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38990"/>
            <a:ext cx="5328592" cy="39964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512511" cy="1143000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en-US" dirty="0"/>
              <a:t>TCP/IP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908720"/>
            <a:ext cx="8496944" cy="5706968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ru-RU" b="1" dirty="0">
                <a:solidFill>
                  <a:srgbClr val="7030A0"/>
                </a:solidFill>
              </a:rPr>
              <a:t>TCP/IP,</a:t>
            </a:r>
            <a:r>
              <a:rPr lang="ru-RU" dirty="0"/>
              <a:t> является одним из наиболее популярных стеков коммуникационных протоколов.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стеке работает всемирная информационная сеть </a:t>
            </a:r>
            <a:r>
              <a:rPr lang="ru-RU" dirty="0" err="1"/>
              <a:t>Internet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Так </a:t>
            </a:r>
            <a:r>
              <a:rPr lang="ru-RU" dirty="0"/>
              <a:t>как стек TCP/IP был разработан до появления модели взаимодействия открытых систем OSI, то, хотя он также имеет многоуровневую структуру, соответствие уровней стека TCP/IP уровням модели OSI достаточно условно. 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1764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512511" cy="1143000"/>
          </a:xfrm>
        </p:spPr>
        <p:txBody>
          <a:bodyPr/>
          <a:lstStyle/>
          <a:p>
            <a:r>
              <a:rPr lang="ru-RU" dirty="0"/>
              <a:t>Стек </a:t>
            </a:r>
            <a:r>
              <a:rPr lang="en-US" dirty="0"/>
              <a:t>TCP/IP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2" y="941577"/>
            <a:ext cx="8269632" cy="5583768"/>
          </a:xfrm>
        </p:spPr>
      </p:pic>
    </p:spTree>
    <p:extLst>
      <p:ext uri="{BB962C8B-B14F-4D97-AF65-F5344CB8AC3E}">
        <p14:creationId xmlns:p14="http://schemas.microsoft.com/office/powerpoint/2010/main" val="347858399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0548" y="-3696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Ethernet. </a:t>
            </a:r>
            <a:r>
              <a:rPr lang="ru-RU" dirty="0"/>
              <a:t>Сетевой уровень.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064896" cy="4914880"/>
          </a:xfrm>
        </p:spPr>
        <p:txBody>
          <a:bodyPr/>
          <a:lstStyle/>
          <a:p>
            <a:r>
              <a:rPr lang="ru-RU" b="1" dirty="0" err="1">
                <a:solidFill>
                  <a:srgbClr val="7030A0"/>
                </a:solidFill>
              </a:rPr>
              <a:t>Ethernet</a:t>
            </a:r>
            <a:r>
              <a:rPr lang="ru-RU" dirty="0"/>
              <a:t> — это самый распространенный на сегодняшний день стандарт локальных </a:t>
            </a:r>
            <a:r>
              <a:rPr lang="ru-RU" dirty="0" smtClean="0"/>
              <a:t>сетей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584152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sz="4000" b="1" dirty="0" smtClean="0">
                <a:solidFill>
                  <a:srgbClr val="E4005C"/>
                </a:solidFill>
              </a:rPr>
              <a:t>Технологические опции</a:t>
            </a:r>
            <a:endParaRPr lang="en-GB" altLang="ru-RU" sz="4000" b="1" dirty="0" smtClean="0">
              <a:solidFill>
                <a:srgbClr val="E4005C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1175" y="21336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ru-RU" sz="2400" b="1" dirty="0" smtClean="0">
                <a:solidFill>
                  <a:srgbClr val="000066"/>
                </a:solidFill>
              </a:rPr>
              <a:t>Ethernet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ru-RU" sz="2400" b="1" dirty="0" smtClean="0">
                <a:solidFill>
                  <a:srgbClr val="000066"/>
                </a:solidFill>
              </a:rPr>
              <a:t>Fast Ethernet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ru-RU" sz="2400" b="1" dirty="0" smtClean="0">
                <a:solidFill>
                  <a:srgbClr val="000066"/>
                </a:solidFill>
              </a:rPr>
              <a:t>Gigabit Ethernet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ru-RU" sz="2400" b="1" dirty="0" smtClean="0">
                <a:solidFill>
                  <a:srgbClr val="000066"/>
                </a:solidFill>
              </a:rPr>
              <a:t>10 Gig Ethernet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en-US" altLang="ru-RU" sz="2400" b="1" dirty="0" smtClean="0">
                <a:solidFill>
                  <a:srgbClr val="000066"/>
                </a:solidFill>
              </a:rPr>
              <a:t>WLAN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18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sz="4000" b="1" dirty="0" smtClean="0">
                <a:solidFill>
                  <a:srgbClr val="E4005C"/>
                </a:solidFill>
              </a:rPr>
              <a:t>Доступ к среде</a:t>
            </a:r>
            <a:endParaRPr lang="en-GB" altLang="ru-RU" sz="4000" b="1" dirty="0" smtClean="0">
              <a:solidFill>
                <a:srgbClr val="E4005C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и </a:t>
            </a:r>
            <a:r>
              <a:rPr lang="ru-RU" altLang="ru-RU" sz="1800" b="1" dirty="0" err="1" smtClean="0">
                <a:solidFill>
                  <a:srgbClr val="000066"/>
                </a:solidFill>
              </a:rPr>
              <a:t>Wi-Fi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- оба технологии “мультидоступа”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Широковещательный носитель, совместно использованный многими узлами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Одновременные передачи приведут к коллизиям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Протокол Управления доступом к среде (MAC) требуется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Правила о том, как совместно использовать носитель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Канальный уровень разделен на два Управления доступом к среде MAC Части), Подуровень и LLC (Логическое Управление Ссылкой) Подуровень</a:t>
            </a:r>
            <a:endParaRPr lang="en-US" altLang="ru-RU" sz="1800" b="1" dirty="0" smtClean="0">
              <a:solidFill>
                <a:srgbClr val="000066"/>
              </a:solidFill>
            </a:endParaRP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4105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4106" name="Picture 10" descr="554 10Base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4759325"/>
            <a:ext cx="7467600" cy="2098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121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802.3 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Множественный доступ с обнаружением несущей с обнаружением коллизий (CSMA/CD).  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CS = обнаружение несущей 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MA = множественный доступ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CD = обнаружение коллизий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Основной стандарт </a:t>
            </a:r>
            <a:r>
              <a:rPr lang="ru-RU" altLang="ru-RU" sz="2400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dirty="0" smtClean="0">
                <a:solidFill>
                  <a:srgbClr val="000066"/>
                </a:solidFill>
              </a:rPr>
              <a:t> составляет 10 Мбит/с.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dirty="0" smtClean="0">
                <a:solidFill>
                  <a:srgbClr val="000066"/>
                </a:solidFill>
              </a:rPr>
              <a:t>100 Мбит/с, 1 Гбит/с, стандарты на 10 Гбит/с прибыли позже</a:t>
            </a:r>
            <a:endParaRPr lang="en-US" altLang="ru-RU" sz="2400" dirty="0" smtClean="0">
              <a:solidFill>
                <a:srgbClr val="000066"/>
              </a:solidFill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5129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63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Ethernet CSMA/CD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CSMA/CD (множественный доступ с контролем несущей и обнаружением коллизий) протокол доступа к среде используется.</a:t>
            </a:r>
          </a:p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Данные переданы в форме пакетов. </a:t>
            </a:r>
          </a:p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Канал смысла до фактической пакетной передачи.</a:t>
            </a:r>
          </a:p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Пакет передачи, только если канал обнаружен неактивный; еще, задержите передачу, пока канал не станет неактивным.</a:t>
            </a:r>
          </a:p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После того, как пакетная передача запущена, узел контролирует свою собственную передачу, чтобы видеть, испытал ли пакет коллизию.</a:t>
            </a:r>
          </a:p>
          <a:p>
            <a:pPr marL="392113" indent="-293688" defTabSz="414338" eaLnBrk="1" hangingPunct="1">
              <a:lnSpc>
                <a:spcPct val="9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Если пакет, как наблюдают, подвергается коллизии, передача прервана, и пакет ретранслируется после случайного интервала времени, используя Двоичный алгоритм Экспоненциальной задержки.</a:t>
            </a:r>
            <a:endParaRPr lang="en-US" altLang="ru-RU" sz="2000" b="1" dirty="0" smtClean="0">
              <a:solidFill>
                <a:srgbClr val="000066"/>
              </a:solidFill>
            </a:endParaRP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6151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15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Ethernet Address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Конечные узлы идентифицированы их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-адресами (MAC-адрес или Аппаратный адрес), который является уникальным 6-байтовым адресом.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MAC-адрес представлен в Десятичном формате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Hexa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, например, 00:05:5D:FE:10:0A 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Первые 3 байта идентифицируют поставщика (также названный префиксом), и последние 3 байта уникальны для каждого узла или устройства</a:t>
            </a: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7177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sz="4000" b="1" dirty="0" smtClean="0">
                <a:solidFill>
                  <a:srgbClr val="E4005C"/>
                </a:solidFill>
              </a:rPr>
              <a:t>Структура кадра </a:t>
            </a:r>
            <a:r>
              <a:rPr lang="en-GB" altLang="ru-RU" sz="4000" b="1" dirty="0" smtClean="0">
                <a:solidFill>
                  <a:srgbClr val="E4005C"/>
                </a:solidFill>
              </a:rPr>
              <a:t>Ethernet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Преамбула: 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600" b="1" dirty="0" smtClean="0">
                <a:solidFill>
                  <a:srgbClr val="000066"/>
                </a:solidFill>
              </a:rPr>
              <a:t>7 байтов с образцом 10101010 сопровождаемых на один байт с образцом 10101011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600" b="1" dirty="0" smtClean="0">
                <a:solidFill>
                  <a:srgbClr val="000066"/>
                </a:solidFill>
              </a:rPr>
              <a:t>Используемый, чтобы синхронизировать получатель, тактовые частоты отправителя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Адреса: 6 байтов, кадр принят всеми адаптерами на LAN и отброшен, если адрес не соответствует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Длина: 2 байта, длина Поля данных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CRC: 4 байта генерировали использование CR-32, проверенный в получателе, если ошибка обнаружена, фрейм просто отброшен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Полезная нагрузка данных: Максимальные 1500 байтов, минимальные 46 байтов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600" b="1" dirty="0" smtClean="0">
                <a:solidFill>
                  <a:srgbClr val="000066"/>
                </a:solidFill>
              </a:rPr>
              <a:t>Если данные составляют меньше чем 46 байтов, клавиатура с нулями к 46 байтам</a:t>
            </a:r>
            <a:endParaRPr lang="en-US" altLang="ru-RU" sz="1600" b="1" dirty="0" smtClean="0">
              <a:solidFill>
                <a:srgbClr val="000066"/>
              </a:solidFill>
            </a:endParaRP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8199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8202" name="Picture 10" descr="552 Ethernet fram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77"/>
          <a:stretch>
            <a:fillRect/>
          </a:stretch>
        </p:blipFill>
        <p:spPr>
          <a:xfrm>
            <a:off x="1295400" y="5715000"/>
            <a:ext cx="71628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4267200" y="6515100"/>
            <a:ext cx="804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1600">
                <a:solidFill>
                  <a:prstClr val="black"/>
                </a:solidFill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1831231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en-US" altLang="ru-RU" sz="2400" b="1" dirty="0" smtClean="0">
              <a:solidFill>
                <a:srgbClr val="000066"/>
              </a:solidFill>
            </a:endParaRP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10Base5 (Сеть с толстым кабелем) (Шинная топология)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10Base2 (Сеть с тонким кабелем) (Шинная топология)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10BaseT (UTP) (Звезда/Древовидная топология)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10BaseFL (Волокно) (Звезда/Древовидная топология)</a:t>
            </a: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81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512" y="332656"/>
            <a:ext cx="8604448" cy="1143000"/>
          </a:xfrm>
        </p:spPr>
        <p:txBody>
          <a:bodyPr/>
          <a:lstStyle/>
          <a:p>
            <a:r>
              <a:rPr lang="ru-RU" dirty="0" smtClean="0"/>
              <a:t>Постановка </a:t>
            </a:r>
            <a:r>
              <a:rPr lang="ru-RU" dirty="0"/>
              <a:t>задачи разработки средств защиты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204864"/>
            <a:ext cx="7992888" cy="4122792"/>
          </a:xfrm>
        </p:spPr>
        <p:txBody>
          <a:bodyPr/>
          <a:lstStyle/>
          <a:p>
            <a:r>
              <a:rPr lang="ru-RU" dirty="0"/>
              <a:t>Таким образом, классическая постановка задачи разработки средств защиты для обеспечения максимальной эффективности объекта в условиях несанкционированного доступа имеет вид</a:t>
            </a:r>
            <a:r>
              <a:rPr lang="ru-RU" dirty="0" smtClean="0"/>
              <a:t>:</a:t>
            </a:r>
          </a:p>
          <a:p>
            <a:endParaRPr lang="ru-RU" dirty="0"/>
          </a:p>
          <a:p>
            <a:pPr marL="45720" indent="0" algn="r">
              <a:buNone/>
            </a:pPr>
            <a:r>
              <a:rPr lang="ru-RU" dirty="0" smtClean="0"/>
              <a:t>(10)</a:t>
            </a:r>
          </a:p>
          <a:p>
            <a:endParaRPr lang="ru-RU" dirty="0"/>
          </a:p>
          <a:p>
            <a:endParaRPr lang="ru-RU" dirty="0" smtClean="0"/>
          </a:p>
          <a:p>
            <a:pPr marL="45720" indent="0" algn="r">
              <a:buNone/>
            </a:pPr>
            <a:r>
              <a:rPr lang="ru-RU" dirty="0" smtClean="0"/>
              <a:t>(11)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45720" indent="0">
              <a:buNone/>
            </a:pP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40" y="3861048"/>
            <a:ext cx="1709328" cy="96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107616"/>
            <a:ext cx="3253841" cy="78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14266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sz="4000" b="1" dirty="0" smtClean="0">
                <a:solidFill>
                  <a:srgbClr val="E4005C"/>
                </a:solidFill>
              </a:rPr>
              <a:t>Шинная топология </a:t>
            </a:r>
            <a:r>
              <a:rPr lang="en-GB" altLang="ru-RU" sz="4000" b="1" dirty="0" smtClean="0">
                <a:solidFill>
                  <a:srgbClr val="E4005C"/>
                </a:solidFill>
              </a:rPr>
              <a:t>Ethernet</a:t>
            </a:r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0246" name="AutoShape 6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10249" name="Picture 9" descr="ct84070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2400300"/>
            <a:ext cx="73152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943600" y="4191000"/>
            <a:ext cx="112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>
                <a:solidFill>
                  <a:prstClr val="black"/>
                </a:solidFill>
              </a:rPr>
              <a:t>Repeater</a:t>
            </a:r>
          </a:p>
        </p:txBody>
      </p:sp>
    </p:spTree>
    <p:extLst>
      <p:ext uri="{BB962C8B-B14F-4D97-AF65-F5344CB8AC3E}">
        <p14:creationId xmlns:p14="http://schemas.microsoft.com/office/powerpoint/2010/main" val="1842232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ru-RU" altLang="ru-RU" sz="3200" b="1" dirty="0" smtClean="0">
                <a:solidFill>
                  <a:srgbClr val="E4005C"/>
                </a:solidFill>
              </a:rPr>
              <a:t>Звездообразная топология </a:t>
            </a:r>
            <a:r>
              <a:rPr lang="en-GB" altLang="ru-RU" sz="3200" b="1" dirty="0" smtClean="0">
                <a:solidFill>
                  <a:srgbClr val="E4005C"/>
                </a:solidFill>
              </a:rPr>
              <a:t>Ethernet</a:t>
            </a:r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11273" name="Picture 9" descr="ct84070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685925"/>
            <a:ext cx="5943600" cy="49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3886200" y="449580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>
                <a:solidFill>
                  <a:prstClr val="black"/>
                </a:solidFill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3092251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8763000" cy="5257800"/>
          </a:xfrm>
        </p:spPr>
        <p:txBody>
          <a:bodyPr/>
          <a:lstStyle/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Физические среды:-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10 Base5 - толстый коаксиальный кабель с шинной топологией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 10 Base2 - тонкий коаксиальный кабель с шинной топологией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 10 </a:t>
            </a:r>
            <a:r>
              <a:rPr lang="ru-RU" altLang="ru-RU" sz="1800" b="1" dirty="0" err="1" smtClean="0">
                <a:solidFill>
                  <a:srgbClr val="000066"/>
                </a:solidFill>
              </a:rPr>
              <a:t>BaseT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- CAT 3/5 UTP с Древовидной топологией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 10 </a:t>
            </a:r>
            <a:r>
              <a:rPr lang="ru-RU" altLang="ru-RU" sz="1800" b="1" dirty="0" err="1" smtClean="0">
                <a:solidFill>
                  <a:srgbClr val="000066"/>
                </a:solidFill>
              </a:rPr>
              <a:t>BaseFL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- Многорежимное / </a:t>
            </a:r>
            <a:r>
              <a:rPr lang="ru-RU" altLang="ru-RU" sz="18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оптоволокно с Деревом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                            Топология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ru-RU" altLang="ru-RU" sz="1800" b="1" dirty="0" smtClean="0">
              <a:solidFill>
                <a:srgbClr val="000066"/>
              </a:solidFill>
            </a:endParaRP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Максимальная длина сегмента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10 Base5 - 500 м с самое большее 4 повторителями (Используют Мост, чтобы расширить сеть),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10 Base2 - 185 м с самое большее 4 повторителями (Используют Мост, чтобы расширить сеть),</a:t>
            </a:r>
          </a:p>
          <a:p>
            <a:pPr marL="392113" indent="-293688" defTabSz="414338" eaLnBrk="1" hangingPunct="1"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1800" b="1" dirty="0" smtClean="0">
                <a:solidFill>
                  <a:srgbClr val="000066"/>
                </a:solidFill>
              </a:rPr>
              <a:t> 10 </a:t>
            </a:r>
            <a:r>
              <a:rPr lang="ru-RU" altLang="ru-RU" sz="1800" b="1" dirty="0" err="1" smtClean="0">
                <a:solidFill>
                  <a:srgbClr val="000066"/>
                </a:solidFill>
              </a:rPr>
              <a:t>BaseT</a:t>
            </a:r>
            <a:r>
              <a:rPr lang="ru-RU" altLang="ru-RU" sz="1800" b="1" dirty="0" smtClean="0">
                <a:solidFill>
                  <a:srgbClr val="000066"/>
                </a:solidFill>
              </a:rPr>
              <a:t> - 100 м с самое большее 4 концентраторами (Используют Переключатель, чтобы расширить сеть),</a:t>
            </a:r>
            <a:endParaRPr lang="en-US" altLang="ru-RU" sz="1800" b="1" dirty="0" smtClean="0">
              <a:solidFill>
                <a:srgbClr val="000066"/>
              </a:solidFill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Fast 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Пропускная способность на 100 Мбит/с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Использование тот же протокол доступа к среде CSMA/CD и пакет форматирует как в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</a:t>
            </a:r>
            <a:r>
              <a:rPr lang="en-US" altLang="ru-RU" sz="2400" b="1" dirty="0" smtClean="0">
                <a:solidFill>
                  <a:srgbClr val="000066"/>
                </a:solidFill>
              </a:rPr>
              <a:t>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BaseTX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(UTP) и 100BaseFX (Волокно) стандарты 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Физические среды:-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BaseTX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- CAT 5e UTP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BaseFX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- Многорежимный /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Полный дуплекс / Полудуплексные режимы.</a:t>
            </a: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92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Fast 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Условие для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Автосогласования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скорости носителей: </a:t>
            </a:r>
            <a:endParaRPr lang="en-US" altLang="ru-RU" sz="2400" b="1" dirty="0" smtClean="0">
              <a:solidFill>
                <a:srgbClr val="000066"/>
              </a:solidFill>
            </a:endParaRP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 Мбит/с или 100 Мбит/с (обычно доступный только для медных носителей).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endParaRPr lang="ru-RU" altLang="ru-RU" sz="2400" b="1" dirty="0" smtClean="0">
              <a:solidFill>
                <a:srgbClr val="000066"/>
              </a:solidFill>
            </a:endParaRP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Максимальная длина сегмента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 </a:t>
            </a:r>
            <a:r>
              <a:rPr lang="en-US" altLang="ru-RU" sz="2400" b="1" dirty="0" smtClean="0">
                <a:solidFill>
                  <a:srgbClr val="000066"/>
                </a:solidFill>
              </a:rPr>
              <a:t>BASE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TX - 100 м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 </a:t>
            </a:r>
            <a:r>
              <a:rPr lang="en-US" altLang="ru-RU" sz="2400" b="1" dirty="0" smtClean="0">
                <a:solidFill>
                  <a:srgbClr val="000066"/>
                </a:solidFill>
              </a:rPr>
              <a:t>BASE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FX - 2 км (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многомодовое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 </a:t>
            </a:r>
            <a:r>
              <a:rPr lang="en-US" altLang="ru-RU" sz="2400" b="1" dirty="0" smtClean="0">
                <a:solidFill>
                  <a:srgbClr val="000066"/>
                </a:solidFill>
              </a:rPr>
              <a:t>BASE 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FX - 20 км (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</a:t>
            </a: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4341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4343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33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Gigabit 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Пропускная способность на 1 Гбит/с.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Использование тот же протокол доступа к среде CSMA/CD как в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и обратно совместим (10/100/100 модули доступны).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1000BaseT (UTP), 1000BaseSX (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Многомодовое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 и 1000BaseLX (Многорежимное /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 стандарты.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Максимальная длина сегмента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1000BaseT - 100 м (CAT 5e/6)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1000BaseSX - 275 м (</a:t>
            </a:r>
            <a:r>
              <a:rPr lang="ru-RU" altLang="ru-RU" sz="2000" b="1" dirty="0" err="1" smtClean="0">
                <a:solidFill>
                  <a:srgbClr val="000066"/>
                </a:solidFill>
              </a:rPr>
              <a:t>Многомодовое</a:t>
            </a:r>
            <a:r>
              <a:rPr lang="ru-RU" altLang="ru-RU" sz="2000" b="1" dirty="0" smtClean="0">
                <a:solidFill>
                  <a:srgbClr val="000066"/>
                </a:solidFill>
              </a:rPr>
              <a:t> оптоволокно)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1000BaseLX - 512 м (</a:t>
            </a:r>
            <a:r>
              <a:rPr lang="ru-RU" altLang="ru-RU" sz="2000" b="1" dirty="0" err="1" smtClean="0">
                <a:solidFill>
                  <a:srgbClr val="000066"/>
                </a:solidFill>
              </a:rPr>
              <a:t>Многомодовое</a:t>
            </a:r>
            <a:r>
              <a:rPr lang="ru-RU" altLang="ru-RU" sz="2000" b="1" dirty="0" smtClean="0">
                <a:solidFill>
                  <a:srgbClr val="000066"/>
                </a:solidFill>
              </a:rPr>
              <a:t> оптоволокно) 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1000BaseLX - 20 км (</a:t>
            </a:r>
            <a:r>
              <a:rPr lang="ru-RU" altLang="ru-RU" sz="20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000" b="1" dirty="0" smtClean="0">
                <a:solidFill>
                  <a:srgbClr val="000066"/>
                </a:solidFill>
              </a:rPr>
              <a:t> оптоволокно)</a:t>
            </a:r>
          </a:p>
          <a:p>
            <a:pPr marL="392113" indent="-293688" defTabSz="414338" eaLnBrk="1" hangingPunct="1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000" b="1" dirty="0" smtClean="0">
                <a:solidFill>
                  <a:srgbClr val="000066"/>
                </a:solidFill>
              </a:rPr>
              <a:t>1000BaseLH - 80 км (</a:t>
            </a:r>
            <a:r>
              <a:rPr lang="ru-RU" altLang="ru-RU" sz="20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000" b="1" dirty="0" smtClean="0">
                <a:solidFill>
                  <a:srgbClr val="000066"/>
                </a:solidFill>
              </a:rPr>
              <a:t> оптоволокно)</a:t>
            </a:r>
            <a:endParaRPr lang="en-US" altLang="ru-RU" sz="2000" b="1" dirty="0" smtClean="0">
              <a:solidFill>
                <a:srgbClr val="000066"/>
              </a:solidFill>
            </a:endParaRP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97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ru-RU" sz="4000" b="1" smtClean="0">
                <a:solidFill>
                  <a:srgbClr val="E4005C"/>
                </a:solidFill>
              </a:rPr>
              <a:t>10 Gig Ethernet</a:t>
            </a:r>
            <a:endParaRPr lang="en-GB" altLang="ru-RU" sz="4000" b="1" smtClean="0">
              <a:solidFill>
                <a:srgbClr val="E4005C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Пропускная способность на 10 Гбит/с.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Использование тот же протокол доступа к среде CSMA/CD как в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.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Предложенный для 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Ethernet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метро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Максимальная длина сегмента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1000Base-T - Не доступный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10GBase-LR - 10 км (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</a:t>
            </a:r>
          </a:p>
          <a:p>
            <a:pPr marL="392113" indent="-293688" defTabSz="414338" eaLnBrk="1" hangingPunct="1">
              <a:spcBef>
                <a:spcPct val="50000"/>
              </a:spcBef>
              <a:buClr>
                <a:srgbClr val="CC0000"/>
              </a:buClr>
              <a:buFont typeface="Wingdings" pitchFamily="2" charset="2"/>
              <a:buBlip>
                <a:blip r:embed="rId3"/>
              </a:buBlip>
            </a:pPr>
            <a:r>
              <a:rPr lang="ru-RU" altLang="ru-RU" sz="2400" b="1" dirty="0" smtClean="0">
                <a:solidFill>
                  <a:srgbClr val="000066"/>
                </a:solidFill>
              </a:rPr>
              <a:t>10GBase-ER - 40 км (</a:t>
            </a:r>
            <a:r>
              <a:rPr lang="ru-RU" altLang="ru-RU" sz="2400" b="1" dirty="0" err="1" smtClean="0">
                <a:solidFill>
                  <a:srgbClr val="000066"/>
                </a:solidFill>
              </a:rPr>
              <a:t>одномодовое</a:t>
            </a:r>
            <a:r>
              <a:rPr lang="ru-RU" altLang="ru-RU" sz="2400" b="1" dirty="0" smtClean="0">
                <a:solidFill>
                  <a:srgbClr val="000066"/>
                </a:solidFill>
              </a:rPr>
              <a:t> оптоволокно)</a:t>
            </a:r>
            <a:endParaRPr lang="en-US" altLang="ru-RU" sz="2400" b="1" dirty="0" smtClean="0">
              <a:solidFill>
                <a:srgbClr val="000066"/>
              </a:solidFill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0" y="0"/>
            <a:ext cx="9144000" cy="565150"/>
          </a:xfrm>
          <a:prstGeom prst="roundRect">
            <a:avLst>
              <a:gd name="adj" fmla="val 255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511175" y="1270000"/>
            <a:ext cx="247650" cy="247650"/>
          </a:xfrm>
          <a:prstGeom prst="roundRect">
            <a:avLst>
              <a:gd name="adj" fmla="val 579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635000" y="1392238"/>
            <a:ext cx="247650" cy="247650"/>
          </a:xfrm>
          <a:prstGeom prst="roundRect">
            <a:avLst>
              <a:gd name="adj" fmla="val 579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969963" y="1552575"/>
            <a:ext cx="7407275" cy="36513"/>
          </a:xfrm>
          <a:prstGeom prst="roundRect">
            <a:avLst>
              <a:gd name="adj" fmla="val 4167"/>
            </a:avLst>
          </a:prstGeom>
          <a:gradFill rotWithShape="0">
            <a:gsLst>
              <a:gs pos="0">
                <a:srgbClr val="800080"/>
              </a:gs>
              <a:gs pos="100000">
                <a:srgbClr val="008000"/>
              </a:gs>
            </a:gsLst>
            <a:lin ang="90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23825" y="104775"/>
            <a:ext cx="5819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ru-RU" b="1">
                <a:solidFill>
                  <a:prstClr val="white"/>
                </a:solidFill>
              </a:rPr>
              <a:t>LAN Technologies</a:t>
            </a:r>
          </a:p>
        </p:txBody>
      </p:sp>
      <p:sp>
        <p:nvSpPr>
          <p:cNvPr id="16393" name="AutoShape 9"/>
          <p:cNvSpPr>
            <a:spLocks noChangeArrowheads="1"/>
          </p:cNvSpPr>
          <p:nvPr/>
        </p:nvSpPr>
        <p:spPr bwMode="auto">
          <a:xfrm>
            <a:off x="0" y="4989513"/>
            <a:ext cx="106363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ru-RU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95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sz="3600" dirty="0" smtClean="0"/>
              <a:t>Протокол </a:t>
            </a:r>
            <a:r>
              <a:rPr lang="en-US" sz="3600" dirty="0"/>
              <a:t>IP. </a:t>
            </a:r>
            <a:r>
              <a:rPr lang="ru-RU" sz="3600" dirty="0"/>
              <a:t>Транспортный уровень.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836712"/>
            <a:ext cx="8568952" cy="4320480"/>
          </a:xfrm>
        </p:spPr>
        <p:txBody>
          <a:bodyPr>
            <a:normAutofit/>
          </a:bodyPr>
          <a:lstStyle/>
          <a:p>
            <a:r>
              <a:rPr lang="ru-RU" dirty="0"/>
              <a:t>Протокол IP (</a:t>
            </a:r>
            <a:r>
              <a:rPr lang="ru-RU" dirty="0" err="1">
                <a:solidFill>
                  <a:srgbClr val="7030A0"/>
                </a:solidFill>
              </a:rPr>
              <a:t>Internet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Protocol</a:t>
            </a:r>
            <a:r>
              <a:rPr lang="ru-RU" dirty="0"/>
              <a:t> — Интернет-протокол) </a:t>
            </a:r>
            <a:r>
              <a:rPr lang="ru-RU" b="1" dirty="0">
                <a:solidFill>
                  <a:srgbClr val="7030A0"/>
                </a:solidFill>
              </a:rPr>
              <a:t>обеспечивает маршрутизацию пакетов с негарантированной доставкой </a:t>
            </a:r>
            <a:r>
              <a:rPr lang="ru-RU" dirty="0"/>
              <a:t>(</a:t>
            </a:r>
            <a:r>
              <a:rPr lang="ru-RU" dirty="0" err="1"/>
              <a:t>best-effort</a:t>
            </a:r>
            <a:r>
              <a:rPr lang="ru-RU" dirty="0"/>
              <a:t> </a:t>
            </a:r>
            <a:r>
              <a:rPr lang="ru-RU" dirty="0" err="1"/>
              <a:t>delivery</a:t>
            </a:r>
            <a:r>
              <a:rPr lang="ru-RU" dirty="0"/>
              <a:t>) без установки логического соединения (</a:t>
            </a:r>
            <a:r>
              <a:rPr lang="ru-RU" dirty="0" err="1"/>
              <a:t>connectionless</a:t>
            </a:r>
            <a:r>
              <a:rPr lang="ru-RU" dirty="0" smtClean="0"/>
              <a:t>).</a:t>
            </a:r>
          </a:p>
          <a:p>
            <a:r>
              <a:rPr lang="ru-RU" dirty="0">
                <a:solidFill>
                  <a:srgbClr val="7030A0"/>
                </a:solidFill>
              </a:rPr>
              <a:t>Каждый компьютер</a:t>
            </a:r>
            <a:r>
              <a:rPr lang="ru-RU" dirty="0">
                <a:solidFill>
                  <a:schemeClr val="tx1"/>
                </a:solidFill>
              </a:rPr>
              <a:t>, включенный в </a:t>
            </a:r>
            <a:r>
              <a:rPr lang="ru-RU" dirty="0" err="1">
                <a:solidFill>
                  <a:schemeClr val="tx1"/>
                </a:solidFill>
              </a:rPr>
              <a:t>Internet</a:t>
            </a:r>
            <a:r>
              <a:rPr lang="ru-RU" dirty="0">
                <a:solidFill>
                  <a:schemeClr val="tx1"/>
                </a:solidFill>
              </a:rPr>
              <a:t> (а точнее каждый сетевой интерфейс) </a:t>
            </a:r>
            <a:r>
              <a:rPr lang="ru-RU" u="sng" dirty="0">
                <a:solidFill>
                  <a:srgbClr val="7030A0"/>
                </a:solidFill>
              </a:rPr>
              <a:t>получает уникальный </a:t>
            </a:r>
            <a:r>
              <a:rPr lang="ru-RU" dirty="0">
                <a:solidFill>
                  <a:schemeClr val="tx1"/>
                </a:solidFill>
              </a:rPr>
              <a:t>в рамках всего </a:t>
            </a:r>
            <a:r>
              <a:rPr lang="ru-RU" u="sng" dirty="0" err="1">
                <a:solidFill>
                  <a:srgbClr val="7030A0"/>
                </a:solidFill>
              </a:rPr>
              <a:t>Internet</a:t>
            </a:r>
            <a:r>
              <a:rPr lang="ru-RU" u="sng" dirty="0">
                <a:solidFill>
                  <a:srgbClr val="7030A0"/>
                </a:solidFill>
              </a:rPr>
              <a:t> адрес </a:t>
            </a:r>
            <a:r>
              <a:rPr lang="ru-RU" dirty="0">
                <a:solidFill>
                  <a:schemeClr val="tx1"/>
                </a:solidFill>
              </a:rPr>
              <a:t>(адресами ведают национальные комитеты </a:t>
            </a:r>
            <a:r>
              <a:rPr lang="ru-RU" dirty="0" err="1">
                <a:solidFill>
                  <a:schemeClr val="tx1"/>
                </a:solidFill>
              </a:rPr>
              <a:t>Internet</a:t>
            </a:r>
            <a:r>
              <a:rPr lang="ru-RU" dirty="0">
                <a:solidFill>
                  <a:schemeClr val="tx1"/>
                </a:solidFill>
              </a:rPr>
              <a:t>). </a:t>
            </a:r>
          </a:p>
          <a:p>
            <a:r>
              <a:rPr lang="ru-RU" b="1" dirty="0">
                <a:solidFill>
                  <a:srgbClr val="7030A0"/>
                </a:solidFill>
              </a:rPr>
              <a:t>IP-адрес</a:t>
            </a:r>
            <a:r>
              <a:rPr lang="ru-RU" dirty="0">
                <a:solidFill>
                  <a:schemeClr val="tx1"/>
                </a:solidFill>
              </a:rPr>
              <a:t>  это 4-байтовая последовательность, каждый байт записывается в виде десятичного числа. </a:t>
            </a:r>
          </a:p>
          <a:p>
            <a:r>
              <a:rPr lang="ru-RU" dirty="0">
                <a:solidFill>
                  <a:schemeClr val="tx1"/>
                </a:solidFill>
              </a:rPr>
              <a:t>Например, </a:t>
            </a:r>
            <a:r>
              <a:rPr lang="ru-RU" b="1" dirty="0">
                <a:solidFill>
                  <a:srgbClr val="7030A0"/>
                </a:solidFill>
              </a:rPr>
              <a:t>195.19.19.19</a:t>
            </a:r>
            <a:r>
              <a:rPr lang="ru-RU" dirty="0">
                <a:solidFill>
                  <a:schemeClr val="tx1"/>
                </a:solidFill>
              </a:rPr>
              <a:t>  адрес одной из машин </a:t>
            </a:r>
          </a:p>
          <a:p>
            <a:endParaRPr lang="ru-RU" u="sng" dirty="0" smtClean="0">
              <a:solidFill>
                <a:srgbClr val="0070C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0022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altLang="ru-RU" dirty="0"/>
              <a:t>Адресация и виды информации в </a:t>
            </a:r>
            <a:r>
              <a:rPr lang="ru-RU" altLang="ru-RU" dirty="0" err="1" smtClean="0"/>
              <a:t>Internet</a:t>
            </a:r>
            <a:endParaRPr lang="ru-RU" altLang="ru-RU" dirty="0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556792"/>
            <a:ext cx="8229600" cy="5149850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IP-адрес состоит из двух частей: </a:t>
            </a:r>
            <a:endParaRPr lang="en-US" altLang="ru-RU" dirty="0"/>
          </a:p>
          <a:p>
            <a:pPr lvl="1"/>
            <a:r>
              <a:rPr lang="ru-RU" altLang="ru-RU" u="sng" dirty="0">
                <a:solidFill>
                  <a:srgbClr val="7030A0"/>
                </a:solidFill>
              </a:rPr>
              <a:t>адреса сети</a:t>
            </a:r>
            <a:endParaRPr lang="en-US" altLang="ru-RU" u="sng" dirty="0">
              <a:solidFill>
                <a:srgbClr val="7030A0"/>
              </a:solidFill>
            </a:endParaRPr>
          </a:p>
          <a:p>
            <a:pPr lvl="1"/>
            <a:r>
              <a:rPr lang="ru-RU" altLang="ru-RU" u="sng" dirty="0">
                <a:solidFill>
                  <a:srgbClr val="7030A0"/>
                </a:solidFill>
              </a:rPr>
              <a:t>номер хоста</a:t>
            </a:r>
            <a:r>
              <a:rPr lang="ru-RU" altLang="ru-RU" dirty="0"/>
              <a:t>. Под хостом следует понимать не только компьютер в сети, но и вообще любое устройство, которое имеет свой сетевой интерфейс.</a:t>
            </a:r>
          </a:p>
          <a:p>
            <a:r>
              <a:rPr lang="ru-RU" altLang="ru-RU" dirty="0"/>
              <a:t>Существует несколько классов IP-адресов. </a:t>
            </a:r>
            <a:endParaRPr lang="en-US" altLang="ru-RU" dirty="0"/>
          </a:p>
          <a:p>
            <a:pPr lvl="1"/>
            <a:r>
              <a:rPr lang="ru-RU" altLang="ru-RU" b="1" dirty="0">
                <a:solidFill>
                  <a:srgbClr val="7030A0"/>
                </a:solidFill>
              </a:rPr>
              <a:t>Адреса класса А </a:t>
            </a:r>
            <a:r>
              <a:rPr lang="ru-RU" altLang="ru-RU" dirty="0"/>
              <a:t>предназначены для использования в больших сетях общего пользования. </a:t>
            </a:r>
            <a:endParaRPr lang="en-US" altLang="ru-RU" dirty="0"/>
          </a:p>
          <a:p>
            <a:pPr lvl="1"/>
            <a:r>
              <a:rPr lang="ru-RU" altLang="ru-RU" b="1" dirty="0">
                <a:solidFill>
                  <a:srgbClr val="7030A0"/>
                </a:solidFill>
              </a:rPr>
              <a:t>Адреса класса В </a:t>
            </a:r>
            <a:r>
              <a:rPr lang="ru-RU" altLang="ru-RU" dirty="0"/>
              <a:t>предназначены для использования в сетях среднего размера. </a:t>
            </a:r>
            <a:endParaRPr lang="en-US" altLang="ru-RU" dirty="0"/>
          </a:p>
          <a:p>
            <a:pPr lvl="1"/>
            <a:r>
              <a:rPr lang="ru-RU" altLang="ru-RU" b="1" dirty="0">
                <a:solidFill>
                  <a:srgbClr val="7030A0"/>
                </a:solidFill>
              </a:rPr>
              <a:t>Адреса класса С</a:t>
            </a:r>
            <a:r>
              <a:rPr lang="ru-RU" altLang="ru-RU" dirty="0"/>
              <a:t> предназначены для использования в сетях с небольшим числом компьютеров.</a:t>
            </a:r>
          </a:p>
        </p:txBody>
      </p:sp>
    </p:spTree>
    <p:extLst>
      <p:ext uri="{BB962C8B-B14F-4D97-AF65-F5344CB8AC3E}">
        <p14:creationId xmlns:p14="http://schemas.microsoft.com/office/powerpoint/2010/main" val="26953411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47664" y="116632"/>
            <a:ext cx="6512511" cy="1143000"/>
          </a:xfrm>
        </p:spPr>
        <p:txBody>
          <a:bodyPr/>
          <a:lstStyle/>
          <a:p>
            <a:r>
              <a:rPr lang="ru-RU" altLang="ru-RU" dirty="0"/>
              <a:t>Классы IP-адресов</a:t>
            </a:r>
          </a:p>
        </p:txBody>
      </p:sp>
      <p:graphicFrame>
        <p:nvGraphicFramePr>
          <p:cNvPr id="20495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18925"/>
              </p:ext>
            </p:extLst>
          </p:nvPr>
        </p:nvGraphicFramePr>
        <p:xfrm>
          <a:off x="395287" y="1844824"/>
          <a:ext cx="8353425" cy="1889760"/>
        </p:xfrm>
        <a:graphic>
          <a:graphicData uri="http://schemas.openxmlformats.org/drawingml/2006/table">
            <a:tbl>
              <a:tblPr/>
              <a:tblGrid>
                <a:gridCol w="1008062"/>
                <a:gridCol w="2928938"/>
                <a:gridCol w="2205037"/>
                <a:gridCol w="2211388"/>
              </a:tblGrid>
              <a:tr h="28575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Класс</a:t>
                      </a:r>
                      <a:endParaRPr kumimoji="0" lang="ru-RU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Диапазон значений первого байта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Возможное число сетей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Возможное число узлов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1-126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16777214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128- 191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16382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65534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192-223</a:t>
                      </a:r>
                      <a:endParaRPr kumimoji="0" lang="ru-RU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2097150</a:t>
                      </a:r>
                      <a:endParaRPr kumimoji="0" lang="ru-RU" alt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just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just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algn="just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254</a:t>
                      </a:r>
                      <a:endParaRPr kumimoji="0" lang="ru-RU" alt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4890" name="Rectangle 90"/>
          <p:cNvSpPr>
            <a:spLocks noChangeArrowheads="1"/>
          </p:cNvSpPr>
          <p:nvPr/>
        </p:nvSpPr>
        <p:spPr bwMode="auto">
          <a:xfrm>
            <a:off x="0" y="439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 altLang="ru-RU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04953" name="Rectangle 153"/>
          <p:cNvSpPr>
            <a:spLocks noChangeArrowheads="1"/>
          </p:cNvSpPr>
          <p:nvPr/>
        </p:nvSpPr>
        <p:spPr bwMode="auto">
          <a:xfrm>
            <a:off x="358062" y="4066426"/>
            <a:ext cx="853441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Протокол </a:t>
            </a:r>
            <a:r>
              <a:rPr lang="en-US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описывает три основные компоненты </a:t>
            </a:r>
            <a:endParaRPr lang="en-US" altLang="ru-RU" sz="2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altLang="ru-RU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IP-технологии</a:t>
            </a:r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en-US" alt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Tx/>
              <a:buChar char="•"/>
            </a:pPr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формат IP-пакета, </a:t>
            </a:r>
            <a:endParaRPr lang="en-US" alt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Tx/>
              <a:buChar char="•"/>
            </a:pPr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формат IP-адреса</a:t>
            </a:r>
            <a:r>
              <a:rPr lang="en-US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just">
              <a:buFontTx/>
              <a:buChar char="•"/>
            </a:pPr>
            <a:r>
              <a:rPr lang="ru-RU" alt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способ маршрутизации IP-пакетов.</a:t>
            </a:r>
          </a:p>
        </p:txBody>
      </p:sp>
    </p:spTree>
    <p:extLst>
      <p:ext uri="{BB962C8B-B14F-4D97-AF65-F5344CB8AC3E}">
        <p14:creationId xmlns:p14="http://schemas.microsoft.com/office/powerpoint/2010/main" val="204131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96944" cy="1143000"/>
          </a:xfrm>
        </p:spPr>
        <p:txBody>
          <a:bodyPr/>
          <a:lstStyle/>
          <a:p>
            <a:r>
              <a:rPr lang="ru-RU" sz="3200" dirty="0" smtClean="0"/>
              <a:t>Оценить </a:t>
            </a:r>
            <a:r>
              <a:rPr lang="ru-RU" sz="3200" dirty="0"/>
              <a:t>реальный ущерб от несанкционированного </a:t>
            </a:r>
            <a:r>
              <a:rPr lang="ru-RU" sz="3200" dirty="0" smtClean="0"/>
              <a:t>доступа трудно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496944" cy="469885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Несмотря на кажущуюся простоту классической постановки задачи, на практике воспользоваться приведенными результатами удается редко. 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объясняется отсутствием зависимостей K = f(C) и особенно ущерба от несанкционированного доступа. </a:t>
            </a:r>
            <a:endParaRPr lang="ru-RU" dirty="0" smtClean="0"/>
          </a:p>
          <a:p>
            <a:r>
              <a:rPr lang="ru-RU" dirty="0" smtClean="0"/>
              <a:t>И </a:t>
            </a:r>
            <a:r>
              <a:rPr lang="ru-RU" dirty="0"/>
              <a:t>если зависимость коэффициента защищенности от стоимости средств защиты можно получить, имея технические и стоимостные характеристики доступных средств защиты, то </a:t>
            </a:r>
            <a:r>
              <a:rPr lang="ru-RU" b="1" u="sng" dirty="0"/>
              <a:t>оценить реальный ущерб от несанкционированного доступа чрезвычайно трудно</a:t>
            </a:r>
            <a:r>
              <a:rPr lang="ru-RU" dirty="0"/>
              <a:t>, так как этот ущерб зависит от множества трудно прогнозируемых факторов: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наличия </a:t>
            </a:r>
            <a:r>
              <a:rPr lang="ru-RU" dirty="0"/>
              <a:t>физических каналов несанкционированного </a:t>
            </a:r>
            <a:r>
              <a:rPr lang="ru-RU" dirty="0" smtClean="0"/>
              <a:t>доступа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квалификации злоумышленников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их </a:t>
            </a:r>
            <a:r>
              <a:rPr lang="ru-RU" dirty="0"/>
              <a:t>интереса к </a:t>
            </a:r>
            <a:r>
              <a:rPr lang="ru-RU" dirty="0" smtClean="0"/>
              <a:t>объекту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последствий несанкционированного </a:t>
            </a:r>
            <a:r>
              <a:rPr lang="ru-RU" dirty="0"/>
              <a:t>доступа и т.д.</a:t>
            </a:r>
          </a:p>
        </p:txBody>
      </p:sp>
    </p:spTree>
    <p:extLst>
      <p:ext uri="{BB962C8B-B14F-4D97-AF65-F5344CB8AC3E}">
        <p14:creationId xmlns:p14="http://schemas.microsoft.com/office/powerpoint/2010/main" val="6847663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611133" y="5711304"/>
            <a:ext cx="6512511" cy="1143000"/>
          </a:xfrm>
        </p:spPr>
        <p:txBody>
          <a:bodyPr/>
          <a:lstStyle/>
          <a:p>
            <a:r>
              <a:rPr lang="ru-RU" altLang="ru-RU" dirty="0"/>
              <a:t>Структура IP-пакета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83" y="404664"/>
            <a:ext cx="728942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1879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494"/>
            <a:ext cx="6512511" cy="1143000"/>
          </a:xfrm>
        </p:spPr>
        <p:txBody>
          <a:bodyPr/>
          <a:lstStyle/>
          <a:p>
            <a:r>
              <a:rPr lang="ru-RU" altLang="ru-RU" dirty="0"/>
              <a:t>Структура IP-пакета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340768"/>
            <a:ext cx="8229600" cy="5149850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Поле </a:t>
            </a:r>
            <a:r>
              <a:rPr lang="ru-RU" altLang="ru-RU" b="1" i="1" u="sng" dirty="0">
                <a:solidFill>
                  <a:srgbClr val="7030A0"/>
                </a:solidFill>
              </a:rPr>
              <a:t>версия</a:t>
            </a:r>
            <a:r>
              <a:rPr lang="ru-RU" altLang="ru-RU" dirty="0"/>
              <a:t> принимает значение «4». </a:t>
            </a:r>
            <a:endParaRPr lang="en-US" altLang="ru-RU" dirty="0"/>
          </a:p>
          <a:p>
            <a:r>
              <a:rPr lang="ru-RU" altLang="ru-RU" b="1" i="1" u="sng" dirty="0">
                <a:solidFill>
                  <a:srgbClr val="7030A0"/>
                </a:solidFill>
              </a:rPr>
              <a:t>Д</a:t>
            </a:r>
            <a:r>
              <a:rPr lang="ru-RU" altLang="ru-RU" b="1" i="1" u="sng" dirty="0" smtClean="0">
                <a:solidFill>
                  <a:srgbClr val="7030A0"/>
                </a:solidFill>
              </a:rPr>
              <a:t>лина </a:t>
            </a:r>
            <a:r>
              <a:rPr lang="en-US" altLang="ru-RU" b="1" i="1" u="sng" dirty="0">
                <a:solidFill>
                  <a:srgbClr val="7030A0"/>
                </a:solidFill>
              </a:rPr>
              <a:t>IP-</a:t>
            </a:r>
            <a:r>
              <a:rPr lang="ru-RU" altLang="ru-RU" b="1" i="1" u="sng" dirty="0" smtClean="0">
                <a:solidFill>
                  <a:srgbClr val="7030A0"/>
                </a:solidFill>
              </a:rPr>
              <a:t>заголовка </a:t>
            </a:r>
            <a:r>
              <a:rPr lang="ru-RU" altLang="ru-RU" dirty="0" smtClean="0"/>
              <a:t>- сам </a:t>
            </a:r>
            <a:r>
              <a:rPr lang="ru-RU" altLang="ru-RU" dirty="0"/>
              <a:t>заголовок, включая необязательные опции и символы </a:t>
            </a:r>
            <a:r>
              <a:rPr lang="ru-RU" altLang="ru-RU" dirty="0" smtClean="0"/>
              <a:t>заполнения</a:t>
            </a:r>
            <a:endParaRPr lang="en-US" altLang="ru-RU" b="1" u="sng" dirty="0">
              <a:solidFill>
                <a:srgbClr val="7030A0"/>
              </a:solidFill>
            </a:endParaRPr>
          </a:p>
          <a:p>
            <a:r>
              <a:rPr lang="ru-RU" altLang="ru-RU" dirty="0"/>
              <a:t>Поле </a:t>
            </a:r>
            <a:r>
              <a:rPr lang="ru-RU" altLang="ru-RU" b="1" i="1" u="sng" dirty="0">
                <a:solidFill>
                  <a:srgbClr val="7030A0"/>
                </a:solidFill>
              </a:rPr>
              <a:t>тип сервиса</a:t>
            </a:r>
            <a:r>
              <a:rPr lang="ru-RU" altLang="ru-RU" b="1" u="sng" dirty="0">
                <a:solidFill>
                  <a:srgbClr val="7030A0"/>
                </a:solidFill>
              </a:rPr>
              <a:t> </a:t>
            </a:r>
            <a:r>
              <a:rPr lang="ru-RU" altLang="ru-RU" dirty="0"/>
              <a:t>определяет способ обслуживания пакета в конкретных сетях и, главным образом, связано с возможностью задержки </a:t>
            </a:r>
            <a:r>
              <a:rPr lang="ru-RU" altLang="ru-RU" i="1" dirty="0"/>
              <a:t>(</a:t>
            </a:r>
            <a:r>
              <a:rPr lang="en-US" altLang="ru-RU" b="1" i="1" u="sng" dirty="0">
                <a:solidFill>
                  <a:srgbClr val="7030A0"/>
                </a:solidFill>
              </a:rPr>
              <a:t>delay</a:t>
            </a:r>
            <a:r>
              <a:rPr lang="ru-RU" altLang="ru-RU" i="1" dirty="0"/>
              <a:t>)</a:t>
            </a:r>
            <a:r>
              <a:rPr lang="ru-RU" altLang="ru-RU" dirty="0"/>
              <a:t> пакета в сети. </a:t>
            </a:r>
            <a:endParaRPr lang="en-US" altLang="ru-RU" dirty="0"/>
          </a:p>
          <a:p>
            <a:r>
              <a:rPr lang="ru-RU" altLang="ru-RU" dirty="0"/>
              <a:t>Поле </a:t>
            </a:r>
            <a:r>
              <a:rPr lang="ru-RU" altLang="ru-RU" b="1" i="1" u="sng" dirty="0">
                <a:solidFill>
                  <a:srgbClr val="7030A0"/>
                </a:solidFill>
              </a:rPr>
              <a:t>общая длина</a:t>
            </a:r>
            <a:r>
              <a:rPr lang="ru-RU" altLang="ru-RU" b="1" u="sng" dirty="0">
                <a:solidFill>
                  <a:srgbClr val="7030A0"/>
                </a:solidFill>
              </a:rPr>
              <a:t> </a:t>
            </a:r>
            <a:r>
              <a:rPr lang="ru-RU" altLang="ru-RU" dirty="0"/>
              <a:t>определяет длину IP-пакета без заголовка. </a:t>
            </a:r>
            <a:endParaRPr lang="en-US" altLang="ru-RU" dirty="0"/>
          </a:p>
          <a:p>
            <a:r>
              <a:rPr lang="ru-RU" altLang="ru-RU" dirty="0"/>
              <a:t>Поле</a:t>
            </a:r>
            <a:r>
              <a:rPr lang="ru-RU" altLang="ru-RU" i="1" dirty="0"/>
              <a:t> </a:t>
            </a:r>
            <a:r>
              <a:rPr lang="ru-RU" altLang="ru-RU" b="1" i="1" u="sng" dirty="0">
                <a:solidFill>
                  <a:srgbClr val="7030A0"/>
                </a:solidFill>
              </a:rPr>
              <a:t>идентификация</a:t>
            </a:r>
            <a:r>
              <a:rPr lang="ru-RU" altLang="ru-RU" i="1" dirty="0"/>
              <a:t> </a:t>
            </a:r>
            <a:r>
              <a:rPr lang="ru-RU" altLang="ru-RU" dirty="0"/>
              <a:t>предназначено для помощи при «сборке» сообщения. </a:t>
            </a:r>
            <a:endParaRPr lang="en-US" altLang="ru-RU" dirty="0"/>
          </a:p>
          <a:p>
            <a:r>
              <a:rPr lang="ru-RU" altLang="ru-RU" dirty="0"/>
              <a:t>Поле</a:t>
            </a:r>
            <a:r>
              <a:rPr lang="ru-RU" altLang="ru-RU" i="1" dirty="0"/>
              <a:t> </a:t>
            </a:r>
            <a:r>
              <a:rPr lang="ru-RU" altLang="ru-RU" i="1" u="sng" dirty="0">
                <a:solidFill>
                  <a:srgbClr val="7030A0"/>
                </a:solidFill>
              </a:rPr>
              <a:t>флаги</a:t>
            </a:r>
            <a:r>
              <a:rPr lang="ru-RU" altLang="ru-RU" dirty="0"/>
              <a:t> определяет место </a:t>
            </a:r>
            <a:r>
              <a:rPr lang="ru-RU" altLang="ru-RU" dirty="0" err="1"/>
              <a:t>датаграммы</a:t>
            </a:r>
            <a:r>
              <a:rPr lang="ru-RU" altLang="ru-RU" dirty="0"/>
              <a:t> в сообщении.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3793710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44624"/>
            <a:ext cx="6512511" cy="1143000"/>
          </a:xfrm>
        </p:spPr>
        <p:txBody>
          <a:bodyPr/>
          <a:lstStyle/>
          <a:p>
            <a:r>
              <a:rPr lang="ru-RU" altLang="ru-RU" dirty="0"/>
              <a:t>Структура IP-пакета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124744"/>
            <a:ext cx="8229600" cy="5149850"/>
          </a:xfrm>
          <a:prstGeom prst="rect">
            <a:avLst/>
          </a:prstGeom>
        </p:spPr>
        <p:txBody>
          <a:bodyPr/>
          <a:lstStyle/>
          <a:p>
            <a:r>
              <a:rPr lang="ru-RU" altLang="ru-RU" sz="2000" dirty="0"/>
              <a:t>Поле </a:t>
            </a:r>
            <a:r>
              <a:rPr lang="ru-RU" altLang="ru-RU" sz="2000" b="1" i="1" u="sng" dirty="0">
                <a:solidFill>
                  <a:srgbClr val="7030A0"/>
                </a:solidFill>
              </a:rPr>
              <a:t>смещение фрагмента </a:t>
            </a:r>
            <a:r>
              <a:rPr lang="ru-RU" altLang="ru-RU" sz="2000" dirty="0"/>
              <a:t>определяет смещение </a:t>
            </a:r>
            <a:r>
              <a:rPr lang="ru-RU" altLang="ru-RU" sz="2000" dirty="0" err="1"/>
              <a:t>датаграммы</a:t>
            </a:r>
            <a:r>
              <a:rPr lang="ru-RU" altLang="ru-RU" sz="2000" dirty="0"/>
              <a:t> относительно начала сообщения. </a:t>
            </a:r>
            <a:endParaRPr lang="en-US" altLang="ru-RU" sz="2000" dirty="0"/>
          </a:p>
          <a:p>
            <a:r>
              <a:rPr lang="ru-RU" altLang="ru-RU" sz="2000" dirty="0"/>
              <a:t>Поле </a:t>
            </a:r>
            <a:r>
              <a:rPr lang="ru-RU" altLang="ru-RU" sz="2000" b="1" u="sng" dirty="0">
                <a:solidFill>
                  <a:srgbClr val="7030A0"/>
                </a:solidFill>
              </a:rPr>
              <a:t>время жизни </a:t>
            </a:r>
            <a:r>
              <a:rPr lang="ru-RU" altLang="ru-RU" sz="2000" dirty="0"/>
              <a:t>предназначено для определения срока, после которого пакет должен быть удален из сети. </a:t>
            </a:r>
            <a:endParaRPr lang="en-US" altLang="ru-RU" sz="2000" dirty="0"/>
          </a:p>
          <a:p>
            <a:r>
              <a:rPr lang="ru-RU" altLang="ru-RU" sz="2000" dirty="0"/>
              <a:t>Поле </a:t>
            </a:r>
            <a:r>
              <a:rPr lang="ru-RU" altLang="ru-RU" sz="2000" b="1" i="1" u="sng" dirty="0">
                <a:solidFill>
                  <a:srgbClr val="7030A0"/>
                </a:solidFill>
              </a:rPr>
              <a:t>протокол</a:t>
            </a:r>
            <a:r>
              <a:rPr lang="ru-RU" altLang="ru-RU" sz="2000" dirty="0"/>
              <a:t> определяет тип </a:t>
            </a:r>
            <a:r>
              <a:rPr lang="ru-RU" altLang="ru-RU" sz="2000" dirty="0" err="1"/>
              <a:t>датаграммы</a:t>
            </a:r>
            <a:r>
              <a:rPr lang="ru-RU" altLang="ru-RU" sz="2000" dirty="0"/>
              <a:t>. </a:t>
            </a:r>
            <a:endParaRPr lang="en-US" altLang="ru-RU" sz="2000" dirty="0"/>
          </a:p>
          <a:p>
            <a:r>
              <a:rPr lang="ru-RU" altLang="ru-RU" sz="2000" dirty="0"/>
              <a:t>Поле </a:t>
            </a:r>
            <a:r>
              <a:rPr lang="ru-RU" altLang="ru-RU" sz="2000" b="1" i="1" u="sng" dirty="0">
                <a:solidFill>
                  <a:srgbClr val="7030A0"/>
                </a:solidFill>
              </a:rPr>
              <a:t>контрольная сумма </a:t>
            </a:r>
            <a:r>
              <a:rPr lang="ru-RU" altLang="ru-RU" sz="2000" dirty="0"/>
              <a:t>служит для идентификации повреждений пакета при передаче. </a:t>
            </a:r>
            <a:endParaRPr lang="en-US" altLang="ru-RU" sz="2000" dirty="0"/>
          </a:p>
          <a:p>
            <a:r>
              <a:rPr lang="ru-RU" altLang="ru-RU" sz="2000" dirty="0"/>
              <a:t>Поле </a:t>
            </a:r>
            <a:r>
              <a:rPr lang="ru-RU" altLang="ru-RU" sz="2000" b="1" i="1" u="sng" dirty="0">
                <a:solidFill>
                  <a:srgbClr val="7030A0"/>
                </a:solidFill>
              </a:rPr>
              <a:t>адрес получателя </a:t>
            </a:r>
            <a:r>
              <a:rPr lang="ru-RU" altLang="ru-RU" sz="2000" i="1" dirty="0"/>
              <a:t>-</a:t>
            </a:r>
            <a:r>
              <a:rPr lang="ru-RU" altLang="ru-RU" sz="2000" dirty="0"/>
              <a:t> IP-адрес места назначения. </a:t>
            </a:r>
            <a:endParaRPr lang="en-US" altLang="ru-RU" sz="2000" dirty="0"/>
          </a:p>
          <a:p>
            <a:r>
              <a:rPr lang="ru-RU" altLang="ru-RU" sz="2000" dirty="0"/>
              <a:t>Поле </a:t>
            </a:r>
            <a:r>
              <a:rPr lang="ru-RU" altLang="ru-RU" sz="2000" b="1" i="1" u="sng" dirty="0">
                <a:solidFill>
                  <a:srgbClr val="7030A0"/>
                </a:solidFill>
              </a:rPr>
              <a:t>адрес отправителя </a:t>
            </a:r>
            <a:r>
              <a:rPr lang="ru-RU" altLang="ru-RU" sz="2000" i="1" dirty="0"/>
              <a:t>-</a:t>
            </a:r>
            <a:r>
              <a:rPr lang="ru-RU" altLang="ru-RU" sz="2000" dirty="0"/>
              <a:t> IP-адрес отправителя. </a:t>
            </a:r>
            <a:endParaRPr lang="en-US" altLang="ru-RU" sz="2000" dirty="0"/>
          </a:p>
          <a:p>
            <a:r>
              <a:rPr lang="ru-RU" altLang="ru-RU" sz="2000" b="1" i="1" u="sng" dirty="0">
                <a:solidFill>
                  <a:srgbClr val="7030A0"/>
                </a:solidFill>
              </a:rPr>
              <a:t>Опции</a:t>
            </a:r>
            <a:r>
              <a:rPr lang="ru-RU" altLang="ru-RU" sz="2000" dirty="0"/>
              <a:t> могут иметь переменную длину и обычно применяются для трассировки пакетов, обеспечения безопасности. </a:t>
            </a:r>
            <a:endParaRPr lang="en-US" altLang="ru-RU" sz="2000" dirty="0"/>
          </a:p>
          <a:p>
            <a:r>
              <a:rPr lang="ru-RU" altLang="ru-RU" sz="2000" b="1" i="1" u="sng" dirty="0">
                <a:solidFill>
                  <a:srgbClr val="7030A0"/>
                </a:solidFill>
              </a:rPr>
              <a:t>Заполнитель</a:t>
            </a:r>
            <a:r>
              <a:rPr lang="ru-RU" altLang="ru-RU" sz="2000" dirty="0"/>
              <a:t> применяется для выравнивания заголовка на 32-битовую границу.</a:t>
            </a:r>
          </a:p>
        </p:txBody>
      </p:sp>
    </p:spTree>
    <p:extLst>
      <p:ext uri="{BB962C8B-B14F-4D97-AF65-F5344CB8AC3E}">
        <p14:creationId xmlns:p14="http://schemas.microsoft.com/office/powerpoint/2010/main" val="360911697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ru-RU" altLang="ru-RU" sz="3600" dirty="0"/>
              <a:t>Маршрутизация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81000" y="1219200"/>
            <a:ext cx="8474075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000" b="1" dirty="0">
                <a:solidFill>
                  <a:srgbClr val="7030A0"/>
                </a:solidFill>
              </a:rPr>
              <a:t>Маршрутизация</a:t>
            </a:r>
            <a:r>
              <a:rPr lang="ru-RU" altLang="ru-RU" sz="2000" dirty="0"/>
              <a:t> - </a:t>
            </a:r>
            <a:r>
              <a:rPr lang="ru-RU" altLang="ru-RU" sz="2000" u="sng" dirty="0">
                <a:solidFill>
                  <a:srgbClr val="7030A0"/>
                </a:solidFill>
              </a:rPr>
              <a:t>процесс выбора пути </a:t>
            </a:r>
            <a:r>
              <a:rPr lang="ru-RU" altLang="ru-RU" sz="2000" dirty="0"/>
              <a:t>для передачи пакетов.</a:t>
            </a:r>
          </a:p>
          <a:p>
            <a:endParaRPr lang="en-US" altLang="ru-RU" sz="2000" dirty="0" smtClean="0"/>
          </a:p>
          <a:p>
            <a:r>
              <a:rPr lang="ru-RU" altLang="ru-RU" sz="2000" b="1" dirty="0" smtClean="0">
                <a:solidFill>
                  <a:srgbClr val="7030A0"/>
                </a:solidFill>
              </a:rPr>
              <a:t>Маршрут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— это </a:t>
            </a:r>
            <a:r>
              <a:rPr lang="ru-RU" altLang="ru-RU" sz="2000" u="sng" dirty="0">
                <a:solidFill>
                  <a:srgbClr val="7030A0"/>
                </a:solidFill>
              </a:rPr>
              <a:t>последовательность маршрутизаторов</a:t>
            </a:r>
            <a:r>
              <a:rPr lang="ru-RU" altLang="ru-RU" sz="2000" dirty="0"/>
              <a:t>, которые должен пройти пакет от отправителя до пункта назначения.</a:t>
            </a:r>
          </a:p>
          <a:p>
            <a:endParaRPr lang="en-US" altLang="ru-RU" sz="2000" dirty="0" smtClean="0"/>
          </a:p>
          <a:p>
            <a:r>
              <a:rPr lang="ru-RU" altLang="ru-RU" sz="2000" dirty="0" smtClean="0"/>
              <a:t>В </a:t>
            </a:r>
            <a:r>
              <a:rPr lang="ru-RU" altLang="ru-RU" sz="2000" dirty="0"/>
              <a:t>стандартной модели взаимодействия открытых систем </a:t>
            </a:r>
            <a:r>
              <a:rPr lang="ru-RU" altLang="ru-RU" sz="2000" u="sng" dirty="0">
                <a:solidFill>
                  <a:srgbClr val="7030A0"/>
                </a:solidFill>
              </a:rPr>
              <a:t>в функции сетевого уровня входит решение следующих задач</a:t>
            </a:r>
            <a:r>
              <a:rPr lang="ru-RU" altLang="ru-RU" sz="2000" dirty="0"/>
              <a:t>: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ru-RU" altLang="ru-RU" sz="2000" dirty="0"/>
              <a:t>    </a:t>
            </a:r>
            <a:r>
              <a:rPr lang="ru-RU" altLang="ru-RU" sz="2000" b="1" dirty="0">
                <a:solidFill>
                  <a:srgbClr val="7030A0"/>
                </a:solidFill>
              </a:rPr>
              <a:t>передача пакетов </a:t>
            </a:r>
            <a:r>
              <a:rPr lang="ru-RU" altLang="ru-RU" sz="2000" dirty="0"/>
              <a:t>между конечными узлами в составных сетях;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ru-RU" altLang="ru-RU" sz="2000" dirty="0"/>
              <a:t>    </a:t>
            </a:r>
            <a:r>
              <a:rPr lang="ru-RU" altLang="ru-RU" sz="2000" b="1" dirty="0">
                <a:solidFill>
                  <a:srgbClr val="7030A0"/>
                </a:solidFill>
              </a:rPr>
              <a:t>выбор маршрута</a:t>
            </a:r>
            <a:r>
              <a:rPr lang="ru-RU" altLang="ru-RU" sz="2000" dirty="0"/>
              <a:t> передачи пакетов, наилучшего по некоторому критерию;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ru-RU" altLang="ru-RU" sz="2000" dirty="0"/>
              <a:t>    </a:t>
            </a:r>
            <a:r>
              <a:rPr lang="ru-RU" altLang="ru-RU" sz="2000" b="1" dirty="0">
                <a:solidFill>
                  <a:srgbClr val="7030A0"/>
                </a:solidFill>
              </a:rPr>
              <a:t>согласование разных протоколов </a:t>
            </a:r>
            <a:r>
              <a:rPr lang="ru-RU" altLang="ru-RU" sz="2000" dirty="0"/>
              <a:t>канального уровня, использующихся в отдельных подсетях одной составной сети.</a:t>
            </a: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191504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7"/>
          <p:cNvSpPr>
            <a:spLocks noGrp="1" noChangeArrowheads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ru-RU" altLang="ru-RU" sz="3600" dirty="0"/>
              <a:t>Пример таблицы маршрутизации</a:t>
            </a:r>
            <a:endParaRPr lang="ru-RU" altLang="ru-RU" dirty="0"/>
          </a:p>
        </p:txBody>
      </p:sp>
      <p:graphicFrame>
        <p:nvGraphicFramePr>
          <p:cNvPr id="266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41446"/>
              </p:ext>
            </p:extLst>
          </p:nvPr>
        </p:nvGraphicFramePr>
        <p:xfrm>
          <a:off x="755576" y="1205442"/>
          <a:ext cx="7992888" cy="549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Document" r:id="rId3" imgW="5561334" imgH="4136146" progId="Word.Document.8">
                  <p:embed/>
                </p:oleObj>
              </mc:Choice>
              <mc:Fallback>
                <p:oleObj name="Document" r:id="rId3" imgW="5561334" imgH="413614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205442"/>
                        <a:ext cx="7992888" cy="5495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41374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ru-RU" altLang="ru-RU">
              <a:solidFill>
                <a:srgbClr val="212745"/>
              </a:solidFill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41325" y="1870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25607" name="Picture 7" descr="C:\Мои документы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382000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011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534400" cy="1143000"/>
          </a:xfrm>
        </p:spPr>
        <p:txBody>
          <a:bodyPr/>
          <a:lstStyle/>
          <a:p>
            <a:r>
              <a:rPr lang="ru-RU" altLang="ru-RU" dirty="0"/>
              <a:t>Функции маршрутизатора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533400" y="1143000"/>
            <a:ext cx="8321675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000" b="1" dirty="0">
                <a:solidFill>
                  <a:srgbClr val="7030A0"/>
                </a:solidFill>
              </a:rPr>
              <a:t>физический и канальный уровень: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получение доступа к среде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формирование битовых сигналов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прием кадра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подсчет его контрольной суммы и передачу поля данных кадра верхнему уровню, в случае если контрольная сумма имеет корректное значение</a:t>
            </a:r>
          </a:p>
          <a:p>
            <a:r>
              <a:rPr lang="ru-RU" altLang="ru-RU" sz="2000" b="1" dirty="0">
                <a:solidFill>
                  <a:srgbClr val="7030A0"/>
                </a:solidFill>
              </a:rPr>
              <a:t>сетевой уровень: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извлекает из пакета заголовок сетевого уровня и анализирует содержимое его полей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проверяется контрольная сумма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altLang="ru-RU" sz="2000" dirty="0"/>
              <a:t>     Выполняется проверка, не превысило ли время, которое провел пакет в сети (время жизни пакета), допустимой величины. На этом этапе вносятся корректировки в содержимое некоторых полей, например, наращивается время жизни пакета, пересчитывается контрольная сумма.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altLang="ru-RU" dirty="0"/>
              <a:t>    </a:t>
            </a:r>
            <a:r>
              <a:rPr lang="ru-RU" altLang="ru-RU" sz="2000" dirty="0"/>
              <a:t>определение маршрута пакета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ru-RU" altLang="ru-RU" dirty="0"/>
              <a:t>Таким образом осуществляется фильтрация трафика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2935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ru-RU" altLang="ru-RU" sz="3600">
                <a:solidFill>
                  <a:schemeClr val="tx1"/>
                </a:solidFill>
              </a:rPr>
              <a:t>Управление фрагментацией</a:t>
            </a:r>
            <a:endParaRPr lang="ru-RU" altLang="ru-RU">
              <a:solidFill>
                <a:schemeClr val="tx1"/>
              </a:solidFill>
            </a:endParaRPr>
          </a:p>
        </p:txBody>
      </p:sp>
      <p:pic>
        <p:nvPicPr>
          <p:cNvPr id="3076" name="Picture 4" descr="C:\Мои документы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715000" cy="55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8337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188640"/>
            <a:ext cx="6512511" cy="1143000"/>
          </a:xfrm>
        </p:spPr>
        <p:txBody>
          <a:bodyPr/>
          <a:lstStyle/>
          <a:p>
            <a:r>
              <a:rPr lang="ru-RU" altLang="ru-RU" sz="3600" dirty="0">
                <a:solidFill>
                  <a:schemeClr val="tx1"/>
                </a:solidFill>
              </a:rPr>
              <a:t>Маршрутизация с помощью IP-адресов</a:t>
            </a:r>
            <a:endParaRPr lang="ru-RU" altLang="ru-RU" dirty="0">
              <a:solidFill>
                <a:schemeClr val="tx1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457200" y="2636912"/>
            <a:ext cx="83978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3200" dirty="0"/>
              <a:t>В стеке TCP/IP существуют несколько подходов к оптимизации маршрута продвижения пакета:</a:t>
            </a:r>
            <a:endParaRPr lang="ru-RU" altLang="ru-RU" sz="3200" dirty="0">
              <a:solidFill>
                <a:srgbClr val="7030A0"/>
              </a:solidFill>
            </a:endParaRPr>
          </a:p>
          <a:p>
            <a:pPr>
              <a:buFontTx/>
              <a:buChar char="•"/>
            </a:pPr>
            <a:r>
              <a:rPr lang="ru-RU" altLang="ru-RU" sz="3200" i="1" dirty="0">
                <a:solidFill>
                  <a:srgbClr val="7030A0"/>
                </a:solidFill>
              </a:rPr>
              <a:t>     </a:t>
            </a:r>
            <a:r>
              <a:rPr lang="ru-RU" altLang="ru-RU" sz="3200" i="1" u="sng" dirty="0">
                <a:solidFill>
                  <a:srgbClr val="7030A0"/>
                </a:solidFill>
              </a:rPr>
              <a:t>Одношаговый подход </a:t>
            </a:r>
          </a:p>
          <a:p>
            <a:pPr>
              <a:buFontTx/>
              <a:buChar char="•"/>
            </a:pPr>
            <a:r>
              <a:rPr lang="ru-RU" altLang="ru-RU" sz="3200" i="1" dirty="0">
                <a:solidFill>
                  <a:srgbClr val="7030A0"/>
                </a:solidFill>
              </a:rPr>
              <a:t>     </a:t>
            </a:r>
            <a:r>
              <a:rPr lang="ru-RU" altLang="ru-RU" sz="3200" i="1" u="sng" dirty="0">
                <a:solidFill>
                  <a:srgbClr val="7030A0"/>
                </a:solidFill>
              </a:rPr>
              <a:t>Маршрутизация от источника</a:t>
            </a:r>
            <a:endParaRPr lang="ru-RU" altLang="ru-RU" sz="3200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2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13322"/>
            <a:ext cx="6512511" cy="1143000"/>
          </a:xfrm>
        </p:spPr>
        <p:txBody>
          <a:bodyPr/>
          <a:lstStyle/>
          <a:p>
            <a:r>
              <a:rPr lang="ru-RU" altLang="ru-RU" sz="3600" dirty="0"/>
              <a:t>Алгоритмы построения таблиц для одношаговой маршрутизации</a:t>
            </a:r>
            <a:endParaRPr lang="ru-RU" altLang="ru-RU" dirty="0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79512" y="2132856"/>
            <a:ext cx="871296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ru-RU" altLang="ru-RU" sz="2400" b="1" i="1" dirty="0">
                <a:solidFill>
                  <a:srgbClr val="7030A0"/>
                </a:solidFill>
              </a:rPr>
              <a:t>Фиксированная маршрутизация </a:t>
            </a:r>
          </a:p>
          <a:p>
            <a:pPr>
              <a:buFontTx/>
              <a:buChar char="•"/>
            </a:pPr>
            <a:r>
              <a:rPr lang="ru-RU" altLang="ru-RU" sz="2400" i="1" dirty="0"/>
              <a:t>     </a:t>
            </a:r>
            <a:r>
              <a:rPr lang="ru-RU" altLang="ru-RU" sz="2400" i="1" dirty="0">
                <a:solidFill>
                  <a:srgbClr val="7030A0"/>
                </a:solidFill>
              </a:rPr>
              <a:t>Простая маршрутизация</a:t>
            </a:r>
            <a:r>
              <a:rPr lang="ru-RU" altLang="ru-RU" sz="2400" i="1" dirty="0"/>
              <a:t>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altLang="ru-RU" sz="2400" dirty="0"/>
              <a:t>    Случайная маршрутизация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altLang="ru-RU" sz="2400" dirty="0"/>
              <a:t>    Лавинная маршрутизация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altLang="ru-RU" sz="2400" dirty="0"/>
              <a:t>    Маршрутизация по предыдущему опыту </a:t>
            </a:r>
            <a:endParaRPr lang="ru-RU" altLang="ru-RU" sz="2400" i="1" dirty="0"/>
          </a:p>
          <a:p>
            <a:pPr>
              <a:buFontTx/>
              <a:buChar char="•"/>
            </a:pPr>
            <a:r>
              <a:rPr lang="ru-RU" altLang="ru-RU" sz="2400" i="1" dirty="0"/>
              <a:t>     </a:t>
            </a:r>
            <a:r>
              <a:rPr lang="ru-RU" altLang="ru-RU" sz="2400" i="1" dirty="0">
                <a:solidFill>
                  <a:srgbClr val="7030A0"/>
                </a:solidFill>
              </a:rPr>
              <a:t>Адаптивная маршрутизация</a:t>
            </a:r>
            <a:r>
              <a:rPr lang="ru-RU" altLang="ru-RU" sz="2400" dirty="0">
                <a:solidFill>
                  <a:srgbClr val="7030A0"/>
                </a:solidFill>
              </a:rPr>
              <a:t>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altLang="ru-RU" sz="2400" dirty="0"/>
              <a:t>дистанционно-векторные алгоритмы (</a:t>
            </a:r>
            <a:r>
              <a:rPr lang="ru-RU" altLang="ru-RU" sz="2400" dirty="0" err="1"/>
              <a:t>Distance</a:t>
            </a:r>
            <a:r>
              <a:rPr lang="ru-RU" altLang="ru-RU" sz="2400" dirty="0"/>
              <a:t> </a:t>
            </a:r>
            <a:r>
              <a:rPr lang="ru-RU" altLang="ru-RU" sz="2400" dirty="0" err="1"/>
              <a:t>Vector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Algorithms</a:t>
            </a:r>
            <a:r>
              <a:rPr lang="ru-RU" altLang="ru-RU" sz="2400" dirty="0"/>
              <a:t>, DVA) (протокол RIP);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ru-RU" altLang="ru-RU" sz="2400" dirty="0"/>
              <a:t>алгоритмы состояния связей (</a:t>
            </a:r>
            <a:r>
              <a:rPr lang="ru-RU" altLang="ru-RU" sz="2400" dirty="0" err="1"/>
              <a:t>Link</a:t>
            </a:r>
            <a:r>
              <a:rPr lang="ru-RU" altLang="ru-RU" sz="2400" dirty="0"/>
              <a:t> </a:t>
            </a:r>
            <a:r>
              <a:rPr lang="ru-RU" altLang="ru-RU" sz="2400" dirty="0" err="1"/>
              <a:t>State</a:t>
            </a:r>
            <a:r>
              <a:rPr lang="ru-RU" altLang="ru-RU" sz="2400" dirty="0"/>
              <a:t> </a:t>
            </a:r>
            <a:r>
              <a:rPr lang="ru-RU" altLang="ru-RU" sz="2400" dirty="0" err="1"/>
              <a:t>Algorithms</a:t>
            </a:r>
            <a:r>
              <a:rPr lang="ru-RU" altLang="ru-RU" sz="2400" dirty="0"/>
              <a:t>, LSA) (протоколы IS-</a:t>
            </a:r>
            <a:r>
              <a:rPr lang="ru-RU" altLang="ru-RU" sz="2400" dirty="0" err="1"/>
              <a:t>Is</a:t>
            </a:r>
            <a:r>
              <a:rPr lang="ru-RU" altLang="ru-RU" sz="2400" dirty="0"/>
              <a:t>, OSPF, NLSP).</a:t>
            </a: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770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1143000"/>
          </a:xfrm>
        </p:spPr>
        <p:txBody>
          <a:bodyPr/>
          <a:lstStyle/>
          <a:p>
            <a:pPr algn="l"/>
            <a:r>
              <a:rPr lang="ru-RU" sz="2400" dirty="0" smtClean="0"/>
              <a:t>Для критически важных объектов информатизации стоимостью средств защиты можно пренебречь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43564" y="1561875"/>
            <a:ext cx="8136904" cy="5301208"/>
          </a:xfrm>
        </p:spPr>
        <p:txBody>
          <a:bodyPr>
            <a:normAutofit/>
          </a:bodyPr>
          <a:lstStyle/>
          <a:p>
            <a:r>
              <a:rPr lang="ru-RU" dirty="0"/>
              <a:t>Вместе с тем для объектов, на которые возлагаются ответственные задачи и для которых несанкционированный доступ влечет катастрофические потери эффективности их функционирования, влиянием стоимости средств защиты на эффективность можно пренебречь, т.е. если</a:t>
            </a:r>
            <a:r>
              <a:rPr lang="ru-RU" dirty="0" smtClean="0"/>
              <a:t>:</a:t>
            </a:r>
          </a:p>
          <a:p>
            <a:pPr marL="45720" indent="0" algn="r">
              <a:buNone/>
            </a:pPr>
            <a:r>
              <a:rPr lang="ru-RU" dirty="0" smtClean="0"/>
              <a:t>(12)</a:t>
            </a:r>
            <a:endParaRPr lang="ru-RU" dirty="0"/>
          </a:p>
          <a:p>
            <a:r>
              <a:rPr lang="ru-RU" dirty="0" smtClean="0"/>
              <a:t>То</a:t>
            </a:r>
          </a:p>
          <a:p>
            <a:pPr marL="45720" indent="0" algn="r">
              <a:buNone/>
            </a:pPr>
            <a:r>
              <a:rPr lang="ru-RU" dirty="0" smtClean="0"/>
              <a:t>(13)</a:t>
            </a:r>
            <a:endParaRPr lang="ru-RU" dirty="0"/>
          </a:p>
          <a:p>
            <a:r>
              <a:rPr lang="ru-RU" dirty="0"/>
              <a:t>В этом случае (11) и (12) принимают вид</a:t>
            </a:r>
            <a:r>
              <a:rPr lang="ru-RU" dirty="0" smtClean="0"/>
              <a:t>:</a:t>
            </a:r>
          </a:p>
          <a:p>
            <a:r>
              <a:rPr lang="ru-RU" dirty="0" smtClean="0"/>
              <a:t>                          (14)					 (15)</a:t>
            </a:r>
            <a:endParaRPr lang="ru-RU" dirty="0"/>
          </a:p>
          <a:p>
            <a:endParaRPr lang="ru-RU" dirty="0" smtClean="0"/>
          </a:p>
          <a:p>
            <a:r>
              <a:rPr lang="ru-RU" dirty="0"/>
              <a:t>где </a:t>
            </a:r>
            <a:r>
              <a:rPr lang="ru-RU" dirty="0" err="1"/>
              <a:t>Cдоп</a:t>
            </a:r>
            <a:r>
              <a:rPr lang="ru-RU" dirty="0"/>
              <a:t> — допустимые расходы на защиту.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717032"/>
            <a:ext cx="1310373" cy="48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196988"/>
            <a:ext cx="1432161" cy="75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83509"/>
            <a:ext cx="1800200" cy="109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383509"/>
            <a:ext cx="3687747" cy="92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9248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ru-RU" altLang="ru-RU" sz="3600">
                <a:solidFill>
                  <a:schemeClr val="tx1"/>
                </a:solidFill>
              </a:rPr>
              <a:t>Пример взаимодействия узлов с использованием протокола IP</a:t>
            </a:r>
            <a:endParaRPr lang="ru-RU" altLang="ru-RU">
              <a:solidFill>
                <a:schemeClr val="tx1"/>
              </a:solidFill>
            </a:endParaRPr>
          </a:p>
        </p:txBody>
      </p:sp>
      <p:pic>
        <p:nvPicPr>
          <p:cNvPr id="6148" name="Picture 4" descr="C:\Мои документы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486400" cy="53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0697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ru-RU" altLang="ru-RU" sz="3600">
                <a:solidFill>
                  <a:schemeClr val="tx1"/>
                </a:solidFill>
              </a:rPr>
              <a:t>Деление сетей на подсети</a:t>
            </a:r>
            <a:endParaRPr lang="ru-RU" altLang="ru-RU">
              <a:solidFill>
                <a:schemeClr val="tx1"/>
              </a:solidFill>
            </a:endParaRPr>
          </a:p>
        </p:txBody>
      </p:sp>
      <p:pic>
        <p:nvPicPr>
          <p:cNvPr id="7172" name="Picture 4" descr="C:\Мои документы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4229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765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ru-RU" altLang="ru-RU" sz="3600">
                <a:solidFill>
                  <a:schemeClr val="tx1"/>
                </a:solidFill>
              </a:rPr>
              <a:t>Статическая маршрутизация</a:t>
            </a:r>
            <a:endParaRPr lang="ru-RU" altLang="ru-RU">
              <a:solidFill>
                <a:srgbClr val="0000FF"/>
              </a:solidFill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88925" y="1336675"/>
            <a:ext cx="85502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altLang="ru-RU" sz="2000" b="1">
                <a:solidFill>
                  <a:prstClr val="black"/>
                </a:solidFill>
              </a:rPr>
              <a:t>Конфигурация таблицы маршрутизации</a:t>
            </a:r>
          </a:p>
          <a:p>
            <a:r>
              <a:rPr lang="ru-RU" altLang="ru-RU" sz="2000">
                <a:solidFill>
                  <a:prstClr val="black"/>
                </a:solidFill>
              </a:rPr>
              <a:t>Статическая запись включает в себя следующее:</a:t>
            </a:r>
          </a:p>
          <a:p>
            <a:pPr>
              <a:buFontTx/>
              <a:buChar char="•"/>
            </a:pPr>
            <a:r>
              <a:rPr lang="ru-RU" altLang="ru-RU" sz="2000">
                <a:solidFill>
                  <a:prstClr val="black"/>
                </a:solidFill>
              </a:rPr>
              <a:t>     Адрес сети - идентификатор сети или имя сети получателя </a:t>
            </a:r>
          </a:p>
          <a:p>
            <a:pPr>
              <a:buFontTx/>
              <a:buChar char="•"/>
            </a:pPr>
            <a:r>
              <a:rPr lang="ru-RU" altLang="ru-RU" sz="2000">
                <a:solidFill>
                  <a:prstClr val="black"/>
                </a:solidFill>
              </a:rPr>
              <a:t>     Сетевую маску - маску подсети для адреса сети</a:t>
            </a:r>
          </a:p>
          <a:p>
            <a:pPr>
              <a:buFontTx/>
              <a:buChar char="•"/>
            </a:pPr>
            <a:r>
              <a:rPr lang="ru-RU" altLang="ru-RU" sz="2000">
                <a:solidFill>
                  <a:prstClr val="black"/>
                </a:solidFill>
              </a:rPr>
              <a:t>     Адрес шлюза - </a:t>
            </a:r>
            <a:r>
              <a:rPr lang="en-US" altLang="ru-RU" sz="2000">
                <a:solidFill>
                  <a:prstClr val="black"/>
                </a:solidFill>
              </a:rPr>
              <a:t>IP</a:t>
            </a:r>
            <a:r>
              <a:rPr lang="ru-RU" altLang="ru-RU" sz="2000">
                <a:solidFill>
                  <a:prstClr val="black"/>
                </a:solidFill>
              </a:rPr>
              <a:t> адрес или имя узла, являющегося интерфейсом к сети назначения</a:t>
            </a:r>
            <a:r>
              <a:rPr lang="ru-RU" altLang="ru-RU">
                <a:solidFill>
                  <a:prstClr val="black"/>
                </a:solidFill>
              </a:rPr>
              <a:t> </a:t>
            </a:r>
            <a:endParaRPr lang="ru-RU" altLang="ru-RU">
              <a:solidFill>
                <a:prstClr val="black"/>
              </a:solidFill>
              <a:cs typeface="Times New Roman" pitchFamily="18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143000" y="3352800"/>
          <a:ext cx="67056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Документ" r:id="rId3" imgW="5562720" imgH="2749320" progId="Word.Document.8">
                  <p:embed/>
                </p:oleObj>
              </mc:Choice>
              <mc:Fallback>
                <p:oleObj name="Документ" r:id="rId3" imgW="5562720" imgH="27493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52800"/>
                        <a:ext cx="67056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16754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r>
              <a:rPr lang="ru-RU" altLang="ru-RU" sz="3600"/>
              <a:t>Динамическая </a:t>
            </a:r>
            <a:r>
              <a:rPr lang="en-US" altLang="ru-RU" sz="3600"/>
              <a:t>IP</a:t>
            </a:r>
            <a:r>
              <a:rPr lang="ru-RU" altLang="ru-RU" sz="3600"/>
              <a:t>-маршрутизация</a:t>
            </a:r>
            <a:endParaRPr lang="ru-RU" altLang="ru-RU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41325" y="1108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>
              <a:solidFill>
                <a:prstClr val="black"/>
              </a:solidFill>
            </a:endParaRPr>
          </a:p>
        </p:txBody>
      </p:sp>
      <p:pic>
        <p:nvPicPr>
          <p:cNvPr id="9221" name="Picture 5" descr="C:\Мои документы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086600" cy="434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6201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ru-RU" altLang="ru-RU" sz="3600"/>
              <a:t>Протокол </a:t>
            </a:r>
            <a:r>
              <a:rPr lang="en-US" altLang="ru-RU" sz="3600"/>
              <a:t>RIP</a:t>
            </a:r>
            <a:endParaRPr lang="ru-RU" altLang="ru-RU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88925" y="990600"/>
            <a:ext cx="8855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 sz="2000">
                <a:solidFill>
                  <a:prstClr val="black"/>
                </a:solidFill>
              </a:rPr>
              <a:t>RIP</a:t>
            </a:r>
            <a:r>
              <a:rPr lang="ru-RU" altLang="ru-RU" sz="2000">
                <a:solidFill>
                  <a:prstClr val="black"/>
                </a:solidFill>
              </a:rPr>
              <a:t> - позволяет маршрутизаторам обмениваться идентификаторами сетей, которых может достичь маршрутизатор, и расстоянием до этих сетей. </a:t>
            </a:r>
          </a:p>
        </p:txBody>
      </p:sp>
      <p:pic>
        <p:nvPicPr>
          <p:cNvPr id="10245" name="Picture 5" descr="C:\Мои документы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4676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9766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7504" y="188640"/>
            <a:ext cx="8928992" cy="1143000"/>
          </a:xfrm>
        </p:spPr>
        <p:txBody>
          <a:bodyPr/>
          <a:lstStyle/>
          <a:p>
            <a:r>
              <a:rPr lang="ru-RU" altLang="ru-RU" sz="4000" dirty="0"/>
              <a:t>Адаптация </a:t>
            </a:r>
            <a:r>
              <a:rPr lang="en-US" altLang="ru-RU" sz="4000" dirty="0"/>
              <a:t>RIP</a:t>
            </a:r>
            <a:r>
              <a:rPr lang="ru-RU" altLang="ru-RU" sz="4000" dirty="0"/>
              <a:t> - маршрутизаторов к изменениям состояния сети</a:t>
            </a:r>
            <a:endParaRPr lang="ru-RU" altLang="ru-RU" dirty="0"/>
          </a:p>
        </p:txBody>
      </p:sp>
      <p:sp>
        <p:nvSpPr>
          <p:cNvPr id="28675" name="Text Box 1027"/>
          <p:cNvSpPr txBox="1">
            <a:spLocks noChangeArrowheads="1"/>
          </p:cNvSpPr>
          <p:nvPr/>
        </p:nvSpPr>
        <p:spPr bwMode="auto">
          <a:xfrm>
            <a:off x="395537" y="2174874"/>
            <a:ext cx="83674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altLang="ru-RU" sz="2800" dirty="0"/>
              <a:t>Истечение времени жизни маршрута. </a:t>
            </a:r>
            <a:endParaRPr lang="en-US" altLang="ru-RU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altLang="ru-RU" sz="2800" dirty="0" smtClean="0"/>
              <a:t>Время </a:t>
            </a:r>
            <a:r>
              <a:rPr lang="ru-RU" altLang="ru-RU" sz="2800" dirty="0"/>
              <a:t>распространения сведений </a:t>
            </a:r>
            <a:r>
              <a:rPr lang="ru-RU" altLang="ru-RU" sz="2800" dirty="0" smtClean="0"/>
              <a:t>об </a:t>
            </a:r>
            <a:r>
              <a:rPr lang="ru-RU" altLang="ru-RU" sz="2800" dirty="0"/>
              <a:t>отказавших маршрутизаторах кратно времени жизни записи, а коэффициент кратности равен количеству </a:t>
            </a:r>
            <a:r>
              <a:rPr lang="ru-RU" altLang="ru-RU" sz="2800" dirty="0" err="1"/>
              <a:t>хопов</a:t>
            </a:r>
            <a:r>
              <a:rPr lang="ru-RU" altLang="ru-RU" sz="2800" dirty="0"/>
              <a:t> между самыми дальними маршрутизаторами сети.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altLang="ru-RU" sz="2800" dirty="0" smtClean="0"/>
              <a:t>Используют указание </a:t>
            </a:r>
            <a:r>
              <a:rPr lang="ru-RU" altLang="ru-RU" sz="2800" dirty="0"/>
              <a:t>специального расстояния (бесконечности (16 </a:t>
            </a:r>
            <a:r>
              <a:rPr lang="ru-RU" altLang="ru-RU" sz="2800" dirty="0" err="1"/>
              <a:t>хопов</a:t>
            </a:r>
            <a:r>
              <a:rPr lang="ru-RU" altLang="ru-RU" sz="2800" dirty="0"/>
              <a:t>)) до сети, ставшей недоступной. </a:t>
            </a:r>
          </a:p>
        </p:txBody>
      </p:sp>
    </p:spTree>
    <p:extLst>
      <p:ext uri="{BB962C8B-B14F-4D97-AF65-F5344CB8AC3E}">
        <p14:creationId xmlns:p14="http://schemas.microsoft.com/office/powerpoint/2010/main" val="1306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ru-RU" altLang="ru-RU" sz="3600">
                <a:solidFill>
                  <a:schemeClr val="tx1"/>
                </a:solidFill>
              </a:rPr>
              <a:t>Недостатки</a:t>
            </a:r>
            <a:endParaRPr lang="ru-RU" altLang="ru-RU">
              <a:solidFill>
                <a:schemeClr val="tx1"/>
              </a:solidFill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81000" y="980728"/>
            <a:ext cx="8550275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Tx/>
              <a:buChar char="•"/>
            </a:pPr>
            <a:r>
              <a:rPr lang="ru-RU" altLang="ru-RU" sz="2000" dirty="0"/>
              <a:t>    </a:t>
            </a:r>
            <a:r>
              <a:rPr lang="ru-RU" altLang="ru-RU" sz="2400" dirty="0"/>
              <a:t>Разрабатывался для локальных сетей. </a:t>
            </a:r>
            <a:r>
              <a:rPr lang="ru-RU" altLang="ru-RU" sz="2400" u="sng" dirty="0">
                <a:solidFill>
                  <a:srgbClr val="7030A0"/>
                </a:solidFill>
              </a:rPr>
              <a:t>Из-за этого RIP хорошо работает только в малых объединенных IP-сетях с небольшим числом маршрутизаторов</a:t>
            </a:r>
            <a:r>
              <a:rPr lang="ru-RU" altLang="ru-RU" sz="2400" dirty="0"/>
              <a:t>. </a:t>
            </a:r>
          </a:p>
          <a:p>
            <a:pPr algn="just">
              <a:buFontTx/>
              <a:buChar char="•"/>
            </a:pPr>
            <a:r>
              <a:rPr lang="ru-RU" altLang="ru-RU" sz="2400" dirty="0" smtClean="0"/>
              <a:t>   </a:t>
            </a:r>
            <a:r>
              <a:rPr lang="ru-RU" altLang="ru-RU" sz="2400" u="sng" dirty="0" smtClean="0">
                <a:solidFill>
                  <a:srgbClr val="7030A0"/>
                </a:solidFill>
              </a:rPr>
              <a:t>Максимальный </a:t>
            </a:r>
            <a:r>
              <a:rPr lang="ru-RU" altLang="ru-RU" sz="2400" u="sng" dirty="0">
                <a:solidFill>
                  <a:srgbClr val="7030A0"/>
                </a:solidFill>
              </a:rPr>
              <a:t>размер одного RIP-пакета - 512 байт</a:t>
            </a:r>
            <a:r>
              <a:rPr lang="ru-RU" altLang="ru-RU" sz="2400" dirty="0"/>
              <a:t>, для отправки больших таблиц маршрутизации содержащей сотни или даже тысячи записей требуется множество RIP-пакетов.</a:t>
            </a:r>
          </a:p>
          <a:p>
            <a:pPr algn="just">
              <a:buFontTx/>
              <a:buChar char="•"/>
            </a:pPr>
            <a:r>
              <a:rPr lang="ru-RU" altLang="ru-RU" sz="2400" dirty="0"/>
              <a:t>    В таблице маршрутизации </a:t>
            </a:r>
            <a:r>
              <a:rPr lang="ru-RU" altLang="ru-RU" sz="2400" u="sng" dirty="0">
                <a:solidFill>
                  <a:srgbClr val="7030A0"/>
                </a:solidFill>
              </a:rPr>
              <a:t>каждой записи о маршруте</a:t>
            </a:r>
            <a:r>
              <a:rPr lang="ru-RU" altLang="ru-RU" sz="2400" dirty="0"/>
              <a:t>, полученном по RIP, </a:t>
            </a:r>
            <a:r>
              <a:rPr lang="ru-RU" altLang="ru-RU" sz="2400" u="sng" dirty="0">
                <a:solidFill>
                  <a:srgbClr val="7030A0"/>
                </a:solidFill>
              </a:rPr>
              <a:t>назначен 3-минутный тайм-аут </a:t>
            </a:r>
            <a:r>
              <a:rPr lang="ru-RU" altLang="ru-RU" sz="2400" dirty="0"/>
              <a:t>(отсчитывается с момента получения), по истечении которого не обновленные записи удаляются.</a:t>
            </a:r>
          </a:p>
          <a:p>
            <a:pPr algn="just">
              <a:buFontTx/>
              <a:buChar char="•"/>
            </a:pPr>
            <a:r>
              <a:rPr lang="ru-RU" altLang="ru-RU" sz="2400" dirty="0"/>
              <a:t>    Если маршрутизатор выходит из строя, </a:t>
            </a:r>
            <a:r>
              <a:rPr lang="ru-RU" altLang="ru-RU" sz="2400" u="sng" dirty="0">
                <a:solidFill>
                  <a:srgbClr val="7030A0"/>
                </a:solidFill>
              </a:rPr>
              <a:t>распространение изменений по объединенной сети может занять несколько минут</a:t>
            </a:r>
            <a:r>
              <a:rPr lang="ru-RU" altLang="ru-RU" sz="2400" dirty="0"/>
              <a:t>. Это называется проблемой медленной конвергенции</a:t>
            </a:r>
          </a:p>
          <a:p>
            <a:pPr>
              <a:buFontTx/>
              <a:buChar char="•"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90442319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59" y="0"/>
            <a:ext cx="9129441" cy="1143000"/>
          </a:xfrm>
        </p:spPr>
        <p:txBody>
          <a:bodyPr/>
          <a:lstStyle/>
          <a:p>
            <a:r>
              <a:rPr lang="ru-RU" sz="4400" dirty="0" smtClean="0"/>
              <a:t>Сервисы </a:t>
            </a:r>
            <a:r>
              <a:rPr lang="ru-RU" sz="4400" dirty="0"/>
              <a:t>транспортного уровня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952499"/>
            <a:ext cx="4711395" cy="5943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000" dirty="0"/>
              <a:t>Приложения не формируют</a:t>
            </a:r>
            <a:r>
              <a:rPr lang="en-US" sz="2000" dirty="0"/>
              <a:t> IP-</a:t>
            </a:r>
            <a:r>
              <a:rPr lang="ru-RU" sz="2000" dirty="0"/>
              <a:t>пакеты </a:t>
            </a:r>
          </a:p>
          <a:p>
            <a:pPr lvl="1">
              <a:lnSpc>
                <a:spcPct val="90000"/>
              </a:lnSpc>
            </a:pPr>
            <a:r>
              <a:rPr lang="ru-RU" sz="1800" dirty="0"/>
              <a:t>для этого разработчикам приложений пришлось бы разбираться с неспецифичными для них сетевыми задачами и приложения стали бы зависимы от типа сети</a:t>
            </a:r>
          </a:p>
          <a:p>
            <a:pPr>
              <a:lnSpc>
                <a:spcPct val="90000"/>
              </a:lnSpc>
            </a:pPr>
            <a:r>
              <a:rPr lang="ru-RU" sz="2000" dirty="0"/>
              <a:t>Транспортный уровень принимает потоки данных или сообщения, «упаковывает» данные приложений в </a:t>
            </a:r>
            <a:r>
              <a:rPr lang="en-US" sz="2000" dirty="0"/>
              <a:t>IP-</a:t>
            </a:r>
            <a:r>
              <a:rPr lang="ru-RU" sz="2000" dirty="0"/>
              <a:t>пакеты и передает в сеть</a:t>
            </a:r>
          </a:p>
          <a:p>
            <a:pPr lvl="1">
              <a:lnSpc>
                <a:spcPct val="90000"/>
              </a:lnSpc>
            </a:pPr>
            <a:r>
              <a:rPr lang="ru-RU" sz="1800" dirty="0"/>
              <a:t>сервис негарантированной доставки единичных сообщений обеспечивает транспортный протокол </a:t>
            </a:r>
            <a:r>
              <a:rPr lang="en-US" sz="1800" dirty="0"/>
              <a:t>UDP</a:t>
            </a:r>
            <a:endParaRPr lang="ru-RU" sz="1800" dirty="0"/>
          </a:p>
          <a:p>
            <a:pPr lvl="1">
              <a:lnSpc>
                <a:spcPct val="90000"/>
              </a:lnSpc>
            </a:pPr>
            <a:r>
              <a:rPr lang="ru-RU" sz="1800" dirty="0"/>
              <a:t>потоковый транспортный сервис с надежной доставкой обеспечивает протокол </a:t>
            </a:r>
            <a:r>
              <a:rPr lang="en-US" sz="1800" dirty="0"/>
              <a:t>TCP</a:t>
            </a:r>
          </a:p>
        </p:txBody>
      </p:sp>
      <p:sp>
        <p:nvSpPr>
          <p:cNvPr id="1377284" name="Rectangle 4"/>
          <p:cNvSpPr>
            <a:spLocks noChangeArrowheads="1"/>
          </p:cNvSpPr>
          <p:nvPr/>
        </p:nvSpPr>
        <p:spPr bwMode="auto">
          <a:xfrm>
            <a:off x="152400" y="4724400"/>
            <a:ext cx="4267200" cy="3810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>
                <a:latin typeface="Arial" pitchFamily="34" charset="0"/>
              </a:rPr>
              <a:t>Internetworking</a:t>
            </a:r>
            <a:endParaRPr lang="ru-RU" sz="1600" b="1">
              <a:latin typeface="Arial" pitchFamily="34" charset="0"/>
            </a:endParaRPr>
          </a:p>
        </p:txBody>
      </p:sp>
      <p:sp>
        <p:nvSpPr>
          <p:cNvPr id="1377285" name="Rectangle 5"/>
          <p:cNvSpPr>
            <a:spLocks noChangeArrowheads="1"/>
          </p:cNvSpPr>
          <p:nvPr/>
        </p:nvSpPr>
        <p:spPr bwMode="auto">
          <a:xfrm>
            <a:off x="152400" y="3276600"/>
            <a:ext cx="4267200" cy="3810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b="1">
                <a:latin typeface="Arial" pitchFamily="34" charset="0"/>
              </a:rPr>
              <a:t>Transport</a:t>
            </a:r>
            <a:endParaRPr lang="ru-RU" sz="2000" b="1">
              <a:latin typeface="Arial" pitchFamily="34" charset="0"/>
            </a:endParaRPr>
          </a:p>
        </p:txBody>
      </p:sp>
      <p:sp>
        <p:nvSpPr>
          <p:cNvPr id="1377286" name="Rectangle 6"/>
          <p:cNvSpPr>
            <a:spLocks noChangeArrowheads="1"/>
          </p:cNvSpPr>
          <p:nvPr/>
        </p:nvSpPr>
        <p:spPr bwMode="auto">
          <a:xfrm>
            <a:off x="152400" y="1905000"/>
            <a:ext cx="4267200" cy="3810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 dirty="0">
                <a:latin typeface="Arial" pitchFamily="34" charset="0"/>
              </a:rPr>
              <a:t>Application</a:t>
            </a:r>
            <a:endParaRPr lang="ru-RU" sz="1600" b="1" dirty="0">
              <a:latin typeface="Arial" pitchFamily="34" charset="0"/>
            </a:endParaRPr>
          </a:p>
        </p:txBody>
      </p:sp>
      <p:grpSp>
        <p:nvGrpSpPr>
          <p:cNvPr id="1377287" name="Group 7"/>
          <p:cNvGrpSpPr>
            <a:grpSpLocks/>
          </p:cNvGrpSpPr>
          <p:nvPr/>
        </p:nvGrpSpPr>
        <p:grpSpPr bwMode="auto">
          <a:xfrm>
            <a:off x="1447800" y="3657600"/>
            <a:ext cx="1600200" cy="1066800"/>
            <a:chOff x="1392" y="3168"/>
            <a:chExt cx="1344" cy="1056"/>
          </a:xfrm>
        </p:grpSpPr>
        <p:grpSp>
          <p:nvGrpSpPr>
            <p:cNvPr id="1377288" name="Group 8"/>
            <p:cNvGrpSpPr>
              <a:grpSpLocks/>
            </p:cNvGrpSpPr>
            <p:nvPr/>
          </p:nvGrpSpPr>
          <p:grpSpPr bwMode="auto">
            <a:xfrm rot="-5400000">
              <a:off x="2160" y="3696"/>
              <a:ext cx="672" cy="96"/>
              <a:chOff x="48" y="3312"/>
              <a:chExt cx="672" cy="96"/>
            </a:xfrm>
          </p:grpSpPr>
          <p:sp>
            <p:nvSpPr>
              <p:cNvPr id="1377289" name="Line 9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290" name="Rectangle 10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291" name="Rectangle 11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292" name="Group 12"/>
            <p:cNvGrpSpPr>
              <a:grpSpLocks/>
            </p:cNvGrpSpPr>
            <p:nvPr/>
          </p:nvGrpSpPr>
          <p:grpSpPr bwMode="auto">
            <a:xfrm rot="-5400000">
              <a:off x="1872" y="3948"/>
              <a:ext cx="456" cy="96"/>
              <a:chOff x="1872" y="3744"/>
              <a:chExt cx="456" cy="96"/>
            </a:xfrm>
          </p:grpSpPr>
          <p:sp>
            <p:nvSpPr>
              <p:cNvPr id="1377293" name="Line 13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294" name="Rectangle 14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295" name="Rectangle 15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296" name="Group 16"/>
            <p:cNvGrpSpPr>
              <a:grpSpLocks/>
            </p:cNvGrpSpPr>
            <p:nvPr/>
          </p:nvGrpSpPr>
          <p:grpSpPr bwMode="auto">
            <a:xfrm rot="5400000" flipV="1">
              <a:off x="2076" y="3852"/>
              <a:ext cx="456" cy="96"/>
              <a:chOff x="1872" y="3744"/>
              <a:chExt cx="456" cy="96"/>
            </a:xfrm>
          </p:grpSpPr>
          <p:sp>
            <p:nvSpPr>
              <p:cNvPr id="1377297" name="Line 17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298" name="Rectangle 18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299" name="Rectangle 19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300" name="Group 20"/>
            <p:cNvGrpSpPr>
              <a:grpSpLocks/>
            </p:cNvGrpSpPr>
            <p:nvPr/>
          </p:nvGrpSpPr>
          <p:grpSpPr bwMode="auto">
            <a:xfrm rot="-5400000">
              <a:off x="1452" y="3660"/>
              <a:ext cx="456" cy="96"/>
              <a:chOff x="1872" y="3744"/>
              <a:chExt cx="456" cy="96"/>
            </a:xfrm>
          </p:grpSpPr>
          <p:sp>
            <p:nvSpPr>
              <p:cNvPr id="1377301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302" name="Rectangle 22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303" name="Rectangle 23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304" name="Group 24"/>
            <p:cNvGrpSpPr>
              <a:grpSpLocks/>
            </p:cNvGrpSpPr>
            <p:nvPr/>
          </p:nvGrpSpPr>
          <p:grpSpPr bwMode="auto">
            <a:xfrm rot="-5400000" flipH="1" flipV="1">
              <a:off x="1584" y="3456"/>
              <a:ext cx="672" cy="96"/>
              <a:chOff x="48" y="3312"/>
              <a:chExt cx="672" cy="96"/>
            </a:xfrm>
          </p:grpSpPr>
          <p:sp>
            <p:nvSpPr>
              <p:cNvPr id="1377305" name="Line 25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306" name="Rectangle 26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307" name="Rectangle 27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308" name="Group 28"/>
            <p:cNvGrpSpPr>
              <a:grpSpLocks/>
            </p:cNvGrpSpPr>
            <p:nvPr/>
          </p:nvGrpSpPr>
          <p:grpSpPr bwMode="auto">
            <a:xfrm rot="-5400000">
              <a:off x="1212" y="3588"/>
              <a:ext cx="456" cy="96"/>
              <a:chOff x="1872" y="3744"/>
              <a:chExt cx="456" cy="96"/>
            </a:xfrm>
          </p:grpSpPr>
          <p:sp>
            <p:nvSpPr>
              <p:cNvPr id="1377309" name="Line 29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310" name="Rectangle 30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311" name="Rectangle 31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7312" name="Group 32"/>
            <p:cNvGrpSpPr>
              <a:grpSpLocks/>
            </p:cNvGrpSpPr>
            <p:nvPr/>
          </p:nvGrpSpPr>
          <p:grpSpPr bwMode="auto">
            <a:xfrm rot="-5400000">
              <a:off x="2460" y="3516"/>
              <a:ext cx="456" cy="96"/>
              <a:chOff x="1872" y="3744"/>
              <a:chExt cx="456" cy="96"/>
            </a:xfrm>
          </p:grpSpPr>
          <p:sp>
            <p:nvSpPr>
              <p:cNvPr id="1377313" name="Line 33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7314" name="Rectangle 34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7315" name="Rectangle 35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</p:grpSp>
      <p:grpSp>
        <p:nvGrpSpPr>
          <p:cNvPr id="1377316" name="Group 36"/>
          <p:cNvGrpSpPr>
            <a:grpSpLocks/>
          </p:cNvGrpSpPr>
          <p:nvPr/>
        </p:nvGrpSpPr>
        <p:grpSpPr bwMode="auto">
          <a:xfrm>
            <a:off x="838200" y="2286000"/>
            <a:ext cx="2743200" cy="990600"/>
            <a:chOff x="624" y="1440"/>
            <a:chExt cx="1728" cy="624"/>
          </a:xfrm>
        </p:grpSpPr>
        <p:sp>
          <p:nvSpPr>
            <p:cNvPr id="1377317" name="AutoShape 37"/>
            <p:cNvSpPr>
              <a:spLocks noChangeArrowheads="1"/>
            </p:cNvSpPr>
            <p:nvPr/>
          </p:nvSpPr>
          <p:spPr bwMode="auto">
            <a:xfrm>
              <a:off x="624" y="144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7318" name="AutoShape 38"/>
            <p:cNvSpPr>
              <a:spLocks noChangeArrowheads="1"/>
            </p:cNvSpPr>
            <p:nvPr/>
          </p:nvSpPr>
          <p:spPr bwMode="auto">
            <a:xfrm>
              <a:off x="1344" y="144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7319" name="AutoShape 39"/>
            <p:cNvSpPr>
              <a:spLocks noChangeArrowheads="1"/>
            </p:cNvSpPr>
            <p:nvPr/>
          </p:nvSpPr>
          <p:spPr bwMode="auto">
            <a:xfrm>
              <a:off x="912" y="144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7320" name="AutoShape 40"/>
            <p:cNvSpPr>
              <a:spLocks noChangeArrowheads="1"/>
            </p:cNvSpPr>
            <p:nvPr/>
          </p:nvSpPr>
          <p:spPr bwMode="auto">
            <a:xfrm>
              <a:off x="1824" y="144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7321" name="AutoShape 41"/>
            <p:cNvSpPr>
              <a:spLocks noChangeArrowheads="1"/>
            </p:cNvSpPr>
            <p:nvPr/>
          </p:nvSpPr>
          <p:spPr bwMode="auto">
            <a:xfrm>
              <a:off x="1152" y="168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7322" name="AutoShape 42"/>
            <p:cNvSpPr>
              <a:spLocks noChangeArrowheads="1"/>
            </p:cNvSpPr>
            <p:nvPr/>
          </p:nvSpPr>
          <p:spPr bwMode="auto">
            <a:xfrm flipV="1">
              <a:off x="1584" y="1488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7323" name="AutoShape 43"/>
            <p:cNvSpPr>
              <a:spLocks noChangeArrowheads="1"/>
            </p:cNvSpPr>
            <p:nvPr/>
          </p:nvSpPr>
          <p:spPr bwMode="auto">
            <a:xfrm flipV="1">
              <a:off x="2112" y="168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59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ru-RU" dirty="0"/>
              <a:t>Идентификация приложений</a:t>
            </a:r>
          </a:p>
        </p:txBody>
      </p:sp>
      <p:sp>
        <p:nvSpPr>
          <p:cNvPr id="13783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27014" y="914400"/>
            <a:ext cx="4716986" cy="5943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Транспортный уровень принимает из сети пакеты для множества приложений, возникает проблема разобраться – где чьи данные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Сетевые приложения идентифицируются 16-разрядным числом – портом </a:t>
            </a:r>
            <a:r>
              <a:rPr lang="en-US" sz="2400" dirty="0"/>
              <a:t>(port</a:t>
            </a:r>
            <a:r>
              <a:rPr lang="ru-RU" sz="2400" dirty="0"/>
              <a:t>)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ru-RU" sz="2000" dirty="0"/>
              <a:t>одно приложение может использовать несколько портов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сетевое соединение</a:t>
            </a:r>
            <a:r>
              <a:rPr lang="en-US" sz="2000" dirty="0"/>
              <a:t> (</a:t>
            </a:r>
            <a:r>
              <a:rPr lang="ru-RU" sz="2000" dirty="0"/>
              <a:t>между приложениями) однозначно определяется набором параметров:</a:t>
            </a:r>
            <a:r>
              <a:rPr lang="en-US" sz="900" dirty="0"/>
              <a:t/>
            </a:r>
            <a:br>
              <a:rPr lang="en-US" sz="900" dirty="0"/>
            </a:br>
            <a:endParaRPr lang="ru-RU" sz="900" dirty="0"/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1400" dirty="0"/>
              <a:t>(</a:t>
            </a:r>
            <a:r>
              <a:rPr lang="en-US" sz="1400" dirty="0"/>
              <a:t>T-protocol, SRC-IP, SRC-port, DST-IP, DST-port)</a:t>
            </a:r>
            <a:endParaRPr lang="ru-RU" sz="1400" dirty="0"/>
          </a:p>
        </p:txBody>
      </p:sp>
      <p:grpSp>
        <p:nvGrpSpPr>
          <p:cNvPr id="1378308" name="Group 4"/>
          <p:cNvGrpSpPr>
            <a:grpSpLocks/>
          </p:cNvGrpSpPr>
          <p:nvPr/>
        </p:nvGrpSpPr>
        <p:grpSpPr bwMode="auto">
          <a:xfrm>
            <a:off x="159814" y="1028700"/>
            <a:ext cx="4267200" cy="5562600"/>
            <a:chOff x="96" y="432"/>
            <a:chExt cx="2688" cy="3504"/>
          </a:xfrm>
        </p:grpSpPr>
        <p:sp>
          <p:nvSpPr>
            <p:cNvPr id="1378309" name="Rectangle 5"/>
            <p:cNvSpPr>
              <a:spLocks noChangeArrowheads="1"/>
            </p:cNvSpPr>
            <p:nvPr/>
          </p:nvSpPr>
          <p:spPr bwMode="auto">
            <a:xfrm>
              <a:off x="96" y="432"/>
              <a:ext cx="2688" cy="124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Application</a:t>
              </a:r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78310" name="Rectangle 6"/>
            <p:cNvSpPr>
              <a:spLocks noChangeArrowheads="1"/>
            </p:cNvSpPr>
            <p:nvPr/>
          </p:nvSpPr>
          <p:spPr bwMode="auto">
            <a:xfrm>
              <a:off x="192" y="960"/>
              <a:ext cx="1152" cy="624"/>
            </a:xfrm>
            <a:prstGeom prst="rect">
              <a:avLst/>
            </a:prstGeom>
            <a:solidFill>
              <a:srgbClr val="CC99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11" name="Rectangle 7"/>
            <p:cNvSpPr>
              <a:spLocks noChangeArrowheads="1"/>
            </p:cNvSpPr>
            <p:nvPr/>
          </p:nvSpPr>
          <p:spPr bwMode="auto">
            <a:xfrm>
              <a:off x="1536" y="960"/>
              <a:ext cx="1152" cy="624"/>
            </a:xfrm>
            <a:prstGeom prst="rect">
              <a:avLst/>
            </a:prstGeom>
            <a:solidFill>
              <a:srgbClr val="CC99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12" name="Rectangle 8"/>
            <p:cNvSpPr>
              <a:spLocks noChangeArrowheads="1"/>
            </p:cNvSpPr>
            <p:nvPr/>
          </p:nvSpPr>
          <p:spPr bwMode="auto">
            <a:xfrm>
              <a:off x="96" y="2304"/>
              <a:ext cx="2688" cy="72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r>
                <a:rPr lang="en-US" sz="1600" b="1">
                  <a:latin typeface="Arial" pitchFamily="34" charset="0"/>
                </a:rPr>
                <a:t>Transport</a:t>
              </a:r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78313" name="AutoShape 9"/>
            <p:cNvSpPr>
              <a:spLocks noChangeArrowheads="1"/>
            </p:cNvSpPr>
            <p:nvPr/>
          </p:nvSpPr>
          <p:spPr bwMode="auto">
            <a:xfrm>
              <a:off x="264" y="168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14" name="AutoShape 10"/>
            <p:cNvSpPr>
              <a:spLocks noChangeArrowheads="1"/>
            </p:cNvSpPr>
            <p:nvPr/>
          </p:nvSpPr>
          <p:spPr bwMode="auto">
            <a:xfrm>
              <a:off x="1728" y="168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8315" name="AutoShape 11"/>
            <p:cNvSpPr>
              <a:spLocks noChangeArrowheads="1"/>
            </p:cNvSpPr>
            <p:nvPr/>
          </p:nvSpPr>
          <p:spPr bwMode="auto">
            <a:xfrm>
              <a:off x="2296" y="168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8316" name="AutoShape 12"/>
            <p:cNvSpPr>
              <a:spLocks noChangeArrowheads="1"/>
            </p:cNvSpPr>
            <p:nvPr/>
          </p:nvSpPr>
          <p:spPr bwMode="auto">
            <a:xfrm>
              <a:off x="2056" y="1680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78317" name="AutoShape 13"/>
            <p:cNvSpPr>
              <a:spLocks noChangeArrowheads="1"/>
            </p:cNvSpPr>
            <p:nvPr/>
          </p:nvSpPr>
          <p:spPr bwMode="auto">
            <a:xfrm>
              <a:off x="744" y="192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18" name="AutoShape 14"/>
            <p:cNvSpPr>
              <a:spLocks noChangeArrowheads="1"/>
            </p:cNvSpPr>
            <p:nvPr/>
          </p:nvSpPr>
          <p:spPr bwMode="auto">
            <a:xfrm flipV="1">
              <a:off x="472" y="1728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19" name="AutoShape 15"/>
            <p:cNvSpPr>
              <a:spLocks noChangeArrowheads="1"/>
            </p:cNvSpPr>
            <p:nvPr/>
          </p:nvSpPr>
          <p:spPr bwMode="auto">
            <a:xfrm flipV="1">
              <a:off x="984" y="1920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0" name="Rectangle 16"/>
            <p:cNvSpPr>
              <a:spLocks noChangeArrowheads="1"/>
            </p:cNvSpPr>
            <p:nvPr/>
          </p:nvSpPr>
          <p:spPr bwMode="auto">
            <a:xfrm>
              <a:off x="264" y="1032"/>
              <a:ext cx="432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1" name="Rectangle 17"/>
            <p:cNvSpPr>
              <a:spLocks noChangeArrowheads="1"/>
            </p:cNvSpPr>
            <p:nvPr/>
          </p:nvSpPr>
          <p:spPr bwMode="auto">
            <a:xfrm>
              <a:off x="744" y="1032"/>
              <a:ext cx="240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2" name="Rectangle 18"/>
            <p:cNvSpPr>
              <a:spLocks noChangeArrowheads="1"/>
            </p:cNvSpPr>
            <p:nvPr/>
          </p:nvSpPr>
          <p:spPr bwMode="auto">
            <a:xfrm>
              <a:off x="1032" y="1032"/>
              <a:ext cx="240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1378323" name="Group 19"/>
            <p:cNvGrpSpPr>
              <a:grpSpLocks/>
            </p:cNvGrpSpPr>
            <p:nvPr/>
          </p:nvGrpSpPr>
          <p:grpSpPr bwMode="auto">
            <a:xfrm flipH="1">
              <a:off x="1728" y="1032"/>
              <a:ext cx="816" cy="480"/>
              <a:chOff x="1680" y="1488"/>
              <a:chExt cx="816" cy="480"/>
            </a:xfrm>
          </p:grpSpPr>
          <p:sp>
            <p:nvSpPr>
              <p:cNvPr id="1378324" name="Rectangle 20"/>
              <p:cNvSpPr>
                <a:spLocks noChangeArrowheads="1"/>
              </p:cNvSpPr>
              <p:nvPr/>
            </p:nvSpPr>
            <p:spPr bwMode="auto">
              <a:xfrm>
                <a:off x="1680" y="1488"/>
                <a:ext cx="528" cy="48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9933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78325" name="Rectangle 21"/>
              <p:cNvSpPr>
                <a:spLocks noChangeArrowheads="1"/>
              </p:cNvSpPr>
              <p:nvPr/>
            </p:nvSpPr>
            <p:spPr bwMode="auto">
              <a:xfrm>
                <a:off x="2256" y="1488"/>
                <a:ext cx="240" cy="48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9933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378326" name="Oval 22"/>
            <p:cNvSpPr>
              <a:spLocks noChangeArrowheads="1"/>
            </p:cNvSpPr>
            <p:nvPr/>
          </p:nvSpPr>
          <p:spPr bwMode="auto">
            <a:xfrm>
              <a:off x="1080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7" name="Oval 23"/>
            <p:cNvSpPr>
              <a:spLocks noChangeArrowheads="1"/>
            </p:cNvSpPr>
            <p:nvPr/>
          </p:nvSpPr>
          <p:spPr bwMode="auto">
            <a:xfrm>
              <a:off x="792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8" name="Oval 24"/>
            <p:cNvSpPr>
              <a:spLocks noChangeArrowheads="1"/>
            </p:cNvSpPr>
            <p:nvPr/>
          </p:nvSpPr>
          <p:spPr bwMode="auto">
            <a:xfrm>
              <a:off x="512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29" name="Oval 25"/>
            <p:cNvSpPr>
              <a:spLocks noChangeArrowheads="1"/>
            </p:cNvSpPr>
            <p:nvPr/>
          </p:nvSpPr>
          <p:spPr bwMode="auto">
            <a:xfrm>
              <a:off x="320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30" name="Oval 26"/>
            <p:cNvSpPr>
              <a:spLocks noChangeArrowheads="1"/>
            </p:cNvSpPr>
            <p:nvPr/>
          </p:nvSpPr>
          <p:spPr bwMode="auto">
            <a:xfrm>
              <a:off x="1776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31" name="Oval 27"/>
            <p:cNvSpPr>
              <a:spLocks noChangeArrowheads="1"/>
            </p:cNvSpPr>
            <p:nvPr/>
          </p:nvSpPr>
          <p:spPr bwMode="auto">
            <a:xfrm>
              <a:off x="2088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32" name="Oval 28"/>
            <p:cNvSpPr>
              <a:spLocks noChangeArrowheads="1"/>
            </p:cNvSpPr>
            <p:nvPr/>
          </p:nvSpPr>
          <p:spPr bwMode="auto">
            <a:xfrm>
              <a:off x="2344" y="2352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8333" name="Rectangle 29"/>
            <p:cNvSpPr>
              <a:spLocks noChangeArrowheads="1"/>
            </p:cNvSpPr>
            <p:nvPr/>
          </p:nvSpPr>
          <p:spPr bwMode="auto">
            <a:xfrm>
              <a:off x="96" y="3696"/>
              <a:ext cx="2688" cy="24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Internetworking</a:t>
              </a:r>
              <a:endParaRPr lang="ru-RU" sz="1600" b="1">
                <a:latin typeface="Arial" pitchFamily="34" charset="0"/>
              </a:endParaRPr>
            </a:p>
          </p:txBody>
        </p:sp>
        <p:grpSp>
          <p:nvGrpSpPr>
            <p:cNvPr id="1378334" name="Group 30"/>
            <p:cNvGrpSpPr>
              <a:grpSpLocks/>
            </p:cNvGrpSpPr>
            <p:nvPr/>
          </p:nvGrpSpPr>
          <p:grpSpPr bwMode="auto">
            <a:xfrm rot="-5400000">
              <a:off x="910" y="3355"/>
              <a:ext cx="427" cy="72"/>
              <a:chOff x="48" y="3312"/>
              <a:chExt cx="672" cy="96"/>
            </a:xfrm>
          </p:grpSpPr>
          <p:sp>
            <p:nvSpPr>
              <p:cNvPr id="1378335" name="Line 31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36" name="Rectangle 32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37" name="Rectangle 33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38" name="Group 34"/>
            <p:cNvGrpSpPr>
              <a:grpSpLocks/>
            </p:cNvGrpSpPr>
            <p:nvPr/>
          </p:nvGrpSpPr>
          <p:grpSpPr bwMode="auto">
            <a:xfrm rot="5400000" flipV="1">
              <a:off x="723" y="3454"/>
              <a:ext cx="290" cy="72"/>
              <a:chOff x="1872" y="3744"/>
              <a:chExt cx="456" cy="96"/>
            </a:xfrm>
          </p:grpSpPr>
          <p:sp>
            <p:nvSpPr>
              <p:cNvPr id="1378339" name="Line 35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40" name="Rectangle 36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41" name="Rectangle 37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42" name="Group 38"/>
            <p:cNvGrpSpPr>
              <a:grpSpLocks/>
            </p:cNvGrpSpPr>
            <p:nvPr/>
          </p:nvGrpSpPr>
          <p:grpSpPr bwMode="auto">
            <a:xfrm rot="-5400000">
              <a:off x="427" y="3229"/>
              <a:ext cx="290" cy="72"/>
              <a:chOff x="1872" y="3744"/>
              <a:chExt cx="456" cy="96"/>
            </a:xfrm>
          </p:grpSpPr>
          <p:sp>
            <p:nvSpPr>
              <p:cNvPr id="1378343" name="Line 39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44" name="Rectangle 40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45" name="Rectangle 41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46" name="Group 42"/>
            <p:cNvGrpSpPr>
              <a:grpSpLocks/>
            </p:cNvGrpSpPr>
            <p:nvPr/>
          </p:nvGrpSpPr>
          <p:grpSpPr bwMode="auto">
            <a:xfrm rot="-5400000" flipH="1" flipV="1">
              <a:off x="182" y="3202"/>
              <a:ext cx="428" cy="72"/>
              <a:chOff x="48" y="3312"/>
              <a:chExt cx="672" cy="96"/>
            </a:xfrm>
          </p:grpSpPr>
          <p:sp>
            <p:nvSpPr>
              <p:cNvPr id="1378347" name="Line 43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48" name="Rectangle 44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49" name="Rectangle 45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50" name="Group 46"/>
            <p:cNvGrpSpPr>
              <a:grpSpLocks/>
            </p:cNvGrpSpPr>
            <p:nvPr/>
          </p:nvGrpSpPr>
          <p:grpSpPr bwMode="auto">
            <a:xfrm rot="-5400000">
              <a:off x="2214" y="3447"/>
              <a:ext cx="427" cy="72"/>
              <a:chOff x="48" y="3312"/>
              <a:chExt cx="672" cy="96"/>
            </a:xfrm>
          </p:grpSpPr>
          <p:sp>
            <p:nvSpPr>
              <p:cNvPr id="1378351" name="Line 47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52" name="Rectangle 48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53" name="Rectangle 49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54" name="Group 50"/>
            <p:cNvGrpSpPr>
              <a:grpSpLocks/>
            </p:cNvGrpSpPr>
            <p:nvPr/>
          </p:nvGrpSpPr>
          <p:grpSpPr bwMode="auto">
            <a:xfrm rot="-5400000">
              <a:off x="2002" y="3515"/>
              <a:ext cx="290" cy="72"/>
              <a:chOff x="1872" y="3744"/>
              <a:chExt cx="456" cy="96"/>
            </a:xfrm>
          </p:grpSpPr>
          <p:sp>
            <p:nvSpPr>
              <p:cNvPr id="1378355" name="Line 51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56" name="Rectangle 52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57" name="Rectangle 53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58" name="Group 54"/>
            <p:cNvGrpSpPr>
              <a:grpSpLocks/>
            </p:cNvGrpSpPr>
            <p:nvPr/>
          </p:nvGrpSpPr>
          <p:grpSpPr bwMode="auto">
            <a:xfrm rot="5400000" flipV="1">
              <a:off x="1699" y="3493"/>
              <a:ext cx="290" cy="72"/>
              <a:chOff x="1872" y="3744"/>
              <a:chExt cx="456" cy="96"/>
            </a:xfrm>
          </p:grpSpPr>
          <p:sp>
            <p:nvSpPr>
              <p:cNvPr id="1378359" name="Line 55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60" name="Rectangle 56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61" name="Rectangle 57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62" name="Group 58"/>
            <p:cNvGrpSpPr>
              <a:grpSpLocks/>
            </p:cNvGrpSpPr>
            <p:nvPr/>
          </p:nvGrpSpPr>
          <p:grpSpPr bwMode="auto">
            <a:xfrm rot="-5400000">
              <a:off x="1695" y="3165"/>
              <a:ext cx="290" cy="72"/>
              <a:chOff x="1872" y="3744"/>
              <a:chExt cx="456" cy="96"/>
            </a:xfrm>
          </p:grpSpPr>
          <p:sp>
            <p:nvSpPr>
              <p:cNvPr id="1378363" name="Line 59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64" name="Rectangle 60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65" name="Rectangle 61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66" name="Group 62"/>
            <p:cNvGrpSpPr>
              <a:grpSpLocks/>
            </p:cNvGrpSpPr>
            <p:nvPr/>
          </p:nvGrpSpPr>
          <p:grpSpPr bwMode="auto">
            <a:xfrm rot="-5400000" flipH="1" flipV="1">
              <a:off x="1966" y="3210"/>
              <a:ext cx="428" cy="72"/>
              <a:chOff x="48" y="3312"/>
              <a:chExt cx="672" cy="96"/>
            </a:xfrm>
          </p:grpSpPr>
          <p:sp>
            <p:nvSpPr>
              <p:cNvPr id="1378367" name="Line 63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68" name="Rectangle 64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69" name="Rectangle 65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78370" name="Group 66"/>
            <p:cNvGrpSpPr>
              <a:grpSpLocks/>
            </p:cNvGrpSpPr>
            <p:nvPr/>
          </p:nvGrpSpPr>
          <p:grpSpPr bwMode="auto">
            <a:xfrm rot="-5400000">
              <a:off x="2291" y="3133"/>
              <a:ext cx="290" cy="72"/>
              <a:chOff x="1872" y="3744"/>
              <a:chExt cx="456" cy="96"/>
            </a:xfrm>
          </p:grpSpPr>
          <p:sp>
            <p:nvSpPr>
              <p:cNvPr id="1378371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8372" name="Rectangle 68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78373" name="Rectangle 69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sp>
          <p:nvSpPr>
            <p:cNvPr id="1378374" name="Rectangle 70"/>
            <p:cNvSpPr>
              <a:spLocks noChangeArrowheads="1"/>
            </p:cNvSpPr>
            <p:nvPr/>
          </p:nvSpPr>
          <p:spPr bwMode="auto">
            <a:xfrm>
              <a:off x="240" y="776"/>
              <a:ext cx="10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UDP-</a:t>
              </a:r>
              <a:r>
                <a:rPr lang="ru-RU" sz="1400" b="1">
                  <a:solidFill>
                    <a:srgbClr val="4D4D4D"/>
                  </a:solidFill>
                  <a:latin typeface="Arial" pitchFamily="34" charset="0"/>
                </a:rPr>
                <a:t>приложения</a:t>
              </a:r>
            </a:p>
          </p:txBody>
        </p:sp>
        <p:sp>
          <p:nvSpPr>
            <p:cNvPr id="1378375" name="Rectangle 71"/>
            <p:cNvSpPr>
              <a:spLocks noChangeArrowheads="1"/>
            </p:cNvSpPr>
            <p:nvPr/>
          </p:nvSpPr>
          <p:spPr bwMode="auto">
            <a:xfrm>
              <a:off x="1587" y="776"/>
              <a:ext cx="10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TCP-</a:t>
              </a:r>
              <a:r>
                <a:rPr lang="ru-RU" sz="1400" b="1">
                  <a:solidFill>
                    <a:srgbClr val="4D4D4D"/>
                  </a:solidFill>
                  <a:latin typeface="Arial" pitchFamily="34" charset="0"/>
                </a:rPr>
                <a:t>приложения</a:t>
              </a:r>
            </a:p>
          </p:txBody>
        </p:sp>
        <p:sp>
          <p:nvSpPr>
            <p:cNvPr id="1378376" name="Rectangle 72"/>
            <p:cNvSpPr>
              <a:spLocks noChangeArrowheads="1"/>
            </p:cNvSpPr>
            <p:nvPr/>
          </p:nvSpPr>
          <p:spPr bwMode="auto">
            <a:xfrm>
              <a:off x="816" y="1344"/>
              <a:ext cx="1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400" b="1" dirty="0">
                  <a:latin typeface="Arial" pitchFamily="34" charset="0"/>
                </a:rPr>
                <a:t>П   Р  О  Ц  Е  С  </a:t>
              </a:r>
              <a:r>
                <a:rPr lang="ru-RU" sz="1400" b="1" dirty="0" err="1">
                  <a:latin typeface="Arial" pitchFamily="34" charset="0"/>
                </a:rPr>
                <a:t>С</a:t>
              </a:r>
              <a:r>
                <a:rPr lang="ru-RU" sz="1400" b="1" dirty="0">
                  <a:latin typeface="Arial" pitchFamily="34" charset="0"/>
                </a:rPr>
                <a:t>  Ы</a:t>
              </a:r>
            </a:p>
          </p:txBody>
        </p:sp>
        <p:sp>
          <p:nvSpPr>
            <p:cNvPr id="1378377" name="Rectangle 73"/>
            <p:cNvSpPr>
              <a:spLocks noChangeArrowheads="1"/>
            </p:cNvSpPr>
            <p:nvPr/>
          </p:nvSpPr>
          <p:spPr bwMode="auto">
            <a:xfrm>
              <a:off x="1064" y="2400"/>
              <a:ext cx="8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400" b="1">
                  <a:latin typeface="Arial" pitchFamily="34" charset="0"/>
                </a:rPr>
                <a:t>П   О  Р  Т  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2496" y="0"/>
            <a:ext cx="6512511" cy="1143000"/>
          </a:xfrm>
        </p:spPr>
        <p:txBody>
          <a:bodyPr/>
          <a:lstStyle/>
          <a:p>
            <a:r>
              <a:rPr lang="ru-RU" dirty="0"/>
              <a:t>Немного о портах</a:t>
            </a:r>
          </a:p>
        </p:txBody>
      </p:sp>
      <p:sp>
        <p:nvSpPr>
          <p:cNvPr id="1379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124744"/>
            <a:ext cx="8991600" cy="53949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ru-RU" sz="2400" dirty="0"/>
              <a:t>Порты транспортных протоколов бывают </a:t>
            </a:r>
            <a:r>
              <a:rPr lang="ru-RU" sz="2400" b="1" dirty="0">
                <a:solidFill>
                  <a:srgbClr val="7030A0"/>
                </a:solidFill>
              </a:rPr>
              <a:t>предписанные</a:t>
            </a:r>
            <a:r>
              <a:rPr lang="ru-RU" sz="2400" dirty="0"/>
              <a:t> (</a:t>
            </a:r>
            <a:r>
              <a:rPr lang="ru-RU" sz="2400" dirty="0" err="1"/>
              <a:t>well-known</a:t>
            </a:r>
            <a:r>
              <a:rPr lang="ru-RU" sz="2400" dirty="0"/>
              <a:t>) и </a:t>
            </a:r>
            <a:r>
              <a:rPr lang="ru-RU" sz="2400" b="1" dirty="0">
                <a:solidFill>
                  <a:srgbClr val="7030A0"/>
                </a:solidFill>
              </a:rPr>
              <a:t>динамически назначаемые</a:t>
            </a:r>
          </a:p>
          <a:p>
            <a:pPr lvl="1"/>
            <a:r>
              <a:rPr lang="ru-RU" sz="2000" dirty="0">
                <a:solidFill>
                  <a:srgbClr val="7030A0"/>
                </a:solidFill>
              </a:rPr>
              <a:t>номера предписанных портов </a:t>
            </a:r>
            <a:r>
              <a:rPr lang="ru-RU" sz="2000" dirty="0"/>
              <a:t>лежат в диапазоне от </a:t>
            </a:r>
            <a:r>
              <a:rPr lang="ru-RU" sz="2000" b="1" u="sng" dirty="0">
                <a:solidFill>
                  <a:srgbClr val="7030A0"/>
                </a:solidFill>
              </a:rPr>
              <a:t>1 до 1023</a:t>
            </a:r>
            <a:endParaRPr lang="en-US" sz="2000" b="1" u="sng" dirty="0">
              <a:solidFill>
                <a:srgbClr val="7030A0"/>
              </a:solidFill>
            </a:endParaRPr>
          </a:p>
          <a:p>
            <a:pPr lvl="2"/>
            <a:r>
              <a:rPr lang="ru-RU" sz="1800" dirty="0"/>
              <a:t>распределением (предписанием) </a:t>
            </a:r>
            <a:r>
              <a:rPr lang="en-US" sz="1800" dirty="0"/>
              <a:t>well-known </a:t>
            </a:r>
            <a:r>
              <a:rPr lang="ru-RU" sz="1800" dirty="0"/>
              <a:t>портов занимается специальная организационная структура Интернет – </a:t>
            </a:r>
            <a:r>
              <a:rPr lang="en-US" sz="1800" dirty="0"/>
              <a:t>IANA</a:t>
            </a:r>
          </a:p>
          <a:p>
            <a:pPr lvl="2"/>
            <a:r>
              <a:rPr lang="en-US" sz="1800" b="1" dirty="0">
                <a:solidFill>
                  <a:srgbClr val="7030A0"/>
                </a:solidFill>
              </a:rPr>
              <a:t>well-known </a:t>
            </a:r>
            <a:r>
              <a:rPr lang="ru-RU" sz="1800" b="1" dirty="0">
                <a:solidFill>
                  <a:srgbClr val="7030A0"/>
                </a:solidFill>
              </a:rPr>
              <a:t>порты </a:t>
            </a:r>
            <a:r>
              <a:rPr lang="ru-RU" sz="1800" dirty="0"/>
              <a:t>приписываются </a:t>
            </a:r>
            <a:r>
              <a:rPr lang="ru-RU" sz="1800" u="sng" dirty="0">
                <a:solidFill>
                  <a:srgbClr val="7030A0"/>
                </a:solidFill>
              </a:rPr>
              <a:t>серверам известных (широко распространенных) приложений</a:t>
            </a:r>
            <a:r>
              <a:rPr lang="ru-RU" sz="1800" dirty="0"/>
              <a:t>; </a:t>
            </a:r>
            <a:endParaRPr lang="ru-RU" sz="1800" dirty="0" smtClean="0"/>
          </a:p>
          <a:p>
            <a:pPr lvl="2"/>
            <a:r>
              <a:rPr lang="ru-RU" sz="1800" dirty="0" smtClean="0"/>
              <a:t>клиенты </a:t>
            </a:r>
            <a:r>
              <a:rPr lang="ru-RU" sz="1800" dirty="0"/>
              <a:t>обычно используют </a:t>
            </a:r>
            <a:r>
              <a:rPr lang="ru-RU" sz="1800" dirty="0" err="1"/>
              <a:t>эфемеридные</a:t>
            </a:r>
            <a:r>
              <a:rPr lang="ru-RU" sz="1800" dirty="0"/>
              <a:t>, динамически назначаемые порты</a:t>
            </a:r>
          </a:p>
          <a:p>
            <a:pPr lvl="1"/>
            <a:r>
              <a:rPr lang="ru-RU" sz="2000" b="1" dirty="0">
                <a:solidFill>
                  <a:srgbClr val="7030A0"/>
                </a:solidFill>
              </a:rPr>
              <a:t>динамически назначаемые порты </a:t>
            </a:r>
            <a:r>
              <a:rPr lang="ru-RU" sz="2000" dirty="0"/>
              <a:t>используются либо известными приложениями для установления временных соединений, </a:t>
            </a:r>
            <a:r>
              <a:rPr lang="ru-RU" sz="2000" u="sng" dirty="0">
                <a:solidFill>
                  <a:srgbClr val="7030A0"/>
                </a:solidFill>
              </a:rPr>
              <a:t>либо нераспространенными приложениями</a:t>
            </a:r>
          </a:p>
          <a:p>
            <a:pPr lvl="2"/>
            <a:r>
              <a:rPr lang="ru-RU" sz="1800" dirty="0"/>
              <a:t>когда нераспространенному приложению необходимо получить номер порта, либо когда возникает конфликт использования номеров портов (например, когда на сервере работают два однотипных известных приложения), приложения запрашивают динамический номер порта у </a:t>
            </a:r>
            <a:r>
              <a:rPr lang="en-US" sz="1800" dirty="0"/>
              <a:t>TCP/IP</a:t>
            </a:r>
            <a:r>
              <a:rPr lang="ru-RU" sz="1800" dirty="0"/>
              <a:t>-стека</a:t>
            </a:r>
          </a:p>
        </p:txBody>
      </p:sp>
    </p:spTree>
    <p:extLst>
      <p:ext uri="{BB962C8B-B14F-4D97-AF65-F5344CB8AC3E}">
        <p14:creationId xmlns:p14="http://schemas.microsoft.com/office/powerpoint/2010/main" val="15057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136904" cy="1143000"/>
          </a:xfrm>
        </p:spPr>
        <p:txBody>
          <a:bodyPr/>
          <a:lstStyle/>
          <a:p>
            <a:r>
              <a:rPr lang="ru-RU" dirty="0" smtClean="0"/>
              <a:t>Тема 2. Введение </a:t>
            </a:r>
            <a:r>
              <a:rPr lang="ru-RU" dirty="0"/>
              <a:t>в криптографию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43608" y="2492896"/>
            <a:ext cx="7416824" cy="1800200"/>
          </a:xfrm>
        </p:spPr>
        <p:txBody>
          <a:bodyPr>
            <a:normAutofit fontScale="92500" lnSpcReduction="2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800" dirty="0"/>
              <a:t>Криптографические </a:t>
            </a:r>
            <a:r>
              <a:rPr lang="ru-RU" sz="2800" dirty="0" smtClean="0"/>
              <a:t>алгоритмы.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Симметричная </a:t>
            </a:r>
            <a:r>
              <a:rPr lang="ru-RU" sz="2800" dirty="0"/>
              <a:t>криптография. </a:t>
            </a:r>
            <a:endParaRPr lang="ru-RU" sz="28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Криптография </a:t>
            </a:r>
            <a:r>
              <a:rPr lang="ru-RU" sz="2800" dirty="0"/>
              <a:t>с открытым ключом. </a:t>
            </a:r>
            <a:endParaRPr lang="ru-RU" sz="28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Стеганография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7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404664"/>
            <a:ext cx="77724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ru-RU" dirty="0">
                <a:latin typeface="Arial Cyr" pitchFamily="34" charset="0"/>
              </a:rPr>
              <a:t>Протокол </a:t>
            </a:r>
            <a:r>
              <a:rPr lang="en-US" dirty="0">
                <a:latin typeface="Arial Cyr" pitchFamily="34" charset="0"/>
              </a:rPr>
              <a:t>ARP</a:t>
            </a:r>
            <a:endParaRPr lang="ru-RU" dirty="0">
              <a:latin typeface="Arial Cyr" pitchFamily="34" charset="0"/>
            </a:endParaRP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23527" y="1988840"/>
            <a:ext cx="849694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Arial Cyr" pitchFamily="34" charset="0"/>
              </a:rPr>
              <a:t>ARP (англ. </a:t>
            </a:r>
            <a:r>
              <a:rPr lang="ru-RU" sz="2400" b="1" dirty="0" err="1">
                <a:solidFill>
                  <a:schemeClr val="accent1"/>
                </a:solidFill>
                <a:latin typeface="Arial Cyr" pitchFamily="34" charset="0"/>
              </a:rPr>
              <a:t>Address</a:t>
            </a:r>
            <a:r>
              <a:rPr lang="ru-RU" sz="2400" b="1" dirty="0">
                <a:solidFill>
                  <a:schemeClr val="accent1"/>
                </a:solidFill>
                <a:latin typeface="Arial Cyr" pitchFamily="34" charset="0"/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  <a:latin typeface="Arial Cyr" pitchFamily="34" charset="0"/>
              </a:rPr>
              <a:t>Resolution</a:t>
            </a:r>
            <a:r>
              <a:rPr lang="ru-RU" sz="2400" b="1" dirty="0">
                <a:solidFill>
                  <a:schemeClr val="accent1"/>
                </a:solidFill>
                <a:latin typeface="Arial Cyr" pitchFamily="34" charset="0"/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  <a:latin typeface="Arial Cyr" pitchFamily="34" charset="0"/>
              </a:rPr>
              <a:t>Protocol</a:t>
            </a:r>
            <a:r>
              <a:rPr lang="ru-RU" sz="2400" b="1" dirty="0">
                <a:solidFill>
                  <a:schemeClr val="accent1"/>
                </a:solidFill>
                <a:latin typeface="Arial Cyr" pitchFamily="34" charset="0"/>
              </a:rPr>
              <a:t> — протокол определения адреса</a:t>
            </a:r>
            <a:r>
              <a:rPr lang="ru-RU" sz="2400" b="1" dirty="0">
                <a:latin typeface="Arial Cyr" pitchFamily="34" charset="0"/>
              </a:rPr>
              <a:t>) — </a:t>
            </a:r>
            <a:r>
              <a:rPr lang="ru-RU" sz="2400" dirty="0">
                <a:latin typeface="Arial Cyr" pitchFamily="34" charset="0"/>
              </a:rPr>
              <a:t>протокол в компьютерных сетях, предназначенный для определения MAC-адреса по известному IP-адресу.</a:t>
            </a:r>
          </a:p>
          <a:p>
            <a:endParaRPr lang="ru-RU" sz="2400" b="1" dirty="0">
              <a:latin typeface="Arial Cyr" pitchFamily="34" charset="0"/>
            </a:endParaRPr>
          </a:p>
          <a:p>
            <a:r>
              <a:rPr lang="ru-RU" sz="2400" dirty="0" smtClean="0">
                <a:latin typeface="Arial Cyr" pitchFamily="34" charset="0"/>
              </a:rPr>
              <a:t>Наибольшее </a:t>
            </a:r>
            <a:r>
              <a:rPr lang="ru-RU" sz="2400" dirty="0">
                <a:latin typeface="Arial Cyr" pitchFamily="34" charset="0"/>
              </a:rPr>
              <a:t>распространение ARP получил благодаря повсеместности сетей IP, построенных поверх </a:t>
            </a:r>
            <a:r>
              <a:rPr lang="ru-RU" sz="2400" dirty="0" err="1">
                <a:latin typeface="Arial Cyr" pitchFamily="34" charset="0"/>
              </a:rPr>
              <a:t>Ethernet</a:t>
            </a:r>
            <a:r>
              <a:rPr lang="ru-RU" sz="2400" dirty="0">
                <a:latin typeface="Arial Cyr" pitchFamily="34" charset="0"/>
              </a:rPr>
              <a:t>, поскольку практически в 100 % случаев при таком сочетании используется ARP. </a:t>
            </a:r>
            <a:endParaRPr lang="ru-RU" sz="2400" dirty="0" smtClean="0">
              <a:latin typeface="Arial Cyr" pitchFamily="34" charset="0"/>
            </a:endParaRPr>
          </a:p>
          <a:p>
            <a:r>
              <a:rPr lang="ru-RU" sz="2400" dirty="0" smtClean="0">
                <a:latin typeface="Arial Cyr" pitchFamily="34" charset="0"/>
              </a:rPr>
              <a:t>В </a:t>
            </a:r>
            <a:r>
              <a:rPr lang="ru-RU" sz="2400" dirty="0">
                <a:latin typeface="Arial Cyr" pitchFamily="34" charset="0"/>
              </a:rPr>
              <a:t>семействе протоколов IPv6 ARP не существует, его функции возложены на </a:t>
            </a:r>
            <a:r>
              <a:rPr lang="ru-RU" sz="2400" dirty="0" smtClean="0">
                <a:latin typeface="Arial Cyr" pitchFamily="34" charset="0"/>
              </a:rPr>
              <a:t>ICMPv6</a:t>
            </a:r>
            <a:endParaRPr lang="ru-RU" sz="2400" dirty="0">
              <a:latin typeface="Arial Cy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3865"/>
            <a:ext cx="9144000" cy="1143000"/>
          </a:xfrm>
        </p:spPr>
        <p:txBody>
          <a:bodyPr/>
          <a:lstStyle/>
          <a:p>
            <a:r>
              <a:rPr lang="ru-RU" sz="2800" dirty="0"/>
              <a:t>Рассмотрим суть функционирования ARP на простом примере.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196752"/>
            <a:ext cx="8784976" cy="566124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Компьютер А (IP-адрес 10.0.0.1) и компьютер Б (IP-адрес 10.22.22.2) соединены сетью </a:t>
            </a:r>
            <a:r>
              <a:rPr lang="ru-RU" dirty="0" err="1"/>
              <a:t>Ethernet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Компьютер </a:t>
            </a:r>
            <a:r>
              <a:rPr lang="ru-RU" dirty="0"/>
              <a:t>А желает переслать пакет данных на компьютер Б, IP-адрес компьютера Б ему известен. </a:t>
            </a:r>
            <a:endParaRPr lang="ru-RU" dirty="0" smtClean="0"/>
          </a:p>
          <a:p>
            <a:r>
              <a:rPr lang="ru-RU" dirty="0" smtClean="0"/>
              <a:t>Однако </a:t>
            </a:r>
            <a:r>
              <a:rPr lang="ru-RU" dirty="0"/>
              <a:t>сеть </a:t>
            </a:r>
            <a:r>
              <a:rPr lang="ru-RU" dirty="0" err="1"/>
              <a:t>Ethernet</a:t>
            </a:r>
            <a:r>
              <a:rPr lang="ru-RU" dirty="0"/>
              <a:t>, которой они соединены, не работает с IP-адресами. Поэтому компьютеру А для осуществления передачи через </a:t>
            </a:r>
            <a:r>
              <a:rPr lang="ru-RU" dirty="0" err="1"/>
              <a:t>Ethernet</a:t>
            </a:r>
            <a:r>
              <a:rPr lang="ru-RU" dirty="0"/>
              <a:t> требуется узнать адрес компьютера Б в сети </a:t>
            </a:r>
            <a:r>
              <a:rPr lang="ru-RU" dirty="0" err="1"/>
              <a:t>Ethernet</a:t>
            </a:r>
            <a:r>
              <a:rPr lang="ru-RU" dirty="0"/>
              <a:t> (MAC-адрес в терминах </a:t>
            </a:r>
            <a:r>
              <a:rPr lang="ru-RU" dirty="0" err="1"/>
              <a:t>Ethernet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этой задачи и используется протокол ARP. </a:t>
            </a:r>
            <a:endParaRPr lang="ru-RU" dirty="0" smtClean="0"/>
          </a:p>
          <a:p>
            <a:r>
              <a:rPr lang="ru-RU" dirty="0" smtClean="0"/>
              <a:t>По </a:t>
            </a:r>
            <a:r>
              <a:rPr lang="ru-RU" dirty="0"/>
              <a:t>этому протоколу компьютер А отправляет широковещательный запрос, адресованный всем компьютерам в одном с ним широковещательном домене. Суть запроса: «компьютер с IP-адресом 10.22.22.2, сообщите свой MAC-адрес компьютеру с МАС-адресом (напр. a0:ea:d1:11:f1:01)». </a:t>
            </a:r>
            <a:endParaRPr lang="ru-RU" dirty="0" smtClean="0"/>
          </a:p>
          <a:p>
            <a:r>
              <a:rPr lang="ru-RU" dirty="0" smtClean="0"/>
              <a:t>Сеть </a:t>
            </a:r>
            <a:r>
              <a:rPr lang="ru-RU" dirty="0" err="1"/>
              <a:t>Ethernet</a:t>
            </a:r>
            <a:r>
              <a:rPr lang="ru-RU" dirty="0"/>
              <a:t> доставляет этот запрос всем устройствам в том же сегменте </a:t>
            </a:r>
            <a:r>
              <a:rPr lang="ru-RU" dirty="0" err="1"/>
              <a:t>Ethernet</a:t>
            </a:r>
            <a:r>
              <a:rPr lang="ru-RU" dirty="0"/>
              <a:t>, в том числе и компьютеру Б. </a:t>
            </a:r>
            <a:endParaRPr lang="ru-RU" dirty="0" smtClean="0"/>
          </a:p>
          <a:p>
            <a:r>
              <a:rPr lang="ru-RU" dirty="0" smtClean="0"/>
              <a:t>Компьютер </a:t>
            </a:r>
            <a:r>
              <a:rPr lang="ru-RU" dirty="0"/>
              <a:t>Б отвечает компьютеру А на запрос и сообщает свой MAC-адрес (напр. 00:ea:d1:11:f1:11) </a:t>
            </a:r>
            <a:endParaRPr lang="ru-RU" dirty="0" smtClean="0"/>
          </a:p>
          <a:p>
            <a:r>
              <a:rPr lang="ru-RU" dirty="0" smtClean="0"/>
              <a:t>Теперь</a:t>
            </a:r>
            <a:r>
              <a:rPr lang="ru-RU" dirty="0"/>
              <a:t>, получив MAC-адрес компьютера Б, компьютер А может передавать ему любые данные через сеть </a:t>
            </a:r>
            <a:r>
              <a:rPr lang="ru-RU" dirty="0" err="1"/>
              <a:t>Ethernet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6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4267200" y="1981200"/>
            <a:ext cx="4191000" cy="914400"/>
          </a:xfrm>
          <a:prstGeom prst="rect">
            <a:avLst/>
          </a:prstGeom>
          <a:solidFill>
            <a:srgbClr val="0066FF"/>
          </a:solidFill>
          <a:ln w="3175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4267200" y="4038600"/>
            <a:ext cx="4191000" cy="914400"/>
          </a:xfrm>
          <a:prstGeom prst="rect">
            <a:avLst/>
          </a:prstGeom>
          <a:solidFill>
            <a:srgbClr val="0066FF"/>
          </a:solidFill>
          <a:ln w="3175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>
                <a:latin typeface="Arial Cyr" pitchFamily="34" charset="0"/>
              </a:rPr>
              <a:t>IP- </a:t>
            </a:r>
            <a:r>
              <a:rPr lang="ru-RU" sz="1800" dirty="0">
                <a:latin typeface="Arial Cyr" pitchFamily="34" charset="0"/>
              </a:rPr>
              <a:t>пакет</a:t>
            </a:r>
            <a:r>
              <a:rPr lang="ru-RU" dirty="0"/>
              <a:t> 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3581400" y="5043488"/>
            <a:ext cx="163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Кадр </a:t>
            </a: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Ethernet</a:t>
            </a:r>
            <a:endParaRPr lang="ru-RU"/>
          </a:p>
        </p:txBody>
      </p:sp>
      <p:sp>
        <p:nvSpPr>
          <p:cNvPr id="10269" name="Text Box 29"/>
          <p:cNvSpPr txBox="1">
            <a:spLocks noChangeArrowheads="1"/>
          </p:cNvSpPr>
          <p:nvPr/>
        </p:nvSpPr>
        <p:spPr bwMode="auto">
          <a:xfrm>
            <a:off x="4495800" y="1981200"/>
            <a:ext cx="14001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</a:rPr>
              <a:t>IP-а</a:t>
            </a:r>
            <a:r>
              <a:rPr lang="ru-RU" sz="1800">
                <a:solidFill>
                  <a:srgbClr val="FFFF00"/>
                </a:solidFill>
              </a:rPr>
              <a:t>дрес</a:t>
            </a:r>
            <a:br>
              <a:rPr lang="ru-RU" sz="1800">
                <a:solidFill>
                  <a:srgbClr val="FFFF00"/>
                </a:solidFill>
              </a:rPr>
            </a:br>
            <a:r>
              <a:rPr lang="ru-RU" sz="1800">
                <a:solidFill>
                  <a:srgbClr val="FFFF00"/>
                </a:solidFill>
              </a:rPr>
              <a:t> получателя</a:t>
            </a:r>
            <a:r>
              <a:rPr lang="ru-RU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ru-RU" sz="1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ru-RU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  <a:endParaRPr lang="ru-RU" sz="1600" b="1">
              <a:solidFill>
                <a:srgbClr val="FFFF00"/>
              </a:solidFill>
              <a:latin typeface="Arial Cyr" pitchFamily="34" charset="0"/>
            </a:endParaRPr>
          </a:p>
        </p:txBody>
      </p:sp>
      <p:sp>
        <p:nvSpPr>
          <p:cNvPr id="10275" name="Text Box 35"/>
          <p:cNvSpPr txBox="1">
            <a:spLocks noChangeArrowheads="1"/>
          </p:cNvSpPr>
          <p:nvPr/>
        </p:nvSpPr>
        <p:spPr bwMode="auto">
          <a:xfrm>
            <a:off x="5951538" y="1309688"/>
            <a:ext cx="1058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IP-</a:t>
            </a:r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пакет</a:t>
            </a:r>
            <a:endParaRPr lang="ru-RU"/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5867400" y="1981200"/>
            <a:ext cx="1501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</a:rPr>
              <a:t>IP-а</a:t>
            </a:r>
            <a:r>
              <a:rPr lang="ru-RU" sz="1800">
                <a:solidFill>
                  <a:srgbClr val="FFFF00"/>
                </a:solidFill>
              </a:rPr>
              <a:t>дрес</a:t>
            </a:r>
            <a:br>
              <a:rPr lang="ru-RU" sz="1800">
                <a:solidFill>
                  <a:srgbClr val="FFFF00"/>
                </a:solidFill>
              </a:rPr>
            </a:br>
            <a:r>
              <a:rPr lang="ru-RU" sz="1800">
                <a:solidFill>
                  <a:srgbClr val="FFFF00"/>
                </a:solidFill>
              </a:rPr>
              <a:t> отправителя </a:t>
            </a:r>
            <a:br>
              <a:rPr lang="ru-RU" sz="1800">
                <a:solidFill>
                  <a:srgbClr val="FFFF00"/>
                </a:solidFill>
              </a:rPr>
            </a:br>
            <a:r>
              <a:rPr lang="ru-RU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  <a:endParaRPr lang="ru-RU" sz="1600" b="1">
              <a:solidFill>
                <a:srgbClr val="FFFF00"/>
              </a:solidFill>
              <a:latin typeface="Arial Cyr" pitchFamily="34" charset="0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7391400" y="1981200"/>
            <a:ext cx="0" cy="914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4267200" y="2895600"/>
            <a:ext cx="0" cy="12192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285" name="Text Box 45"/>
          <p:cNvSpPr txBox="1">
            <a:spLocks noChangeArrowheads="1"/>
          </p:cNvSpPr>
          <p:nvPr/>
        </p:nvSpPr>
        <p:spPr bwMode="auto">
          <a:xfrm>
            <a:off x="7369175" y="2209800"/>
            <a:ext cx="1012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Данные</a:t>
            </a:r>
            <a:endParaRPr lang="ru-RU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>
            <a:off x="8458200" y="2895600"/>
            <a:ext cx="0" cy="121920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293" name="Line 53"/>
          <p:cNvSpPr>
            <a:spLocks noChangeShapeType="1"/>
          </p:cNvSpPr>
          <p:nvPr/>
        </p:nvSpPr>
        <p:spPr bwMode="auto">
          <a:xfrm>
            <a:off x="304800" y="3505200"/>
            <a:ext cx="8610600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294" name="Text Box 54"/>
          <p:cNvSpPr txBox="1">
            <a:spLocks noChangeArrowheads="1"/>
          </p:cNvSpPr>
          <p:nvPr/>
        </p:nvSpPr>
        <p:spPr bwMode="auto">
          <a:xfrm>
            <a:off x="655638" y="2909888"/>
            <a:ext cx="2011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Сетевой уровень</a:t>
            </a:r>
            <a:endParaRPr lang="ru-RU"/>
          </a:p>
        </p:txBody>
      </p:sp>
      <p:sp>
        <p:nvSpPr>
          <p:cNvPr id="10295" name="Text Box 55"/>
          <p:cNvSpPr txBox="1">
            <a:spLocks noChangeArrowheads="1"/>
          </p:cNvSpPr>
          <p:nvPr/>
        </p:nvSpPr>
        <p:spPr bwMode="auto">
          <a:xfrm>
            <a:off x="446088" y="3595688"/>
            <a:ext cx="2297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Канальный уровень</a:t>
            </a:r>
            <a:endParaRPr lang="ru-RU"/>
          </a:p>
        </p:txBody>
      </p:sp>
      <p:sp>
        <p:nvSpPr>
          <p:cNvPr id="10297" name="Rectangle 57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143000"/>
          </a:xfrm>
          <a:noFill/>
          <a:ln/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ru-RU" sz="4000">
                <a:latin typeface="Arial Cyr" pitchFamily="34" charset="0"/>
              </a:rPr>
              <a:t>Назначение протокола </a:t>
            </a:r>
            <a:r>
              <a:rPr lang="en-US" sz="4000">
                <a:latin typeface="Arial Cyr" pitchFamily="34" charset="0"/>
              </a:rPr>
              <a:t>ARP</a:t>
            </a:r>
            <a:endParaRPr lang="ru-RU">
              <a:latin typeface="Arial Cyr" pitchFamily="34" charset="0"/>
            </a:endParaRPr>
          </a:p>
        </p:txBody>
      </p:sp>
      <p:sp>
        <p:nvSpPr>
          <p:cNvPr id="10299" name="Rectangle 59"/>
          <p:cNvSpPr>
            <a:spLocks noChangeArrowheads="1"/>
          </p:cNvSpPr>
          <p:nvPr/>
        </p:nvSpPr>
        <p:spPr bwMode="auto">
          <a:xfrm>
            <a:off x="228600" y="4038600"/>
            <a:ext cx="4038600" cy="914400"/>
          </a:xfrm>
          <a:prstGeom prst="rect">
            <a:avLst/>
          </a:prstGeom>
          <a:solidFill>
            <a:srgbClr val="66FF33"/>
          </a:solidFill>
          <a:ln w="3175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10300" name="Rectangle 60"/>
          <p:cNvSpPr>
            <a:spLocks noChangeArrowheads="1"/>
          </p:cNvSpPr>
          <p:nvPr/>
        </p:nvSpPr>
        <p:spPr bwMode="auto">
          <a:xfrm>
            <a:off x="8458200" y="4038600"/>
            <a:ext cx="609600" cy="914400"/>
          </a:xfrm>
          <a:prstGeom prst="rect">
            <a:avLst/>
          </a:prstGeom>
          <a:solidFill>
            <a:srgbClr val="66FF33"/>
          </a:solidFill>
          <a:ln w="3175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276" name="Text Box 36"/>
          <p:cNvSpPr txBox="1">
            <a:spLocks noChangeArrowheads="1"/>
          </p:cNvSpPr>
          <p:nvPr/>
        </p:nvSpPr>
        <p:spPr bwMode="auto">
          <a:xfrm>
            <a:off x="2286000" y="4038600"/>
            <a:ext cx="1981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</a:rPr>
              <a:t>MAC-а</a:t>
            </a:r>
            <a:r>
              <a:rPr lang="ru-RU" sz="1800">
                <a:solidFill>
                  <a:srgbClr val="0000FF"/>
                </a:solidFill>
              </a:rPr>
              <a:t>дрес</a:t>
            </a:r>
          </a:p>
          <a:p>
            <a:pPr algn="ctr"/>
            <a:r>
              <a:rPr lang="ru-RU" sz="1800">
                <a:solidFill>
                  <a:srgbClr val="0000FF"/>
                </a:solidFill>
              </a:rPr>
              <a:t>отправителя</a:t>
            </a:r>
            <a:r>
              <a:rPr lang="ru-RU" sz="1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ru-RU" sz="1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ru-RU" sz="1800">
                <a:solidFill>
                  <a:srgbClr val="0000FF"/>
                </a:solidFill>
              </a:rPr>
              <a:t>08:00:39:00:2F:C3</a:t>
            </a:r>
          </a:p>
        </p:txBody>
      </p:sp>
      <p:sp>
        <p:nvSpPr>
          <p:cNvPr id="10288" name="Text Box 48"/>
          <p:cNvSpPr txBox="1">
            <a:spLocks noChangeArrowheads="1"/>
          </p:cNvSpPr>
          <p:nvPr/>
        </p:nvSpPr>
        <p:spPr bwMode="auto">
          <a:xfrm>
            <a:off x="304800" y="4038600"/>
            <a:ext cx="195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>
                <a:solidFill>
                  <a:srgbClr val="0000FF"/>
                </a:solidFill>
              </a:rPr>
              <a:t>MAC-а</a:t>
            </a:r>
            <a:r>
              <a:rPr lang="ru-RU" sz="1800">
                <a:solidFill>
                  <a:srgbClr val="0000FF"/>
                </a:solidFill>
              </a:rPr>
              <a:t>дрес</a:t>
            </a:r>
          </a:p>
          <a:p>
            <a:pPr algn="ctr"/>
            <a:r>
              <a:rPr lang="ru-RU" sz="1800">
                <a:solidFill>
                  <a:srgbClr val="0000FF"/>
                </a:solidFill>
              </a:rPr>
              <a:t>получателя</a:t>
            </a:r>
            <a:br>
              <a:rPr lang="ru-RU" sz="1800">
                <a:solidFill>
                  <a:srgbClr val="0000FF"/>
                </a:solidFill>
              </a:rPr>
            </a:br>
            <a:r>
              <a:rPr lang="ru-RU" sz="1800">
                <a:solidFill>
                  <a:srgbClr val="0000FF"/>
                </a:solidFill>
              </a:rPr>
              <a:t>08:00:28:00:38:A9</a:t>
            </a:r>
          </a:p>
        </p:txBody>
      </p:sp>
      <p:sp>
        <p:nvSpPr>
          <p:cNvPr id="10301" name="AutoShape 61"/>
          <p:cNvSpPr>
            <a:spLocks noChangeArrowheads="1"/>
          </p:cNvSpPr>
          <p:nvPr/>
        </p:nvSpPr>
        <p:spPr bwMode="auto">
          <a:xfrm>
            <a:off x="1371600" y="5410200"/>
            <a:ext cx="1066800" cy="762000"/>
          </a:xfrm>
          <a:prstGeom prst="cloudCallout">
            <a:avLst>
              <a:gd name="adj1" fmla="val -99106"/>
              <a:gd name="adj2" fmla="val -105000"/>
            </a:avLst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ru-RU" sz="4000" b="1">
                <a:solidFill>
                  <a:srgbClr val="FF006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56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3" grpId="0" animBg="1" autoUpdateAnimBg="0"/>
      <p:bldP spid="10254" grpId="0" autoUpdateAnimBg="0"/>
      <p:bldP spid="10299" grpId="0" animBg="1" autoUpdateAnimBg="0"/>
      <p:bldP spid="10300" grpId="0" animBg="1" autoUpdateAnimBg="0"/>
      <p:bldP spid="10276" grpId="0" autoUpdateAnimBg="0"/>
      <p:bldP spid="10288" grpId="0" autoUpdateAnimBg="0"/>
      <p:bldP spid="10301" grpId="0" animBg="1" autoUpdateAnimBg="0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52400"/>
            <a:ext cx="7772400" cy="762000"/>
          </a:xfrm>
          <a:noFill/>
          <a:ln/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z="4000">
                <a:latin typeface="Arial Cyr" pitchFamily="34" charset="0"/>
              </a:rPr>
              <a:t>Назначение протокола </a:t>
            </a:r>
            <a:r>
              <a:rPr lang="en-US" sz="4000">
                <a:latin typeface="Arial Cyr" pitchFamily="34" charset="0"/>
              </a:rPr>
              <a:t>ARP</a:t>
            </a:r>
            <a:endParaRPr lang="ru-RU" sz="4000">
              <a:latin typeface="Arial Cyr" pitchFamily="34" charset="0"/>
            </a:endParaRPr>
          </a:p>
        </p:txBody>
      </p:sp>
      <p:grpSp>
        <p:nvGrpSpPr>
          <p:cNvPr id="6182" name="Group 38"/>
          <p:cNvGrpSpPr>
            <a:grpSpLocks/>
          </p:cNvGrpSpPr>
          <p:nvPr/>
        </p:nvGrpSpPr>
        <p:grpSpPr bwMode="auto">
          <a:xfrm>
            <a:off x="609600" y="2573338"/>
            <a:ext cx="4221163" cy="1389062"/>
            <a:chOff x="384" y="1621"/>
            <a:chExt cx="2659" cy="875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384" y="1621"/>
              <a:ext cx="2640" cy="854"/>
            </a:xfrm>
            <a:prstGeom prst="rect">
              <a:avLst/>
            </a:prstGeom>
            <a:noFill/>
            <a:ln w="19050" cap="sq">
              <a:solidFill>
                <a:srgbClr val="18381C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>
              <a:off x="1152" y="1631"/>
              <a:ext cx="0" cy="854"/>
            </a:xfrm>
            <a:prstGeom prst="line">
              <a:avLst/>
            </a:prstGeom>
            <a:noFill/>
            <a:ln w="19050" cap="sq">
              <a:solidFill>
                <a:srgbClr val="18381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384" y="1909"/>
              <a:ext cx="2640" cy="0"/>
            </a:xfrm>
            <a:prstGeom prst="line">
              <a:avLst/>
            </a:prstGeom>
            <a:noFill/>
            <a:ln w="19050" cap="sq">
              <a:solidFill>
                <a:srgbClr val="18381C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152" name="Text Box 8"/>
            <p:cNvSpPr txBox="1">
              <a:spLocks noChangeArrowheads="1"/>
            </p:cNvSpPr>
            <p:nvPr/>
          </p:nvSpPr>
          <p:spPr bwMode="auto">
            <a:xfrm>
              <a:off x="384" y="1631"/>
              <a:ext cx="760" cy="250"/>
            </a:xfrm>
            <a:prstGeom prst="rect">
              <a:avLst/>
            </a:prstGeom>
            <a:noFill/>
            <a:ln w="31750" cap="sq">
              <a:solidFill>
                <a:srgbClr val="18381C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IP-адрес</a:t>
              </a:r>
              <a:endParaRPr lang="ru-RU" dirty="0">
                <a:solidFill>
                  <a:schemeClr val="accent1"/>
                </a:solidFill>
                <a:latin typeface="Courier New" pitchFamily="49" charset="0"/>
              </a:endParaRPr>
            </a:p>
          </p:txBody>
        </p:sp>
        <p:sp>
          <p:nvSpPr>
            <p:cNvPr id="6153" name="Text Box 9"/>
            <p:cNvSpPr txBox="1">
              <a:spLocks noChangeArrowheads="1"/>
            </p:cNvSpPr>
            <p:nvPr/>
          </p:nvSpPr>
          <p:spPr bwMode="auto">
            <a:xfrm>
              <a:off x="1200" y="1631"/>
              <a:ext cx="1843" cy="250"/>
            </a:xfrm>
            <a:prstGeom prst="rect">
              <a:avLst/>
            </a:prstGeom>
            <a:noFill/>
            <a:ln w="31750" cap="sq">
              <a:solidFill>
                <a:srgbClr val="18381C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000" dirty="0" err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Ethernet</a:t>
              </a:r>
              <a:r>
                <a:rPr lang="ru-RU" sz="20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 (MAC) – адрес</a:t>
              </a:r>
              <a:endParaRPr lang="ru-RU" dirty="0">
                <a:solidFill>
                  <a:schemeClr val="accent1"/>
                </a:solidFill>
                <a:latin typeface="Courier New" pitchFamily="49" charset="0"/>
              </a:endParaRPr>
            </a:p>
          </p:txBody>
        </p:sp>
        <p:sp>
          <p:nvSpPr>
            <p:cNvPr id="6154" name="Text Box 10"/>
            <p:cNvSpPr txBox="1">
              <a:spLocks noChangeArrowheads="1"/>
            </p:cNvSpPr>
            <p:nvPr/>
          </p:nvSpPr>
          <p:spPr bwMode="auto">
            <a:xfrm>
              <a:off x="388" y="1919"/>
              <a:ext cx="716" cy="577"/>
            </a:xfrm>
            <a:prstGeom prst="rect">
              <a:avLst/>
            </a:prstGeom>
            <a:noFill/>
            <a:ln w="31750" cap="sq">
              <a:solidFill>
                <a:srgbClr val="18381C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800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223.1.2.1</a:t>
              </a:r>
              <a:endPara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endParaRPr>
            </a:p>
            <a:p>
              <a:r>
                <a:rPr lang="ru-RU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223.1.2.3</a:t>
              </a:r>
            </a:p>
            <a:p>
              <a:r>
                <a:rPr lang="ru-RU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223.1.2.4</a:t>
              </a:r>
            </a:p>
          </p:txBody>
        </p: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1468" y="1919"/>
              <a:ext cx="1316" cy="577"/>
            </a:xfrm>
            <a:prstGeom prst="rect">
              <a:avLst/>
            </a:prstGeom>
            <a:noFill/>
            <a:ln w="31750" cap="sq">
              <a:solidFill>
                <a:srgbClr val="18381C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800">
                  <a:solidFill>
                    <a:srgbClr val="66FF3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08:00:39:00:2F:C3</a:t>
              </a:r>
              <a:endPara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endParaRPr>
            </a:p>
            <a:p>
              <a:r>
                <a:rPr lang="ru-RU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08:00:5A:21:A7:22</a:t>
              </a:r>
            </a:p>
            <a:p>
              <a:r>
                <a:rPr lang="ru-RU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Cyr" pitchFamily="34" charset="0"/>
                </a:rPr>
                <a:t>08:00:10:99:AC:54</a:t>
              </a:r>
            </a:p>
          </p:txBody>
        </p:sp>
      </p:grp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1657350" y="2057400"/>
            <a:ext cx="177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ARP-таблица</a:t>
            </a:r>
            <a:endParaRPr lang="ru-RU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>
            <a:off x="1981200" y="6019800"/>
            <a:ext cx="6934200" cy="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3681413" y="6019800"/>
            <a:ext cx="1881187" cy="366713"/>
          </a:xfrm>
          <a:prstGeom prst="rect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 dirty="0">
                <a:latin typeface="Arial Cyr" pitchFamily="34" charset="0"/>
              </a:rPr>
              <a:t>Кабель </a:t>
            </a:r>
            <a:r>
              <a:rPr lang="en-US" sz="1800" dirty="0">
                <a:solidFill>
                  <a:srgbClr val="FFFFFF"/>
                </a:solidFill>
                <a:latin typeface="Arial Cyr" pitchFamily="34" charset="0"/>
              </a:rPr>
              <a:t>Ethernet</a:t>
            </a:r>
            <a:endParaRPr lang="ru-RU" dirty="0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381000" y="1219200"/>
            <a:ext cx="8534400" cy="4495800"/>
          </a:xfrm>
          <a:prstGeom prst="rect">
            <a:avLst/>
          </a:prstGeom>
          <a:noFill/>
          <a:ln w="31750">
            <a:solidFill>
              <a:srgbClr val="18381C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6858000" y="4935538"/>
            <a:ext cx="1098550" cy="398462"/>
          </a:xfrm>
          <a:prstGeom prst="rect">
            <a:avLst/>
          </a:prstGeom>
          <a:noFill/>
          <a:ln w="31750" cap="sq">
            <a:solidFill>
              <a:srgbClr val="18381C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latin typeface="Arial Cyr" pitchFamily="34" charset="0"/>
              </a:rPr>
              <a:t>Ethernet</a:t>
            </a:r>
            <a:endParaRPr lang="ru-RU" sz="1800">
              <a:latin typeface="Arial Cyr" pitchFamily="34" charset="0"/>
            </a:endParaRPr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>
            <a:off x="7391400" y="5334000"/>
            <a:ext cx="0" cy="68580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7010400" y="3124200"/>
            <a:ext cx="762000" cy="398463"/>
          </a:xfrm>
          <a:prstGeom prst="rect">
            <a:avLst/>
          </a:prstGeom>
          <a:noFill/>
          <a:ln w="31750" cap="sq">
            <a:solidFill>
              <a:srgbClr val="18381C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 Cyr" pitchFamily="34" charset="0"/>
              </a:rPr>
              <a:t>IP</a:t>
            </a:r>
            <a:endParaRPr lang="ru-RU" sz="1800">
              <a:latin typeface="Arial Cyr" pitchFamily="34" charset="0"/>
            </a:endParaRP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5562600" y="3944938"/>
            <a:ext cx="762000" cy="398462"/>
          </a:xfrm>
          <a:prstGeom prst="rect">
            <a:avLst/>
          </a:prstGeom>
          <a:noFill/>
          <a:ln w="31750" cap="sq">
            <a:solidFill>
              <a:srgbClr val="FF0066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FF0066"/>
                </a:solidFill>
                <a:latin typeface="Arial Cyr" pitchFamily="34" charset="0"/>
              </a:rPr>
              <a:t>ARP</a:t>
            </a:r>
            <a:endParaRPr lang="ru-RU" sz="1800">
              <a:solidFill>
                <a:srgbClr val="FF0066"/>
              </a:solidFill>
              <a:latin typeface="Arial Cyr" pitchFamily="34" charset="0"/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7467600" y="2420938"/>
            <a:ext cx="762000" cy="398462"/>
          </a:xfrm>
          <a:prstGeom prst="rect">
            <a:avLst/>
          </a:prstGeom>
          <a:noFill/>
          <a:ln w="31750" cap="sq">
            <a:solidFill>
              <a:srgbClr val="18381C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latin typeface="Arial Cyr" pitchFamily="34" charset="0"/>
              </a:rPr>
              <a:t>UDP</a:t>
            </a:r>
            <a:endParaRPr lang="ru-RU" sz="1800">
              <a:latin typeface="Arial Cyr" pitchFamily="34" charset="0"/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6553200" y="2420938"/>
            <a:ext cx="762000" cy="398462"/>
          </a:xfrm>
          <a:prstGeom prst="rect">
            <a:avLst/>
          </a:prstGeom>
          <a:noFill/>
          <a:ln w="31750" cap="sq">
            <a:solidFill>
              <a:srgbClr val="18381C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Arial Cyr" pitchFamily="34" charset="0"/>
              </a:rPr>
              <a:t>TCP</a:t>
            </a:r>
            <a:endParaRPr lang="ru-RU" sz="1800" dirty="0">
              <a:latin typeface="Arial Cyr" pitchFamily="34" charset="0"/>
            </a:endParaRP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7162800" y="2819400"/>
            <a:ext cx="0" cy="30480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7620000" y="2819400"/>
            <a:ext cx="0" cy="30480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7391400" y="3524250"/>
            <a:ext cx="0" cy="142875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5029200" y="1676400"/>
            <a:ext cx="3200400" cy="398463"/>
          </a:xfrm>
          <a:prstGeom prst="rect">
            <a:avLst/>
          </a:prstGeom>
          <a:noFill/>
          <a:ln w="31750" cap="sq">
            <a:solidFill>
              <a:srgbClr val="18381C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800">
                <a:latin typeface="Arial Cyr" pitchFamily="34" charset="0"/>
              </a:rPr>
              <a:t>Прикладные службы</a:t>
            </a:r>
          </a:p>
        </p:txBody>
      </p:sp>
      <p:sp>
        <p:nvSpPr>
          <p:cNvPr id="6174" name="Line 30"/>
          <p:cNvSpPr>
            <a:spLocks noChangeShapeType="1"/>
          </p:cNvSpPr>
          <p:nvPr/>
        </p:nvSpPr>
        <p:spPr bwMode="auto">
          <a:xfrm>
            <a:off x="6934200" y="2133600"/>
            <a:ext cx="0" cy="30480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75" name="Line 31"/>
          <p:cNvSpPr>
            <a:spLocks noChangeShapeType="1"/>
          </p:cNvSpPr>
          <p:nvPr/>
        </p:nvSpPr>
        <p:spPr bwMode="auto">
          <a:xfrm>
            <a:off x="7848600" y="2133600"/>
            <a:ext cx="0" cy="304800"/>
          </a:xfrm>
          <a:prstGeom prst="line">
            <a:avLst/>
          </a:prstGeom>
          <a:noFill/>
          <a:ln w="31750" cap="sq">
            <a:solidFill>
              <a:srgbClr val="18381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5448301" y="2895600"/>
            <a:ext cx="15621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IP-а</a:t>
            </a:r>
            <a:r>
              <a:rPr lang="ru-RU" sz="1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дрес</a:t>
            </a:r>
            <a:endParaRPr lang="ru-RU" sz="18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/>
            <a: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получателя</a:t>
            </a:r>
            <a:b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ru-RU" sz="1600" b="1" dirty="0">
                <a:solidFill>
                  <a:schemeClr val="accent1"/>
                </a:solidFill>
                <a:latin typeface="Arial Cyr" pitchFamily="34" charset="0"/>
              </a:rPr>
              <a:t>223.1.2.1</a:t>
            </a:r>
            <a:endParaRPr lang="ru-RU" sz="18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4724400" y="4724400"/>
            <a:ext cx="20351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MAC-</a:t>
            </a:r>
            <a: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адрес</a:t>
            </a:r>
          </a:p>
          <a:p>
            <a:pPr algn="ctr"/>
            <a: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получателя</a:t>
            </a:r>
            <a:b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ru-RU" sz="1600" b="1" dirty="0">
                <a:solidFill>
                  <a:schemeClr val="accent1"/>
                </a:solidFill>
                <a:latin typeface="Arial Cyr" pitchFamily="34" charset="0"/>
              </a:rPr>
              <a:t>08:00:39:00:2F:C30</a:t>
            </a:r>
            <a:endParaRPr lang="ru-RU" sz="18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 flipH="1" flipV="1">
            <a:off x="4800600" y="3810000"/>
            <a:ext cx="762000" cy="304800"/>
          </a:xfrm>
          <a:prstGeom prst="line">
            <a:avLst/>
          </a:prstGeom>
          <a:noFill/>
          <a:ln w="19050" cap="sq">
            <a:solidFill>
              <a:srgbClr val="FFFF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6400800" y="4114800"/>
            <a:ext cx="914400" cy="0"/>
          </a:xfrm>
          <a:prstGeom prst="line">
            <a:avLst/>
          </a:prstGeom>
          <a:noFill/>
          <a:ln w="19050" cap="sq">
            <a:solidFill>
              <a:srgbClr val="18381C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7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90600"/>
          </a:xfrm>
          <a:noFill/>
          <a:ln/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z="3800">
                <a:latin typeface="Arial Cyr" pitchFamily="34" charset="0"/>
              </a:rPr>
              <a:t>Определение МАС-адреса получателя</a:t>
            </a:r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228600" y="4191000"/>
            <a:ext cx="86868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5135" name="Object 15"/>
          <p:cNvGraphicFramePr>
            <a:graphicFrameLocks noChangeAspect="1"/>
          </p:cNvGraphicFramePr>
          <p:nvPr/>
        </p:nvGraphicFramePr>
        <p:xfrm>
          <a:off x="32766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4" name="Clip" r:id="rId3" imgW="2501280" imgH="2615760" progId="MS_ClipArt_Gallery.2">
                  <p:embed/>
                </p:oleObj>
              </mc:Choice>
              <mc:Fallback>
                <p:oleObj name="Clip" r:id="rId3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6" name="Picture 16" descr="serv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496C8A"/>
              </a:clrFrom>
              <a:clrTo>
                <a:srgbClr val="496C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00600"/>
            <a:ext cx="647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37" name="Object 17"/>
          <p:cNvGraphicFramePr>
            <a:graphicFrameLocks noChangeAspect="1"/>
          </p:cNvGraphicFramePr>
          <p:nvPr/>
        </p:nvGraphicFramePr>
        <p:xfrm>
          <a:off x="5334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5" name="Clip" r:id="rId6" imgW="2501280" imgH="2615760" progId="MS_ClipArt_Gallery.2">
                  <p:embed/>
                </p:oleObj>
              </mc:Choice>
              <mc:Fallback>
                <p:oleObj name="Clip" r:id="rId6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18"/>
          <p:cNvGraphicFramePr>
            <a:graphicFrameLocks noChangeAspect="1"/>
          </p:cNvGraphicFramePr>
          <p:nvPr/>
        </p:nvGraphicFramePr>
        <p:xfrm>
          <a:off x="61722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6" name="Clip" r:id="rId8" imgW="2501280" imgH="2615760" progId="MS_ClipArt_Gallery.2">
                  <p:embed/>
                </p:oleObj>
              </mc:Choice>
              <mc:Fallback>
                <p:oleObj name="Clip" r:id="rId8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1066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3733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6629400" y="2651125"/>
            <a:ext cx="230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6781800" y="5394325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44" name="Line 24"/>
          <p:cNvSpPr>
            <a:spLocks noChangeShapeType="1"/>
          </p:cNvSpPr>
          <p:nvPr/>
        </p:nvSpPr>
        <p:spPr bwMode="auto">
          <a:xfrm>
            <a:off x="37338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45" name="Line 25"/>
          <p:cNvSpPr>
            <a:spLocks noChangeShapeType="1"/>
          </p:cNvSpPr>
          <p:nvPr/>
        </p:nvSpPr>
        <p:spPr bwMode="auto">
          <a:xfrm>
            <a:off x="66294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7010400" y="3794125"/>
            <a:ext cx="188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latin typeface="Arial Cyr" pitchFamily="34" charset="0"/>
              </a:rPr>
              <a:t>Сеть 223.1.2.0</a:t>
            </a:r>
            <a:endParaRPr lang="ru-RU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6400800" y="4191000"/>
            <a:ext cx="0" cy="685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>
            <a:off x="990600" y="2514600"/>
            <a:ext cx="0" cy="1219200"/>
          </a:xfrm>
          <a:prstGeom prst="line">
            <a:avLst/>
          </a:prstGeom>
          <a:noFill/>
          <a:ln w="57150" cap="sq">
            <a:solidFill>
              <a:srgbClr val="66FF33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51" name="Text Box 31"/>
          <p:cNvSpPr txBox="1">
            <a:spLocks noChangeArrowheads="1"/>
          </p:cNvSpPr>
          <p:nvPr/>
        </p:nvSpPr>
        <p:spPr bwMode="auto">
          <a:xfrm>
            <a:off x="52388" y="1219200"/>
            <a:ext cx="2157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Telnet   </a:t>
            </a:r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5168" name="Text Box 48"/>
          <p:cNvSpPr txBox="1">
            <a:spLocks noChangeArrowheads="1"/>
          </p:cNvSpPr>
          <p:nvPr/>
        </p:nvSpPr>
        <p:spPr bwMode="auto">
          <a:xfrm>
            <a:off x="1177739" y="3581400"/>
            <a:ext cx="19479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Ethernet-</a:t>
            </a:r>
            <a:r>
              <a:rPr lang="ru-RU" dirty="0">
                <a:solidFill>
                  <a:schemeClr val="accent1"/>
                </a:solidFill>
              </a:rPr>
              <a:t>адрес 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180" name="Rectangle 60"/>
          <p:cNvSpPr>
            <a:spLocks noChangeArrowheads="1"/>
          </p:cNvSpPr>
          <p:nvPr/>
        </p:nvSpPr>
        <p:spPr bwMode="auto">
          <a:xfrm>
            <a:off x="609600" y="4800600"/>
            <a:ext cx="4800600" cy="17526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81" name="Line 61"/>
          <p:cNvSpPr>
            <a:spLocks noChangeShapeType="1"/>
          </p:cNvSpPr>
          <p:nvPr/>
        </p:nvSpPr>
        <p:spPr bwMode="auto">
          <a:xfrm>
            <a:off x="2743200" y="4800600"/>
            <a:ext cx="0" cy="17526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82" name="Line 62"/>
          <p:cNvSpPr>
            <a:spLocks noChangeShapeType="1"/>
          </p:cNvSpPr>
          <p:nvPr/>
        </p:nvSpPr>
        <p:spPr bwMode="auto">
          <a:xfrm>
            <a:off x="609600" y="5257800"/>
            <a:ext cx="48006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5183" name="Text Box 63"/>
          <p:cNvSpPr txBox="1">
            <a:spLocks noChangeArrowheads="1"/>
          </p:cNvSpPr>
          <p:nvPr/>
        </p:nvSpPr>
        <p:spPr bwMode="auto">
          <a:xfrm>
            <a:off x="1079500" y="4800600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IP-адрес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5184" name="Text Box 64"/>
          <p:cNvSpPr txBox="1">
            <a:spLocks noChangeArrowheads="1"/>
          </p:cNvSpPr>
          <p:nvPr/>
        </p:nvSpPr>
        <p:spPr bwMode="auto">
          <a:xfrm>
            <a:off x="3059113" y="4800600"/>
            <a:ext cx="2122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Ethernet</a:t>
            </a:r>
            <a:r>
              <a:rPr lang="ru-RU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 – адрес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5185" name="Text Box 65"/>
          <p:cNvSpPr txBox="1">
            <a:spLocks noChangeArrowheads="1"/>
          </p:cNvSpPr>
          <p:nvPr/>
        </p:nvSpPr>
        <p:spPr bwMode="auto">
          <a:xfrm>
            <a:off x="1044575" y="5257800"/>
            <a:ext cx="1136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  <a:b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</a:br>
            <a: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</a:p>
        </p:txBody>
      </p:sp>
      <p:sp>
        <p:nvSpPr>
          <p:cNvPr id="5186" name="Text Box 66"/>
          <p:cNvSpPr txBox="1">
            <a:spLocks noChangeArrowheads="1"/>
          </p:cNvSpPr>
          <p:nvPr/>
        </p:nvSpPr>
        <p:spPr bwMode="auto">
          <a:xfrm>
            <a:off x="3033713" y="5257800"/>
            <a:ext cx="2089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  <a:p>
            <a:pPr algn="ctr"/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  <a:p>
            <a:pPr algn="ctr"/>
            <a: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  <a:br>
              <a:rPr lang="ru-RU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</a:br>
            <a:r>
              <a:rPr lang="ru-RU" sz="1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?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5187" name="Text Box 67"/>
          <p:cNvSpPr txBox="1">
            <a:spLocks noChangeArrowheads="1"/>
          </p:cNvSpPr>
          <p:nvPr/>
        </p:nvSpPr>
        <p:spPr bwMode="auto">
          <a:xfrm>
            <a:off x="2114550" y="4403725"/>
            <a:ext cx="177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ARP-таблица</a:t>
            </a:r>
            <a:endParaRPr lang="ru-RU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199" name="Text Box 79"/>
          <p:cNvSpPr txBox="1">
            <a:spLocks noChangeArrowheads="1"/>
          </p:cNvSpPr>
          <p:nvPr/>
        </p:nvSpPr>
        <p:spPr bwMode="auto">
          <a:xfrm>
            <a:off x="52388" y="1219200"/>
            <a:ext cx="2157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Telnet   </a:t>
            </a:r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9" grpId="0" animBg="1"/>
      <p:bldP spid="5151" grpId="0" autoUpdateAnimBg="0"/>
      <p:bldP spid="5168" grpId="0" autoUpdateAnimBg="0"/>
      <p:bldP spid="5199" grpId="0" autoUpdateAnimBg="0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228600" y="4191000"/>
            <a:ext cx="86868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762000" y="4343400"/>
            <a:ext cx="4357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FFFF66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Широковещательный </a:t>
            </a:r>
            <a:r>
              <a:rPr lang="ru-RU" sz="2000" b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ARP- запрос</a:t>
            </a:r>
            <a:endParaRPr lang="ru-RU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32766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8" name="Clip" r:id="rId3" imgW="2501280" imgH="2615760" progId="MS_ClipArt_Gallery.2">
                  <p:embed/>
                </p:oleObj>
              </mc:Choice>
              <mc:Fallback>
                <p:oleObj name="Clip" r:id="rId3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3" name="Picture 7" descr="serv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496C8A"/>
              </a:clrFrom>
              <a:clrTo>
                <a:srgbClr val="496C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00600"/>
            <a:ext cx="647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5334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9" name="Clip" r:id="rId6" imgW="2501280" imgH="2615760" progId="MS_ClipArt_Gallery.2">
                  <p:embed/>
                </p:oleObj>
              </mc:Choice>
              <mc:Fallback>
                <p:oleObj name="Clip" r:id="rId6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61722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0" name="Clip" r:id="rId8" imgW="2501280" imgH="2615760" progId="MS_ClipArt_Gallery.2">
                  <p:embed/>
                </p:oleObj>
              </mc:Choice>
              <mc:Fallback>
                <p:oleObj name="Clip" r:id="rId8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066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3733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6629400" y="2651125"/>
            <a:ext cx="230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6781800" y="5394325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37338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66294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7010400" y="3794125"/>
            <a:ext cx="188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latin typeface="Arial Cyr" pitchFamily="34" charset="0"/>
              </a:rPr>
              <a:t>Сеть 223.1.2.0</a:t>
            </a:r>
            <a:endParaRPr lang="ru-RU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6400800" y="4191000"/>
            <a:ext cx="0" cy="685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6781800" y="4905375"/>
            <a:ext cx="2286000" cy="398463"/>
          </a:xfrm>
          <a:prstGeom prst="rect">
            <a:avLst/>
          </a:prstGeom>
          <a:solidFill>
            <a:srgbClr val="0066FF"/>
          </a:solidFill>
          <a:ln w="31750" cap="sq">
            <a:solidFill>
              <a:srgbClr val="0000C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8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08:00:28:00:38:A9</a:t>
            </a:r>
            <a:endParaRPr lang="ru-RU">
              <a:latin typeface="Courier New" pitchFamily="49" charset="0"/>
            </a:endParaRPr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28600" y="4191000"/>
            <a:ext cx="762000" cy="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228600" y="4800600"/>
            <a:ext cx="5410200" cy="15240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214313" y="4845050"/>
            <a:ext cx="32146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IP–адрес отправителя</a:t>
            </a:r>
          </a:p>
          <a:p>
            <a:r>
              <a:rPr lang="ru-RU" sz="1800">
                <a:latin typeface="Arial Cyr" pitchFamily="34" charset="0"/>
              </a:rPr>
              <a:t>Ethernet–адрес отправителя</a:t>
            </a:r>
            <a:endParaRPr lang="ru-RU">
              <a:latin typeface="Courier New" pitchFamily="49" charset="0"/>
            </a:endParaRPr>
          </a:p>
        </p:txBody>
      </p:sp>
      <p:sp>
        <p:nvSpPr>
          <p:cNvPr id="9242" name="Text Box 26"/>
          <p:cNvSpPr txBox="1">
            <a:spLocks noChangeArrowheads="1"/>
          </p:cNvSpPr>
          <p:nvPr/>
        </p:nvSpPr>
        <p:spPr bwMode="auto">
          <a:xfrm>
            <a:off x="228600" y="5607050"/>
            <a:ext cx="2822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Необходимый IP–адрес</a:t>
            </a:r>
          </a:p>
          <a:p>
            <a:r>
              <a:rPr lang="ru-RU" sz="1800">
                <a:latin typeface="Arial Cyr" pitchFamily="34" charset="0"/>
              </a:rPr>
              <a:t>Искомый Ethernet–адрес</a:t>
            </a:r>
            <a:endParaRPr lang="ru-RU">
              <a:latin typeface="Courier New" pitchFamily="49" charset="0"/>
            </a:endParaRP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228600" y="5562600"/>
            <a:ext cx="54102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>
            <a:off x="3429000" y="4800600"/>
            <a:ext cx="0" cy="15240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3505200" y="5638800"/>
            <a:ext cx="1136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66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223.1.2.2</a:t>
            </a:r>
          </a:p>
          <a:p>
            <a:r>
              <a:rPr lang="en-US" sz="1800">
                <a:solidFill>
                  <a:srgbClr val="FF0066"/>
                </a:solidFill>
                <a:latin typeface="Arial Cyr" pitchFamily="34" charset="0"/>
              </a:rPr>
              <a:t>&lt;</a:t>
            </a:r>
            <a:r>
              <a:rPr lang="ru-RU" sz="1800">
                <a:solidFill>
                  <a:srgbClr val="FF0066"/>
                </a:solidFill>
                <a:latin typeface="Arial Cyr" pitchFamily="34" charset="0"/>
              </a:rPr>
              <a:t>пусто</a:t>
            </a:r>
            <a:r>
              <a:rPr lang="en-US" sz="1800">
                <a:solidFill>
                  <a:srgbClr val="FF0066"/>
                </a:solidFill>
                <a:latin typeface="Arial Cyr" pitchFamily="34" charset="0"/>
              </a:rPr>
              <a:t>&gt;</a:t>
            </a:r>
            <a:endParaRPr lang="ru-RU" sz="2000">
              <a:latin typeface="Arial Cyr" pitchFamily="34" charset="0"/>
            </a:endParaRPr>
          </a:p>
        </p:txBody>
      </p:sp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3505200" y="4876800"/>
            <a:ext cx="2076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223.1.2.1</a:t>
            </a:r>
          </a:p>
          <a:p>
            <a:r>
              <a:rPr lang="ru-RU" sz="1800">
                <a:latin typeface="Arial Cyr" pitchFamily="34" charset="0"/>
              </a:rPr>
              <a:t>08:00:39:00:2F:C3</a:t>
            </a:r>
            <a:endParaRPr lang="ru-RU" sz="2000">
              <a:latin typeface="Arial Cyr" pitchFamily="34" charset="0"/>
            </a:endParaRPr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>
            <a:off x="990600" y="4191000"/>
            <a:ext cx="7924800" cy="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 flipV="1">
            <a:off x="3733800" y="2514600"/>
            <a:ext cx="0" cy="167640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 flipV="1">
            <a:off x="6629400" y="2514600"/>
            <a:ext cx="0" cy="167640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>
            <a:off x="6400800" y="4191000"/>
            <a:ext cx="0" cy="685800"/>
          </a:xfrm>
          <a:prstGeom prst="line">
            <a:avLst/>
          </a:prstGeom>
          <a:noFill/>
          <a:ln w="57150" cap="sq">
            <a:solidFill>
              <a:srgbClr val="FF0066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228600" y="4800600"/>
            <a:ext cx="5410200" cy="15240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>
            <a:off x="228600" y="5562600"/>
            <a:ext cx="54102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3429000" y="4800600"/>
            <a:ext cx="0" cy="15240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56" name="Text Box 40"/>
          <p:cNvSpPr txBox="1">
            <a:spLocks noChangeArrowheads="1"/>
          </p:cNvSpPr>
          <p:nvPr/>
        </p:nvSpPr>
        <p:spPr bwMode="auto">
          <a:xfrm>
            <a:off x="228600" y="5607050"/>
            <a:ext cx="2822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Необходимый IP–адрес</a:t>
            </a:r>
          </a:p>
          <a:p>
            <a:r>
              <a:rPr lang="ru-RU" sz="1800">
                <a:latin typeface="Arial Cyr" pitchFamily="34" charset="0"/>
              </a:rPr>
              <a:t>Искомый Ethernet–адрес</a:t>
            </a:r>
            <a:endParaRPr lang="ru-RU">
              <a:latin typeface="Courier New" pitchFamily="49" charset="0"/>
            </a:endParaRPr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kumimoji="1" lang="ru-RU" sz="3800">
                <a:solidFill>
                  <a:schemeClr val="tx2"/>
                </a:solidFill>
                <a:latin typeface="Arial Cyr" pitchFamily="34" charset="0"/>
              </a:rPr>
              <a:t>Определение МАС-адреса получателя</a:t>
            </a:r>
          </a:p>
        </p:txBody>
      </p:sp>
    </p:spTree>
    <p:extLst>
      <p:ext uri="{BB962C8B-B14F-4D97-AF65-F5344CB8AC3E}">
        <p14:creationId xmlns:p14="http://schemas.microsoft.com/office/powerpoint/2010/main" val="171492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utoUpdateAnimBg="0"/>
      <p:bldP spid="9235" grpId="0" animBg="1" autoUpdateAnimBg="0"/>
      <p:bldP spid="9238" grpId="0" animBg="1"/>
      <p:bldP spid="9239" grpId="0" animBg="1"/>
      <p:bldP spid="9247" grpId="0" animBg="1"/>
      <p:bldP spid="9248" grpId="0" animBg="1"/>
      <p:bldP spid="9249" grpId="0" animBg="1"/>
      <p:bldP spid="9250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228600" y="4191000"/>
            <a:ext cx="86868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32766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2" name="Clip" r:id="rId3" imgW="2501280" imgH="2615760" progId="MS_ClipArt_Gallery.2">
                  <p:embed/>
                </p:oleObj>
              </mc:Choice>
              <mc:Fallback>
                <p:oleObj name="Clip" r:id="rId3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5" name="Picture 7" descr="serv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496C8A"/>
              </a:clrFrom>
              <a:clrTo>
                <a:srgbClr val="496C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00600"/>
            <a:ext cx="647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5334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3" name="Clip" r:id="rId6" imgW="2501280" imgH="2615760" progId="MS_ClipArt_Gallery.2">
                  <p:embed/>
                </p:oleObj>
              </mc:Choice>
              <mc:Fallback>
                <p:oleObj name="Clip" r:id="rId6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61722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4" name="Clip" r:id="rId8" imgW="2501280" imgH="2615760" progId="MS_ClipArt_Gallery.2">
                  <p:embed/>
                </p:oleObj>
              </mc:Choice>
              <mc:Fallback>
                <p:oleObj name="Clip" r:id="rId8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066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733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6629400" y="2651125"/>
            <a:ext cx="230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6781800" y="5394325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37338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66294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7010400" y="3794125"/>
            <a:ext cx="188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latin typeface="Arial Cyr" pitchFamily="34" charset="0"/>
              </a:rPr>
              <a:t>Сеть 223.1.2.0</a:t>
            </a:r>
            <a:endParaRPr lang="ru-RU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6400800" y="4191000"/>
            <a:ext cx="0" cy="685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6781800" y="4937125"/>
            <a:ext cx="2343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08:00:28:00:38:A9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228600" y="4800600"/>
            <a:ext cx="5410200" cy="15240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214313" y="4845050"/>
            <a:ext cx="32146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IP–адрес отправителя</a:t>
            </a:r>
          </a:p>
          <a:p>
            <a:r>
              <a:rPr lang="ru-RU" sz="1800">
                <a:latin typeface="Arial Cyr" pitchFamily="34" charset="0"/>
              </a:rPr>
              <a:t>Ethernet–адрес отправителя</a:t>
            </a:r>
            <a:endParaRPr lang="ru-RU">
              <a:latin typeface="Courier New" pitchFamily="49" charset="0"/>
            </a:endParaRPr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228600" y="5607050"/>
            <a:ext cx="2822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latin typeface="Arial Cyr" pitchFamily="34" charset="0"/>
              </a:rPr>
              <a:t>Необходимый IP–адрес</a:t>
            </a:r>
          </a:p>
          <a:p>
            <a:r>
              <a:rPr lang="ru-RU" sz="1800">
                <a:latin typeface="Arial Cyr" pitchFamily="34" charset="0"/>
              </a:rPr>
              <a:t>Искомый Ethernet–адрес</a:t>
            </a:r>
            <a:endParaRPr lang="ru-RU">
              <a:latin typeface="Courier New" pitchFamily="49" charset="0"/>
            </a:endParaRPr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228600" y="5562600"/>
            <a:ext cx="54102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>
            <a:off x="3429000" y="4800600"/>
            <a:ext cx="0" cy="15240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207" name="Text Box 39"/>
          <p:cNvSpPr txBox="1">
            <a:spLocks noChangeArrowheads="1"/>
          </p:cNvSpPr>
          <p:nvPr/>
        </p:nvSpPr>
        <p:spPr bwMode="auto">
          <a:xfrm>
            <a:off x="3486150" y="5638800"/>
            <a:ext cx="2076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 b="1">
                <a:latin typeface="Arial Cyr" pitchFamily="34" charset="0"/>
              </a:rPr>
              <a:t>223.1.2.1</a:t>
            </a:r>
            <a:endParaRPr lang="ru-RU" sz="1800">
              <a:latin typeface="Arial Cyr" pitchFamily="34" charset="0"/>
            </a:endParaRPr>
          </a:p>
          <a:p>
            <a:r>
              <a:rPr lang="ru-RU" sz="1800">
                <a:latin typeface="Arial Cyr" pitchFamily="34" charset="0"/>
              </a:rPr>
              <a:t>08:00:39:00:2F:C3</a:t>
            </a:r>
            <a:endParaRPr lang="ru-RU" sz="2000">
              <a:latin typeface="Arial Cyr" pitchFamily="34" charset="0"/>
            </a:endParaRPr>
          </a:p>
        </p:txBody>
      </p:sp>
      <p:sp>
        <p:nvSpPr>
          <p:cNvPr id="7208" name="Text Box 40"/>
          <p:cNvSpPr txBox="1">
            <a:spLocks noChangeArrowheads="1"/>
          </p:cNvSpPr>
          <p:nvPr/>
        </p:nvSpPr>
        <p:spPr bwMode="auto">
          <a:xfrm>
            <a:off x="3505200" y="4845050"/>
            <a:ext cx="2051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FF66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 b="1" dirty="0">
                <a:latin typeface="Arial Cyr" pitchFamily="34" charset="0"/>
              </a:rPr>
              <a:t>223.1.2.2</a:t>
            </a:r>
            <a:endParaRPr lang="ru-RU" sz="1800" dirty="0">
              <a:latin typeface="Arial Cyr" pitchFamily="34" charset="0"/>
            </a:endParaRPr>
          </a:p>
          <a:p>
            <a:r>
              <a:rPr lang="ru-RU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08:00:28:00:38:A9</a:t>
            </a:r>
            <a:endParaRPr lang="ru-RU" sz="20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 flipV="1">
            <a:off x="6400800" y="4191000"/>
            <a:ext cx="0" cy="68580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 flipH="1">
            <a:off x="990600" y="4191000"/>
            <a:ext cx="5410200" cy="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 flipV="1">
            <a:off x="990600" y="2514600"/>
            <a:ext cx="0" cy="1676400"/>
          </a:xfrm>
          <a:prstGeom prst="line">
            <a:avLst/>
          </a:prstGeom>
          <a:noFill/>
          <a:ln w="57150" cap="sq">
            <a:solidFill>
              <a:srgbClr val="00B0F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214" name="Text Box 46"/>
          <p:cNvSpPr txBox="1">
            <a:spLocks noChangeArrowheads="1"/>
          </p:cNvSpPr>
          <p:nvPr/>
        </p:nvSpPr>
        <p:spPr bwMode="auto">
          <a:xfrm>
            <a:off x="2309813" y="4343400"/>
            <a:ext cx="15763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FFFF66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ARP- ответ</a:t>
            </a:r>
            <a:endParaRPr lang="ru-RU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236" name="Rectangle 68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1143000"/>
          </a:xfrm>
          <a:noFill/>
          <a:ln/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z="3800">
                <a:latin typeface="Arial Cyr" pitchFamily="34" charset="0"/>
              </a:rPr>
              <a:t>Определение МАС-адреса получателя</a:t>
            </a:r>
          </a:p>
        </p:txBody>
      </p:sp>
    </p:spTree>
    <p:extLst>
      <p:ext uri="{BB962C8B-B14F-4D97-AF65-F5344CB8AC3E}">
        <p14:creationId xmlns:p14="http://schemas.microsoft.com/office/powerpoint/2010/main" val="123618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1" grpId="0" animBg="1"/>
      <p:bldP spid="7212" grpId="0" animBg="1"/>
      <p:bldP spid="7213" grpId="0" animBg="1"/>
      <p:bldP spid="7214" grpId="0" autoUpdateAnimBg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228600" y="4191000"/>
            <a:ext cx="86868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32766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9" name="Clip" r:id="rId3" imgW="2501280" imgH="2615760" progId="MS_ClipArt_Gallery.2">
                  <p:embed/>
                </p:oleObj>
              </mc:Choice>
              <mc:Fallback>
                <p:oleObj name="Clip" r:id="rId3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9" name="Picture 7" descr="serv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496C8A"/>
              </a:clrFrom>
              <a:clrTo>
                <a:srgbClr val="496C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00600"/>
            <a:ext cx="647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5334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0" name="Clip" r:id="rId6" imgW="2501280" imgH="2615760" progId="MS_ClipArt_Gallery.2">
                  <p:embed/>
                </p:oleObj>
              </mc:Choice>
              <mc:Fallback>
                <p:oleObj name="Clip" r:id="rId6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6172200" y="16002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1" name="Clip" r:id="rId8" imgW="2501280" imgH="2615760" progId="MS_ClipArt_Gallery.2">
                  <p:embed/>
                </p:oleObj>
              </mc:Choice>
              <mc:Fallback>
                <p:oleObj name="Clip" r:id="rId8" imgW="2501280" imgH="261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002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1066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3733800" y="2651125"/>
            <a:ext cx="2286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6629400" y="2651125"/>
            <a:ext cx="230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</a:p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6781800" y="5394325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37338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>
            <a:off x="6629400" y="2514600"/>
            <a:ext cx="0" cy="16764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7010400" y="3794125"/>
            <a:ext cx="188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latin typeface="Arial Cyr" pitchFamily="34" charset="0"/>
              </a:rPr>
              <a:t>Сеть 223.1.2.0</a:t>
            </a:r>
            <a:endParaRPr lang="ru-RU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6400800" y="4191000"/>
            <a:ext cx="0" cy="685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6781800" y="4937125"/>
            <a:ext cx="2343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08:00:28:00:38:A9</a:t>
            </a:r>
            <a:endParaRPr lang="ru-RU">
              <a:latin typeface="Courier New" pitchFamily="49" charset="0"/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52388" y="1219200"/>
            <a:ext cx="2157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Telnet   </a:t>
            </a:r>
            <a:r>
              <a:rPr lang="ru-RU" sz="20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20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</p:txBody>
      </p:sp>
      <p:sp>
        <p:nvSpPr>
          <p:cNvPr id="8239" name="Rectangle 47"/>
          <p:cNvSpPr>
            <a:spLocks noChangeArrowheads="1"/>
          </p:cNvSpPr>
          <p:nvPr/>
        </p:nvSpPr>
        <p:spPr bwMode="auto">
          <a:xfrm>
            <a:off x="609600" y="4800600"/>
            <a:ext cx="4800600" cy="1676400"/>
          </a:xfrm>
          <a:prstGeom prst="rect">
            <a:avLst/>
          </a:prstGeom>
          <a:noFill/>
          <a:ln w="190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2743200" y="4800600"/>
            <a:ext cx="0" cy="167640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>
            <a:off x="609600" y="5257800"/>
            <a:ext cx="4800600" cy="0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1079500" y="4800600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IP-адрес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8243" name="Text Box 51"/>
          <p:cNvSpPr txBox="1">
            <a:spLocks noChangeArrowheads="1"/>
          </p:cNvSpPr>
          <p:nvPr/>
        </p:nvSpPr>
        <p:spPr bwMode="auto">
          <a:xfrm>
            <a:off x="3009900" y="4800599"/>
            <a:ext cx="21224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Ethernet</a:t>
            </a:r>
            <a:r>
              <a:rPr lang="ru-RU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 – адрес</a:t>
            </a:r>
            <a:endParaRPr lang="ru-RU" dirty="0">
              <a:solidFill>
                <a:schemeClr val="accent1"/>
              </a:solidFill>
              <a:latin typeface="Courier New" pitchFamily="49" charset="0"/>
            </a:endParaRPr>
          </a:p>
        </p:txBody>
      </p: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073150" y="5257800"/>
            <a:ext cx="1136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223.1.2.1</a:t>
            </a:r>
          </a:p>
          <a:p>
            <a:r>
              <a:rPr lang="ru-RU" sz="1800" b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223.1.2.2</a:t>
            </a:r>
            <a:endParaRPr lang="ru-RU" sz="18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223.1.2.3</a:t>
            </a:r>
          </a:p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223.1.2.4</a:t>
            </a:r>
          </a:p>
        </p:txBody>
      </p:sp>
      <p:sp>
        <p:nvSpPr>
          <p:cNvPr id="8253" name="Text Box 61"/>
          <p:cNvSpPr txBox="1">
            <a:spLocks noChangeArrowheads="1"/>
          </p:cNvSpPr>
          <p:nvPr/>
        </p:nvSpPr>
        <p:spPr bwMode="auto">
          <a:xfrm>
            <a:off x="3124200" y="5257800"/>
            <a:ext cx="2127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08:00:39:00:2F:C3</a:t>
            </a:r>
          </a:p>
          <a:p>
            <a:r>
              <a:rPr lang="ru-RU" sz="1800" b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08:00:28:00:38:A9</a:t>
            </a:r>
            <a:endParaRPr lang="ru-RU" sz="1800">
              <a:effectLst>
                <a:outerShdw blurRad="38100" dist="38100" dir="2700000" algn="tl">
                  <a:srgbClr val="000000"/>
                </a:outerShdw>
              </a:effectLst>
              <a:latin typeface="Arial Cyr" pitchFamily="34" charset="0"/>
            </a:endParaRPr>
          </a:p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08:00:5A:21:A7:22</a:t>
            </a:r>
          </a:p>
          <a:p>
            <a:r>
              <a:rPr lang="ru-RU" sz="18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08:00:10:99:AC:54</a:t>
            </a:r>
          </a:p>
        </p:txBody>
      </p:sp>
      <p:sp>
        <p:nvSpPr>
          <p:cNvPr id="8254" name="Text Box 62"/>
          <p:cNvSpPr txBox="1">
            <a:spLocks noChangeArrowheads="1"/>
          </p:cNvSpPr>
          <p:nvPr/>
        </p:nvSpPr>
        <p:spPr bwMode="auto">
          <a:xfrm>
            <a:off x="914400" y="4343400"/>
            <a:ext cx="4238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effectLst>
                  <a:outerShdw blurRad="38100" dist="38100" dir="2700000" algn="tl">
                    <a:srgbClr val="000000"/>
                  </a:outerShdw>
                </a:effectLst>
                <a:latin typeface="Arial Cyr" pitchFamily="34" charset="0"/>
              </a:rPr>
              <a:t>Модифицированная ARP-таблица</a:t>
            </a:r>
            <a:endParaRPr lang="ru-RU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8255" name="Line 63"/>
          <p:cNvSpPr>
            <a:spLocks noChangeShapeType="1"/>
          </p:cNvSpPr>
          <p:nvPr/>
        </p:nvSpPr>
        <p:spPr bwMode="auto">
          <a:xfrm>
            <a:off x="990600" y="2514600"/>
            <a:ext cx="0" cy="1676400"/>
          </a:xfrm>
          <a:prstGeom prst="line">
            <a:avLst/>
          </a:prstGeom>
          <a:noFill/>
          <a:ln w="57150" cap="sq">
            <a:solidFill>
              <a:srgbClr val="66FF33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56" name="Line 64"/>
          <p:cNvSpPr>
            <a:spLocks noChangeShapeType="1"/>
          </p:cNvSpPr>
          <p:nvPr/>
        </p:nvSpPr>
        <p:spPr bwMode="auto">
          <a:xfrm flipH="1">
            <a:off x="990600" y="4191000"/>
            <a:ext cx="5410200" cy="0"/>
          </a:xfrm>
          <a:prstGeom prst="line">
            <a:avLst/>
          </a:prstGeom>
          <a:noFill/>
          <a:ln w="57150" cap="sq">
            <a:solidFill>
              <a:srgbClr val="66FF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57" name="Line 65"/>
          <p:cNvSpPr>
            <a:spLocks noChangeShapeType="1"/>
          </p:cNvSpPr>
          <p:nvPr/>
        </p:nvSpPr>
        <p:spPr bwMode="auto">
          <a:xfrm flipV="1">
            <a:off x="6400800" y="4191000"/>
            <a:ext cx="0" cy="685800"/>
          </a:xfrm>
          <a:prstGeom prst="line">
            <a:avLst/>
          </a:prstGeom>
          <a:noFill/>
          <a:ln w="57150" cap="sq">
            <a:solidFill>
              <a:srgbClr val="66FF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260" name="Rectangle 68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1143000"/>
          </a:xfrm>
          <a:noFill/>
          <a:ln/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z="3800">
                <a:latin typeface="Arial Cyr" pitchFamily="34" charset="0"/>
              </a:rPr>
              <a:t>Определение МАС-адреса получателя</a:t>
            </a:r>
          </a:p>
        </p:txBody>
      </p:sp>
    </p:spTree>
    <p:extLst>
      <p:ext uri="{BB962C8B-B14F-4D97-AF65-F5344CB8AC3E}">
        <p14:creationId xmlns:p14="http://schemas.microsoft.com/office/powerpoint/2010/main" val="96840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5" grpId="0" animBg="1"/>
      <p:bldP spid="8256" grpId="0" animBg="1"/>
      <p:bldP spid="8257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0"/>
            <a:ext cx="7772400" cy="1219200"/>
          </a:xfrm>
          <a:noFill/>
          <a:ln/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z="3800">
                <a:latin typeface="Arial Cyr" pitchFamily="34" charset="0"/>
              </a:rPr>
              <a:t>Схема работы </a:t>
            </a:r>
            <a:r>
              <a:rPr lang="en-US" sz="3800">
                <a:latin typeface="Arial Cyr" pitchFamily="34" charset="0"/>
              </a:rPr>
              <a:t>ARP</a:t>
            </a:r>
            <a:endParaRPr lang="ru-RU" sz="3800">
              <a:latin typeface="Arial Cyr" pitchFamily="34" charset="0"/>
            </a:endParaRPr>
          </a:p>
        </p:txBody>
      </p:sp>
      <p:sp>
        <p:nvSpPr>
          <p:cNvPr id="34822" name="AutoShape 6"/>
          <p:cNvSpPr>
            <a:spLocks noChangeArrowheads="1"/>
          </p:cNvSpPr>
          <p:nvPr/>
        </p:nvSpPr>
        <p:spPr bwMode="auto">
          <a:xfrm>
            <a:off x="1828800" y="1447800"/>
            <a:ext cx="5715000" cy="609600"/>
          </a:xfrm>
          <a:prstGeom prst="flowChartProcess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>
                <a:latin typeface="Arial Cyr" pitchFamily="34" charset="0"/>
              </a:rPr>
              <a:t>Просмотр </a:t>
            </a:r>
            <a:r>
              <a:rPr lang="en-US">
                <a:latin typeface="Arial Cyr" pitchFamily="34" charset="0"/>
              </a:rPr>
              <a:t>ARP - </a:t>
            </a:r>
            <a:r>
              <a:rPr lang="ru-RU">
                <a:latin typeface="Arial Cyr" pitchFamily="34" charset="0"/>
              </a:rPr>
              <a:t>таблицы</a:t>
            </a:r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4800600" y="2438400"/>
            <a:ext cx="2819400" cy="990600"/>
          </a:xfrm>
          <a:prstGeom prst="flowChartDecision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>
                <a:latin typeface="Arial Cyr" pitchFamily="34" charset="0"/>
              </a:rPr>
              <a:t>Есть запись?</a:t>
            </a:r>
          </a:p>
        </p:txBody>
      </p:sp>
      <p:sp>
        <p:nvSpPr>
          <p:cNvPr id="34824" name="AutoShape 8"/>
          <p:cNvSpPr>
            <a:spLocks noChangeArrowheads="1"/>
          </p:cNvSpPr>
          <p:nvPr/>
        </p:nvSpPr>
        <p:spPr bwMode="auto">
          <a:xfrm>
            <a:off x="1676400" y="3276600"/>
            <a:ext cx="2209800" cy="685800"/>
          </a:xfrm>
          <a:prstGeom prst="flowChartProcess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Arial Cyr" pitchFamily="34" charset="0"/>
              </a:rPr>
              <a:t>ARP-</a:t>
            </a:r>
            <a:r>
              <a:rPr lang="ru-RU">
                <a:latin typeface="Arial Cyr" pitchFamily="34" charset="0"/>
              </a:rPr>
              <a:t>запрос</a:t>
            </a:r>
          </a:p>
        </p:txBody>
      </p:sp>
      <p:sp>
        <p:nvSpPr>
          <p:cNvPr id="34825" name="AutoShape 9"/>
          <p:cNvSpPr>
            <a:spLocks noChangeArrowheads="1"/>
          </p:cNvSpPr>
          <p:nvPr/>
        </p:nvSpPr>
        <p:spPr bwMode="auto">
          <a:xfrm>
            <a:off x="1676400" y="4229100"/>
            <a:ext cx="2209800" cy="762000"/>
          </a:xfrm>
          <a:prstGeom prst="flowChartProcess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>
                <a:latin typeface="Arial Cyr" pitchFamily="34" charset="0"/>
              </a:rPr>
              <a:t>Получение </a:t>
            </a:r>
          </a:p>
          <a:p>
            <a:pPr algn="ctr"/>
            <a:r>
              <a:rPr lang="ru-RU">
                <a:latin typeface="Arial Cyr" pitchFamily="34" charset="0"/>
              </a:rPr>
              <a:t>ответа</a:t>
            </a:r>
          </a:p>
        </p:txBody>
      </p:sp>
      <p:sp>
        <p:nvSpPr>
          <p:cNvPr id="34826" name="AutoShape 10"/>
          <p:cNvSpPr>
            <a:spLocks noChangeArrowheads="1"/>
          </p:cNvSpPr>
          <p:nvPr/>
        </p:nvSpPr>
        <p:spPr bwMode="auto">
          <a:xfrm>
            <a:off x="1676400" y="5257800"/>
            <a:ext cx="2209800" cy="838200"/>
          </a:xfrm>
          <a:prstGeom prst="flowChartProcess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>
                <a:latin typeface="Arial Cyr" pitchFamily="34" charset="0"/>
              </a:rPr>
              <a:t>Обновление</a:t>
            </a:r>
          </a:p>
          <a:p>
            <a:pPr algn="ctr"/>
            <a:r>
              <a:rPr lang="en-US">
                <a:latin typeface="Arial Cyr" pitchFamily="34" charset="0"/>
              </a:rPr>
              <a:t>ARP-</a:t>
            </a:r>
            <a:r>
              <a:rPr lang="ru-RU">
                <a:latin typeface="Arial Cyr" pitchFamily="34" charset="0"/>
              </a:rPr>
              <a:t>таблицы</a:t>
            </a:r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227763" y="2057400"/>
            <a:ext cx="0" cy="3810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33" name="AutoShape 17"/>
          <p:cNvSpPr>
            <a:spLocks noChangeArrowheads="1"/>
          </p:cNvSpPr>
          <p:nvPr/>
        </p:nvSpPr>
        <p:spPr bwMode="auto">
          <a:xfrm>
            <a:off x="5105400" y="5029200"/>
            <a:ext cx="2209800" cy="1066800"/>
          </a:xfrm>
          <a:prstGeom prst="flowChartProcess">
            <a:avLst/>
          </a:prstGeom>
          <a:noFill/>
          <a:ln w="3175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>
                <a:latin typeface="Arial Cyr" pitchFamily="34" charset="0"/>
              </a:rPr>
              <a:t>Отправка</a:t>
            </a:r>
          </a:p>
          <a:p>
            <a:pPr algn="ctr"/>
            <a:r>
              <a:rPr lang="ru-RU">
                <a:latin typeface="Arial Cyr" pitchFamily="34" charset="0"/>
              </a:rPr>
              <a:t>пакета</a:t>
            </a:r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 flipH="1">
            <a:off x="2805113" y="2936875"/>
            <a:ext cx="1995487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2803525" y="2971800"/>
            <a:ext cx="0" cy="304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34836" name="AutoShape 20"/>
          <p:cNvCxnSpPr>
            <a:cxnSpLocks noChangeShapeType="1"/>
            <a:stCxn id="34823" idx="2"/>
            <a:endCxn id="34833" idx="0"/>
          </p:cNvCxnSpPr>
          <p:nvPr/>
        </p:nvCxnSpPr>
        <p:spPr bwMode="auto">
          <a:xfrm>
            <a:off x="6210300" y="3444875"/>
            <a:ext cx="0" cy="1568450"/>
          </a:xfrm>
          <a:prstGeom prst="straightConnector1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37" name="Line 21"/>
          <p:cNvSpPr>
            <a:spLocks noChangeShapeType="1"/>
          </p:cNvSpPr>
          <p:nvPr/>
        </p:nvSpPr>
        <p:spPr bwMode="auto">
          <a:xfrm>
            <a:off x="2743200" y="6096000"/>
            <a:ext cx="0" cy="3048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38" name="Line 22"/>
          <p:cNvSpPr>
            <a:spLocks noChangeShapeType="1"/>
          </p:cNvSpPr>
          <p:nvPr/>
        </p:nvSpPr>
        <p:spPr bwMode="auto">
          <a:xfrm flipH="1">
            <a:off x="914400" y="6400800"/>
            <a:ext cx="18288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39" name="Line 23"/>
          <p:cNvSpPr>
            <a:spLocks noChangeShapeType="1"/>
          </p:cNvSpPr>
          <p:nvPr/>
        </p:nvSpPr>
        <p:spPr bwMode="auto">
          <a:xfrm flipV="1">
            <a:off x="914400" y="1752600"/>
            <a:ext cx="0" cy="464820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4840" name="Line 24"/>
          <p:cNvSpPr>
            <a:spLocks noChangeShapeType="1"/>
          </p:cNvSpPr>
          <p:nvPr/>
        </p:nvSpPr>
        <p:spPr bwMode="auto">
          <a:xfrm>
            <a:off x="914400" y="1752600"/>
            <a:ext cx="914400" cy="0"/>
          </a:xfrm>
          <a:prstGeom prst="line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cxnSp>
        <p:nvCxnSpPr>
          <p:cNvPr id="34841" name="AutoShape 25"/>
          <p:cNvCxnSpPr>
            <a:cxnSpLocks noChangeShapeType="1"/>
            <a:stCxn id="34824" idx="2"/>
            <a:endCxn id="34825" idx="0"/>
          </p:cNvCxnSpPr>
          <p:nvPr/>
        </p:nvCxnSpPr>
        <p:spPr bwMode="auto">
          <a:xfrm>
            <a:off x="2781300" y="3978275"/>
            <a:ext cx="0" cy="234950"/>
          </a:xfrm>
          <a:prstGeom prst="straightConnector1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2" name="AutoShape 26"/>
          <p:cNvCxnSpPr>
            <a:cxnSpLocks noChangeShapeType="1"/>
            <a:stCxn id="34825" idx="2"/>
            <a:endCxn id="34826" idx="0"/>
          </p:cNvCxnSpPr>
          <p:nvPr/>
        </p:nvCxnSpPr>
        <p:spPr bwMode="auto">
          <a:xfrm>
            <a:off x="2781300" y="5006975"/>
            <a:ext cx="0" cy="234950"/>
          </a:xfrm>
          <a:prstGeom prst="straightConnector1">
            <a:avLst/>
          </a:prstGeom>
          <a:noFill/>
          <a:ln w="3175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6373813" y="3429000"/>
            <a:ext cx="560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>
                <a:latin typeface="Arial Cyr" pitchFamily="34" charset="0"/>
              </a:rPr>
              <a:t>Да</a:t>
            </a: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4038600" y="2514600"/>
            <a:ext cx="71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 cap="sq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>
                <a:latin typeface="Arial Cyr" pitchFamily="34" charset="0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30502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920880" cy="1143000"/>
          </a:xfrm>
        </p:spPr>
        <p:txBody>
          <a:bodyPr/>
          <a:lstStyle/>
          <a:p>
            <a:r>
              <a:rPr lang="ru-RU" dirty="0"/>
              <a:t>Содержание учебной дисциплины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49710880"/>
              </p:ext>
            </p:extLst>
          </p:nvPr>
        </p:nvGraphicFramePr>
        <p:xfrm>
          <a:off x="251520" y="1916832"/>
          <a:ext cx="8640959" cy="45621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59"/>
              </a:tblGrid>
              <a:tr h="515897">
                <a:tc>
                  <a:txBody>
                    <a:bodyPr/>
                    <a:lstStyle/>
                    <a:p>
                      <a:pPr marL="556895" indent="-5143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arenR"/>
                      </a:pPr>
                      <a:r>
                        <a:rPr lang="ru-RU" sz="2800" dirty="0">
                          <a:effectLst/>
                        </a:rPr>
                        <a:t>Общие определения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2)  </a:t>
                      </a:r>
                      <a:r>
                        <a:rPr lang="ru-RU" sz="2800" dirty="0" smtClean="0">
                          <a:effectLst/>
                        </a:rPr>
                        <a:t>Введение </a:t>
                      </a:r>
                      <a:r>
                        <a:rPr lang="ru-RU" sz="2800" dirty="0">
                          <a:effectLst/>
                        </a:rPr>
                        <a:t>в криптографию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3)</a:t>
                      </a:r>
                      <a:r>
                        <a:rPr lang="en-US" sz="2800" baseline="0" dirty="0" smtClean="0">
                          <a:effectLst/>
                        </a:rPr>
                        <a:t>  </a:t>
                      </a:r>
                      <a:r>
                        <a:rPr lang="ru-RU" sz="2800" dirty="0" smtClean="0">
                          <a:effectLst/>
                        </a:rPr>
                        <a:t>Идентификация </a:t>
                      </a:r>
                      <a:r>
                        <a:rPr lang="ru-RU" sz="2800" dirty="0">
                          <a:effectLst/>
                        </a:rPr>
                        <a:t>и проверка подлинности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4)  </a:t>
                      </a:r>
                      <a:r>
                        <a:rPr lang="ru-RU" sz="2800" dirty="0" smtClean="0">
                          <a:effectLst/>
                        </a:rPr>
                        <a:t>Сетевые </a:t>
                      </a:r>
                      <a:r>
                        <a:rPr lang="ru-RU" sz="2800" dirty="0">
                          <a:effectLst/>
                        </a:rPr>
                        <a:t>протоколы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5)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от удаленных атак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69516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6)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программного обеспечения и мультимедиа информации.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5897">
                <a:tc>
                  <a:txBody>
                    <a:bodyPr/>
                    <a:lstStyle/>
                    <a:p>
                      <a:pPr marL="42545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dirty="0" smtClean="0">
                          <a:effectLst/>
                        </a:rPr>
                        <a:t>7)  </a:t>
                      </a:r>
                      <a:r>
                        <a:rPr lang="ru-RU" sz="2800" dirty="0" smtClean="0">
                          <a:effectLst/>
                        </a:rPr>
                        <a:t>Методы </a:t>
                      </a:r>
                      <a:r>
                        <a:rPr lang="ru-RU" sz="2800" dirty="0">
                          <a:effectLst/>
                        </a:rPr>
                        <a:t>и средства защиты аппаратного обеспечения</a:t>
                      </a:r>
                      <a:endParaRPr lang="ru-RU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42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064896" cy="1143000"/>
          </a:xfrm>
        </p:spPr>
        <p:txBody>
          <a:bodyPr/>
          <a:lstStyle/>
          <a:p>
            <a:r>
              <a:rPr lang="ru-RU" dirty="0" smtClean="0"/>
              <a:t>2.1	Криптографические </a:t>
            </a:r>
            <a:r>
              <a:rPr lang="ru-RU" dirty="0"/>
              <a:t>алгоритмы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2145754"/>
            <a:ext cx="7560840" cy="4698856"/>
          </a:xfrm>
        </p:spPr>
        <p:txBody>
          <a:bodyPr/>
          <a:lstStyle/>
          <a:p>
            <a:r>
              <a:rPr lang="ru-RU" b="1" dirty="0"/>
              <a:t>Криптография</a:t>
            </a:r>
            <a:r>
              <a:rPr lang="ru-RU" dirty="0"/>
              <a:t> – совокупность методов преобразования данных, направленных на, то чтобы сделать эти данные бесполезными для противника, для обеспечения:</a:t>
            </a:r>
          </a:p>
          <a:p>
            <a:r>
              <a:rPr lang="ru-RU" dirty="0"/>
              <a:t>  конфиденциальности,</a:t>
            </a:r>
          </a:p>
          <a:p>
            <a:r>
              <a:rPr lang="ru-RU" dirty="0"/>
              <a:t>  аутентификации,</a:t>
            </a:r>
          </a:p>
          <a:p>
            <a:r>
              <a:rPr lang="ru-RU" dirty="0"/>
              <a:t>  </a:t>
            </a:r>
            <a:r>
              <a:rPr lang="ru-RU" dirty="0" err="1"/>
              <a:t>неотказуемости</a:t>
            </a:r>
            <a:r>
              <a:rPr lang="ru-RU" dirty="0"/>
              <a:t>,</a:t>
            </a:r>
          </a:p>
          <a:p>
            <a:r>
              <a:rPr lang="ru-RU" dirty="0"/>
              <a:t>  целостности.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7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28600"/>
            <a:ext cx="7772400" cy="9906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ru-RU" sz="3800">
                <a:latin typeface="Arial Cyr" pitchFamily="34" charset="0"/>
              </a:rPr>
              <a:t>Формат </a:t>
            </a:r>
            <a:r>
              <a:rPr lang="en-US" sz="3800">
                <a:latin typeface="Arial Cyr" pitchFamily="34" charset="0"/>
              </a:rPr>
              <a:t>ARP - </a:t>
            </a:r>
            <a:r>
              <a:rPr lang="ru-RU" sz="3800">
                <a:latin typeface="Arial Cyr" pitchFamily="34" charset="0"/>
              </a:rPr>
              <a:t>пакета</a:t>
            </a:r>
            <a:r>
              <a:rPr lang="ru-RU" sz="3200"/>
              <a:t> </a:t>
            </a:r>
            <a:endParaRPr lang="ru-RU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648200" y="1981200"/>
            <a:ext cx="3040063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Тип исслед. протокола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77988" y="2457450"/>
            <a:ext cx="1543050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LHA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1676400" y="1981200"/>
            <a:ext cx="3040063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Тип сети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4751388" y="2438400"/>
            <a:ext cx="2943225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Тип действия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651000" y="4305300"/>
            <a:ext cx="6026150" cy="469900"/>
          </a:xfrm>
          <a:prstGeom prst="rect">
            <a:avLst/>
          </a:prstGeom>
          <a:solidFill>
            <a:srgbClr val="66FF3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sz="1800">
              <a:solidFill>
                <a:schemeClr val="bg2"/>
              </a:solidFill>
              <a:latin typeface="Arial Cyr" pitchFamily="34" charset="0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76400" y="2895600"/>
            <a:ext cx="6019800" cy="457200"/>
          </a:xfrm>
          <a:prstGeom prst="rect">
            <a:avLst/>
          </a:prstGeom>
          <a:solidFill>
            <a:srgbClr val="66FF3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 dirty="0">
                <a:solidFill>
                  <a:schemeClr val="accent1"/>
                </a:solidFill>
                <a:latin typeface="Arial Cyr" pitchFamily="34" charset="0"/>
              </a:rPr>
              <a:t>МАС адрес отправителя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524000" y="1306513"/>
            <a:ext cx="325438" cy="3968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>
                <a:latin typeface="Arial Cyr" pitchFamily="34" charset="0"/>
              </a:rPr>
              <a:t>0</a:t>
            </a:r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7504113" y="1306513"/>
            <a:ext cx="466725" cy="3968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>
                <a:latin typeface="Arial Cyr" pitchFamily="34" charset="0"/>
              </a:rPr>
              <a:t>31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3222625" y="2457450"/>
            <a:ext cx="1501775" cy="4286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 dirty="0">
                <a:solidFill>
                  <a:srgbClr val="0000FF"/>
                </a:solidFill>
                <a:latin typeface="Arial Cyr" pitchFamily="34" charset="0"/>
              </a:rPr>
              <a:t>LPA</a:t>
            </a:r>
          </a:p>
        </p:txBody>
      </p: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4495800" y="1279525"/>
            <a:ext cx="466725" cy="3968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2000" dirty="0">
                <a:latin typeface="Arial Cyr" pitchFamily="34" charset="0"/>
              </a:rPr>
              <a:t>16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676400" y="3352800"/>
            <a:ext cx="2971800" cy="466725"/>
          </a:xfrm>
          <a:prstGeom prst="rect">
            <a:avLst/>
          </a:prstGeom>
          <a:solidFill>
            <a:srgbClr val="66FF3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sz="1800">
              <a:solidFill>
                <a:schemeClr val="bg2"/>
              </a:solidFill>
              <a:latin typeface="Arial Cyr" pitchFamily="34" charset="0"/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4648200" y="3352800"/>
            <a:ext cx="3040063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Arial Cyr" pitchFamily="34" charset="0"/>
              </a:rPr>
              <a:t>IP-</a:t>
            </a:r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адрес отправителя</a:t>
            </a: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1676400" y="3810000"/>
            <a:ext cx="2971800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sz="1800">
              <a:latin typeface="Arial Cyr" pitchFamily="34" charset="0"/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4648200" y="3810000"/>
            <a:ext cx="3040063" cy="466725"/>
          </a:xfrm>
          <a:prstGeom prst="rect">
            <a:avLst/>
          </a:prstGeom>
          <a:solidFill>
            <a:srgbClr val="66FF3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sz="1800" dirty="0">
                <a:solidFill>
                  <a:schemeClr val="accent1"/>
                </a:solidFill>
                <a:latin typeface="Arial Cyr" pitchFamily="34" charset="0"/>
              </a:rPr>
              <a:t>МАС адрес получателя</a:t>
            </a: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1676400" y="4800600"/>
            <a:ext cx="6000750" cy="46672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ru-RU" sz="1800">
              <a:solidFill>
                <a:srgbClr val="0000FF"/>
              </a:solidFill>
              <a:latin typeface="Arial Cyr" pitchFamily="34" charset="0"/>
            </a:endParaRPr>
          </a:p>
          <a:p>
            <a:pPr algn="ctr"/>
            <a:r>
              <a:rPr lang="en-US" sz="1800">
                <a:solidFill>
                  <a:srgbClr val="0000FF"/>
                </a:solidFill>
                <a:latin typeface="Arial Cyr" pitchFamily="34" charset="0"/>
              </a:rPr>
              <a:t>IP-</a:t>
            </a:r>
            <a:r>
              <a:rPr lang="ru-RU" sz="1800">
                <a:solidFill>
                  <a:srgbClr val="0000FF"/>
                </a:solidFill>
                <a:latin typeface="Arial Cyr" pitchFamily="34" charset="0"/>
              </a:rPr>
              <a:t>адрес получателя</a:t>
            </a:r>
          </a:p>
          <a:p>
            <a:pPr algn="ctr"/>
            <a:endParaRPr lang="ru-RU" sz="1800">
              <a:solidFill>
                <a:srgbClr val="0000FF"/>
              </a:solidFill>
              <a:latin typeface="Arial Cy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780928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UDP. </a:t>
            </a:r>
            <a:r>
              <a:rPr lang="ru-RU" dirty="0"/>
              <a:t>Сеансовый уровень.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9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5864"/>
            <a:ext cx="8964488" cy="1143000"/>
          </a:xfrm>
        </p:spPr>
        <p:txBody>
          <a:bodyPr/>
          <a:lstStyle/>
          <a:p>
            <a:r>
              <a:rPr lang="ru-RU" dirty="0"/>
              <a:t>Сервис протокола </a:t>
            </a:r>
            <a:r>
              <a:rPr lang="en-US" dirty="0"/>
              <a:t>UDP</a:t>
            </a:r>
            <a:endParaRPr lang="ru-RU" dirty="0"/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60600" y="1619598"/>
            <a:ext cx="6654800" cy="4609404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User Datagram Protocol, UDP </a:t>
            </a:r>
            <a:r>
              <a:rPr lang="ru-RU" sz="2400" dirty="0"/>
              <a:t>(</a:t>
            </a:r>
            <a:r>
              <a:rPr lang="en-US" sz="2400" dirty="0"/>
              <a:t>RFC 768</a:t>
            </a:r>
            <a:r>
              <a:rPr lang="ru-RU" sz="2400" dirty="0"/>
              <a:t>) обеспечивает обмен единичными сообщениями между приложениями</a:t>
            </a:r>
            <a:endParaRPr lang="en-US" sz="2400" dirty="0"/>
          </a:p>
          <a:p>
            <a:pPr lvl="1"/>
            <a:r>
              <a:rPr lang="ru-RU" sz="2000" dirty="0"/>
              <a:t>UDP очень прост, это прямая ретрансляция сервиса протокола IP приложениям</a:t>
            </a:r>
          </a:p>
          <a:p>
            <a:pPr lvl="1"/>
            <a:r>
              <a:rPr lang="ru-RU" sz="2000" dirty="0"/>
              <a:t>UDP - </a:t>
            </a:r>
            <a:r>
              <a:rPr lang="ru-RU" sz="2000" dirty="0" err="1"/>
              <a:t>дейтаграммный</a:t>
            </a:r>
            <a:r>
              <a:rPr lang="ru-RU" sz="2000" dirty="0"/>
              <a:t> протокол, не гарантирующий доставку (может как терять, так и дуплицировать сообщения) и не сохраняющий порядка следования сообщений</a:t>
            </a:r>
          </a:p>
          <a:p>
            <a:r>
              <a:rPr lang="ru-RU" sz="2400" dirty="0"/>
              <a:t>Сообщение протокола UDP называют </a:t>
            </a:r>
            <a:r>
              <a:rPr lang="ru-RU" sz="2400" i="1" dirty="0"/>
              <a:t>пользовательской дейтаграммой</a:t>
            </a:r>
            <a:r>
              <a:rPr lang="ru-RU" sz="2400" dirty="0"/>
              <a:t> (</a:t>
            </a:r>
            <a:r>
              <a:rPr lang="ru-RU" sz="2400" dirty="0" err="1"/>
              <a:t>user</a:t>
            </a:r>
            <a:r>
              <a:rPr lang="ru-RU" sz="2400" dirty="0"/>
              <a:t> </a:t>
            </a:r>
            <a:r>
              <a:rPr lang="ru-RU" sz="2400" dirty="0" err="1"/>
              <a:t>datagram</a:t>
            </a:r>
            <a:r>
              <a:rPr lang="ru-RU" sz="2400" dirty="0"/>
              <a:t>)</a:t>
            </a:r>
          </a:p>
          <a:p>
            <a:endParaRPr lang="ru-RU" sz="2400" dirty="0"/>
          </a:p>
        </p:txBody>
      </p:sp>
      <p:grpSp>
        <p:nvGrpSpPr>
          <p:cNvPr id="1383428" name="Group 4"/>
          <p:cNvGrpSpPr>
            <a:grpSpLocks/>
          </p:cNvGrpSpPr>
          <p:nvPr/>
        </p:nvGrpSpPr>
        <p:grpSpPr bwMode="auto">
          <a:xfrm>
            <a:off x="152400" y="762000"/>
            <a:ext cx="2133600" cy="5562600"/>
            <a:chOff x="96" y="480"/>
            <a:chExt cx="1344" cy="3504"/>
          </a:xfrm>
        </p:grpSpPr>
        <p:sp>
          <p:nvSpPr>
            <p:cNvPr id="1383429" name="Rectangle 5"/>
            <p:cNvSpPr>
              <a:spLocks noChangeArrowheads="1"/>
            </p:cNvSpPr>
            <p:nvPr/>
          </p:nvSpPr>
          <p:spPr bwMode="auto">
            <a:xfrm>
              <a:off x="96" y="480"/>
              <a:ext cx="1344" cy="124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Application</a:t>
              </a:r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83430" name="Rectangle 6"/>
            <p:cNvSpPr>
              <a:spLocks noChangeArrowheads="1"/>
            </p:cNvSpPr>
            <p:nvPr/>
          </p:nvSpPr>
          <p:spPr bwMode="auto">
            <a:xfrm>
              <a:off x="192" y="1008"/>
              <a:ext cx="1152" cy="624"/>
            </a:xfrm>
            <a:prstGeom prst="rect">
              <a:avLst/>
            </a:prstGeom>
            <a:solidFill>
              <a:srgbClr val="CC99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1" name="Rectangle 7"/>
            <p:cNvSpPr>
              <a:spLocks noChangeArrowheads="1"/>
            </p:cNvSpPr>
            <p:nvPr/>
          </p:nvSpPr>
          <p:spPr bwMode="auto">
            <a:xfrm>
              <a:off x="96" y="2352"/>
              <a:ext cx="1344" cy="72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r>
                <a:rPr lang="en-US" sz="1600" b="1">
                  <a:latin typeface="Arial" pitchFamily="34" charset="0"/>
                </a:rPr>
                <a:t>Transport</a:t>
              </a:r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83432" name="AutoShape 8"/>
            <p:cNvSpPr>
              <a:spLocks noChangeArrowheads="1"/>
            </p:cNvSpPr>
            <p:nvPr/>
          </p:nvSpPr>
          <p:spPr bwMode="auto">
            <a:xfrm>
              <a:off x="264" y="1728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3" name="AutoShape 9"/>
            <p:cNvSpPr>
              <a:spLocks noChangeArrowheads="1"/>
            </p:cNvSpPr>
            <p:nvPr/>
          </p:nvSpPr>
          <p:spPr bwMode="auto">
            <a:xfrm>
              <a:off x="744" y="1968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4" name="AutoShape 10"/>
            <p:cNvSpPr>
              <a:spLocks noChangeArrowheads="1"/>
            </p:cNvSpPr>
            <p:nvPr/>
          </p:nvSpPr>
          <p:spPr bwMode="auto">
            <a:xfrm flipV="1">
              <a:off x="472" y="1776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5" name="AutoShape 11"/>
            <p:cNvSpPr>
              <a:spLocks noChangeArrowheads="1"/>
            </p:cNvSpPr>
            <p:nvPr/>
          </p:nvSpPr>
          <p:spPr bwMode="auto">
            <a:xfrm flipV="1">
              <a:off x="984" y="1968"/>
              <a:ext cx="240" cy="336"/>
            </a:xfrm>
            <a:prstGeom prst="upArrow">
              <a:avLst>
                <a:gd name="adj1" fmla="val 50000"/>
                <a:gd name="adj2" fmla="val 55002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FF33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6" name="Rectangle 12"/>
            <p:cNvSpPr>
              <a:spLocks noChangeArrowheads="1"/>
            </p:cNvSpPr>
            <p:nvPr/>
          </p:nvSpPr>
          <p:spPr bwMode="auto">
            <a:xfrm>
              <a:off x="264" y="1080"/>
              <a:ext cx="432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7" name="Rectangle 13"/>
            <p:cNvSpPr>
              <a:spLocks noChangeArrowheads="1"/>
            </p:cNvSpPr>
            <p:nvPr/>
          </p:nvSpPr>
          <p:spPr bwMode="auto">
            <a:xfrm>
              <a:off x="744" y="1080"/>
              <a:ext cx="240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8" name="Rectangle 14"/>
            <p:cNvSpPr>
              <a:spLocks noChangeArrowheads="1"/>
            </p:cNvSpPr>
            <p:nvPr/>
          </p:nvSpPr>
          <p:spPr bwMode="auto">
            <a:xfrm>
              <a:off x="1032" y="1080"/>
              <a:ext cx="240" cy="4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39" name="Oval 15"/>
            <p:cNvSpPr>
              <a:spLocks noChangeArrowheads="1"/>
            </p:cNvSpPr>
            <p:nvPr/>
          </p:nvSpPr>
          <p:spPr bwMode="auto">
            <a:xfrm>
              <a:off x="1080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40" name="Oval 16"/>
            <p:cNvSpPr>
              <a:spLocks noChangeArrowheads="1"/>
            </p:cNvSpPr>
            <p:nvPr/>
          </p:nvSpPr>
          <p:spPr bwMode="auto">
            <a:xfrm>
              <a:off x="792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41" name="Oval 17"/>
            <p:cNvSpPr>
              <a:spLocks noChangeArrowheads="1"/>
            </p:cNvSpPr>
            <p:nvPr/>
          </p:nvSpPr>
          <p:spPr bwMode="auto">
            <a:xfrm>
              <a:off x="512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42" name="Oval 18"/>
            <p:cNvSpPr>
              <a:spLocks noChangeArrowheads="1"/>
            </p:cNvSpPr>
            <p:nvPr/>
          </p:nvSpPr>
          <p:spPr bwMode="auto">
            <a:xfrm>
              <a:off x="320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3443" name="Rectangle 19"/>
            <p:cNvSpPr>
              <a:spLocks noChangeArrowheads="1"/>
            </p:cNvSpPr>
            <p:nvPr/>
          </p:nvSpPr>
          <p:spPr bwMode="auto">
            <a:xfrm>
              <a:off x="96" y="3744"/>
              <a:ext cx="1344" cy="24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Internetworking</a:t>
              </a:r>
              <a:endParaRPr lang="ru-RU" sz="1600" b="1">
                <a:latin typeface="Arial" pitchFamily="34" charset="0"/>
              </a:endParaRPr>
            </a:p>
          </p:txBody>
        </p:sp>
        <p:grpSp>
          <p:nvGrpSpPr>
            <p:cNvPr id="1383444" name="Group 20"/>
            <p:cNvGrpSpPr>
              <a:grpSpLocks/>
            </p:cNvGrpSpPr>
            <p:nvPr/>
          </p:nvGrpSpPr>
          <p:grpSpPr bwMode="auto">
            <a:xfrm rot="-5400000">
              <a:off x="910" y="3403"/>
              <a:ext cx="427" cy="72"/>
              <a:chOff x="48" y="3312"/>
              <a:chExt cx="672" cy="96"/>
            </a:xfrm>
          </p:grpSpPr>
          <p:sp>
            <p:nvSpPr>
              <p:cNvPr id="138344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3446" name="Rectangle 22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3447" name="Rectangle 23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3448" name="Group 24"/>
            <p:cNvGrpSpPr>
              <a:grpSpLocks/>
            </p:cNvGrpSpPr>
            <p:nvPr/>
          </p:nvGrpSpPr>
          <p:grpSpPr bwMode="auto">
            <a:xfrm rot="5400000" flipV="1">
              <a:off x="723" y="3502"/>
              <a:ext cx="290" cy="72"/>
              <a:chOff x="1872" y="3744"/>
              <a:chExt cx="456" cy="96"/>
            </a:xfrm>
          </p:grpSpPr>
          <p:sp>
            <p:nvSpPr>
              <p:cNvPr id="1383449" name="Line 25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3450" name="Rectangle 26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3451" name="Rectangle 27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3452" name="Group 28"/>
            <p:cNvGrpSpPr>
              <a:grpSpLocks/>
            </p:cNvGrpSpPr>
            <p:nvPr/>
          </p:nvGrpSpPr>
          <p:grpSpPr bwMode="auto">
            <a:xfrm rot="-5400000">
              <a:off x="427" y="3277"/>
              <a:ext cx="290" cy="72"/>
              <a:chOff x="1872" y="3744"/>
              <a:chExt cx="456" cy="96"/>
            </a:xfrm>
          </p:grpSpPr>
          <p:sp>
            <p:nvSpPr>
              <p:cNvPr id="1383453" name="Line 29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3454" name="Rectangle 30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3455" name="Rectangle 31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3456" name="Group 32"/>
            <p:cNvGrpSpPr>
              <a:grpSpLocks/>
            </p:cNvGrpSpPr>
            <p:nvPr/>
          </p:nvGrpSpPr>
          <p:grpSpPr bwMode="auto">
            <a:xfrm rot="-5400000" flipH="1" flipV="1">
              <a:off x="182" y="3250"/>
              <a:ext cx="428" cy="72"/>
              <a:chOff x="48" y="3312"/>
              <a:chExt cx="672" cy="96"/>
            </a:xfrm>
          </p:grpSpPr>
          <p:sp>
            <p:nvSpPr>
              <p:cNvPr id="1383457" name="Line 33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3458" name="Rectangle 34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3459" name="Rectangle 35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sp>
          <p:nvSpPr>
            <p:cNvPr id="1383460" name="Rectangle 36"/>
            <p:cNvSpPr>
              <a:spLocks noChangeArrowheads="1"/>
            </p:cNvSpPr>
            <p:nvPr/>
          </p:nvSpPr>
          <p:spPr bwMode="auto">
            <a:xfrm>
              <a:off x="240" y="824"/>
              <a:ext cx="10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UDP-</a:t>
              </a:r>
              <a:r>
                <a:rPr lang="ru-RU" sz="1400" b="1">
                  <a:solidFill>
                    <a:srgbClr val="4D4D4D"/>
                  </a:solidFill>
                  <a:latin typeface="Arial" pitchFamily="34" charset="0"/>
                </a:rPr>
                <a:t>приложения</a:t>
              </a:r>
            </a:p>
          </p:txBody>
        </p:sp>
        <p:sp>
          <p:nvSpPr>
            <p:cNvPr id="1383461" name="Rectangle 37"/>
            <p:cNvSpPr>
              <a:spLocks noChangeArrowheads="1"/>
            </p:cNvSpPr>
            <p:nvPr/>
          </p:nvSpPr>
          <p:spPr bwMode="auto">
            <a:xfrm>
              <a:off x="583" y="2640"/>
              <a:ext cx="3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UDP</a:t>
              </a:r>
              <a:endParaRPr lang="ru-RU" sz="1400" b="1">
                <a:solidFill>
                  <a:srgbClr val="4D4D4D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1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6" y="11468"/>
            <a:ext cx="6512511" cy="1143000"/>
          </a:xfrm>
        </p:spPr>
        <p:txBody>
          <a:bodyPr/>
          <a:lstStyle/>
          <a:p>
            <a:r>
              <a:rPr lang="ru-RU" dirty="0"/>
              <a:t>Дейтаграмма </a:t>
            </a:r>
            <a:r>
              <a:rPr lang="en-US" dirty="0"/>
              <a:t>UDP</a:t>
            </a:r>
            <a:endParaRPr lang="ru-RU" dirty="0"/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19673" y="1196752"/>
            <a:ext cx="4521200" cy="5184576"/>
          </a:xfrm>
          <a:prstGeom prst="rect">
            <a:avLst/>
          </a:prstGeom>
        </p:spPr>
        <p:txBody>
          <a:bodyPr/>
          <a:lstStyle/>
          <a:p>
            <a:r>
              <a:rPr lang="ru-RU" sz="2400" b="1" dirty="0">
                <a:solidFill>
                  <a:srgbClr val="7030A0"/>
                </a:solidFill>
              </a:rPr>
              <a:t>UDP </a:t>
            </a:r>
            <a:r>
              <a:rPr lang="en-US" sz="2400" b="1" dirty="0">
                <a:solidFill>
                  <a:srgbClr val="7030A0"/>
                </a:solidFill>
              </a:rPr>
              <a:t>SOURCE PORT</a:t>
            </a:r>
            <a:r>
              <a:rPr lang="ru-RU" sz="2400" dirty="0"/>
              <a:t> и </a:t>
            </a:r>
            <a:r>
              <a:rPr lang="ru-RU" sz="2400" b="1" dirty="0">
                <a:solidFill>
                  <a:srgbClr val="7030A0"/>
                </a:solidFill>
              </a:rPr>
              <a:t>UDP </a:t>
            </a:r>
            <a:r>
              <a:rPr lang="en-US" sz="2400" b="1" dirty="0">
                <a:solidFill>
                  <a:srgbClr val="7030A0"/>
                </a:solidFill>
              </a:rPr>
              <a:t>DESTINATION PORT</a:t>
            </a:r>
            <a:r>
              <a:rPr lang="ru-RU" sz="2400" b="1" dirty="0">
                <a:solidFill>
                  <a:srgbClr val="7030A0"/>
                </a:solidFill>
              </a:rPr>
              <a:t> </a:t>
            </a:r>
            <a:r>
              <a:rPr lang="ru-RU" sz="2400" dirty="0"/>
              <a:t>– порты процесса-отправителя и процесса-получателя</a:t>
            </a:r>
            <a:endParaRPr lang="en-US" sz="2400" dirty="0"/>
          </a:p>
          <a:p>
            <a:pPr lvl="1"/>
            <a:r>
              <a:rPr lang="ru-RU" sz="2000" dirty="0" err="1"/>
              <a:t>source</a:t>
            </a:r>
            <a:r>
              <a:rPr lang="ru-RU" sz="2000" dirty="0"/>
              <a:t> </a:t>
            </a:r>
            <a:r>
              <a:rPr lang="ru-RU" sz="2000" dirty="0" err="1"/>
              <a:t>port</a:t>
            </a:r>
            <a:r>
              <a:rPr lang="ru-RU" sz="2000" dirty="0"/>
              <a:t> имеет ненулевое заполнение, если процесс-отправитель должен получить ответное сообщение</a:t>
            </a:r>
          </a:p>
          <a:p>
            <a:r>
              <a:rPr lang="ru-RU" sz="2400" b="1" dirty="0">
                <a:solidFill>
                  <a:srgbClr val="7030A0"/>
                </a:solidFill>
              </a:rPr>
              <a:t>UDP </a:t>
            </a:r>
            <a:r>
              <a:rPr lang="en-US" sz="2400" b="1" dirty="0">
                <a:solidFill>
                  <a:srgbClr val="7030A0"/>
                </a:solidFill>
              </a:rPr>
              <a:t>MESSAGE LENGTH</a:t>
            </a:r>
            <a:r>
              <a:rPr lang="ru-RU" sz="2400" b="1" dirty="0">
                <a:solidFill>
                  <a:srgbClr val="7030A0"/>
                </a:solidFill>
              </a:rPr>
              <a:t> </a:t>
            </a:r>
            <a:r>
              <a:rPr lang="ru-RU" sz="2400" dirty="0"/>
              <a:t>– полная длина заголовка и сегмента данных</a:t>
            </a:r>
          </a:p>
          <a:p>
            <a:r>
              <a:rPr lang="ru-RU" sz="2400" b="1" dirty="0">
                <a:solidFill>
                  <a:srgbClr val="7030A0"/>
                </a:solidFill>
              </a:rPr>
              <a:t>UDP </a:t>
            </a:r>
            <a:r>
              <a:rPr lang="en-US" sz="2400" b="1" dirty="0">
                <a:solidFill>
                  <a:srgbClr val="7030A0"/>
                </a:solidFill>
              </a:rPr>
              <a:t>CHECKSUM</a:t>
            </a:r>
            <a:r>
              <a:rPr lang="ru-RU" sz="2400" b="1" dirty="0">
                <a:solidFill>
                  <a:srgbClr val="7030A0"/>
                </a:solidFill>
              </a:rPr>
              <a:t> </a:t>
            </a:r>
            <a:r>
              <a:rPr lang="ru-RU" sz="2400" dirty="0"/>
              <a:t>– контрольная сумма</a:t>
            </a:r>
          </a:p>
          <a:p>
            <a:pPr lvl="1"/>
            <a:endParaRPr lang="ru-RU" sz="2000" dirty="0"/>
          </a:p>
        </p:txBody>
      </p:sp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101600" y="2514600"/>
          <a:ext cx="4440238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VISIO" r:id="rId3" imgW="5914800" imgH="1300680" progId="Visio.Drawing.6">
                  <p:embed/>
                </p:oleObj>
              </mc:Choice>
              <mc:Fallback>
                <p:oleObj name="VISIO" r:id="rId3" imgW="5914800" imgH="130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2514600"/>
                        <a:ext cx="4440238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6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84" y="3536"/>
            <a:ext cx="6512511" cy="1143000"/>
          </a:xfrm>
        </p:spPr>
        <p:txBody>
          <a:bodyPr/>
          <a:lstStyle/>
          <a:p>
            <a:r>
              <a:rPr lang="ru-RU" sz="2800" dirty="0"/>
              <a:t>Контрольная сумма Т-протоколов</a:t>
            </a:r>
          </a:p>
        </p:txBody>
      </p:sp>
      <p:sp>
        <p:nvSpPr>
          <p:cNvPr id="1385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609600"/>
            <a:ext cx="4521200" cy="5943600"/>
          </a:xfrm>
          <a:prstGeom prst="rect">
            <a:avLst/>
          </a:prstGeom>
        </p:spPr>
        <p:txBody>
          <a:bodyPr/>
          <a:lstStyle/>
          <a:p>
            <a:r>
              <a:rPr lang="ru-RU" sz="2000" dirty="0"/>
              <a:t>Расчет контрольной суммы в </a:t>
            </a:r>
            <a:r>
              <a:rPr lang="en-US" sz="2000" dirty="0"/>
              <a:t>TCP </a:t>
            </a:r>
            <a:r>
              <a:rPr lang="ru-RU" sz="2000" dirty="0"/>
              <a:t>обязателен, а в </a:t>
            </a:r>
            <a:r>
              <a:rPr lang="en-US" sz="2000" dirty="0"/>
              <a:t>UDP </a:t>
            </a:r>
            <a:r>
              <a:rPr lang="ru-RU" sz="2000" dirty="0"/>
              <a:t>опционален: заполнение  поля </a:t>
            </a:r>
            <a:r>
              <a:rPr lang="ru-RU" sz="2000" b="1" dirty="0">
                <a:solidFill>
                  <a:srgbClr val="7030A0"/>
                </a:solidFill>
              </a:rPr>
              <a:t>С</a:t>
            </a:r>
            <a:r>
              <a:rPr lang="en-US" sz="2000" b="1" dirty="0">
                <a:solidFill>
                  <a:srgbClr val="7030A0"/>
                </a:solidFill>
              </a:rPr>
              <a:t>HECKSUM </a:t>
            </a:r>
            <a:r>
              <a:rPr lang="ru-RU" sz="2000" dirty="0">
                <a:solidFill>
                  <a:srgbClr val="7030A0"/>
                </a:solidFill>
              </a:rPr>
              <a:t>нулями</a:t>
            </a:r>
            <a:r>
              <a:rPr lang="ru-RU" sz="2000" dirty="0"/>
              <a:t> означает в </a:t>
            </a:r>
            <a:r>
              <a:rPr lang="en-US" sz="2000" dirty="0"/>
              <a:t>UDP </a:t>
            </a:r>
            <a:r>
              <a:rPr lang="ru-RU" sz="2000" u="sng" dirty="0">
                <a:solidFill>
                  <a:srgbClr val="7030A0"/>
                </a:solidFill>
              </a:rPr>
              <a:t>отказ от расчета контрольной суммы</a:t>
            </a:r>
          </a:p>
          <a:p>
            <a:pPr lvl="1"/>
            <a:r>
              <a:rPr lang="ru-RU" sz="1800" dirty="0"/>
              <a:t>при отказе от расчета контрольной суммы в </a:t>
            </a:r>
            <a:r>
              <a:rPr lang="en-US" sz="1800" dirty="0"/>
              <a:t>UDP </a:t>
            </a:r>
            <a:r>
              <a:rPr lang="ru-RU" sz="1800" dirty="0"/>
              <a:t>следует иметь ввиду, что сохранность блока данных не гарантирована ничем, кроме канального протокола</a:t>
            </a:r>
            <a:endParaRPr lang="en-US" sz="1800" dirty="0"/>
          </a:p>
          <a:p>
            <a:r>
              <a:rPr lang="ru-RU" sz="2000" dirty="0"/>
              <a:t>Расчет контрольной суммы производится по трем структурам данных:</a:t>
            </a:r>
          </a:p>
          <a:p>
            <a:pPr lvl="1"/>
            <a:r>
              <a:rPr lang="ru-RU" sz="1800" dirty="0" err="1"/>
              <a:t>псевдозаголовку</a:t>
            </a:r>
            <a:endParaRPr lang="ru-RU" sz="1800" dirty="0"/>
          </a:p>
          <a:p>
            <a:pPr lvl="1"/>
            <a:r>
              <a:rPr lang="ru-RU" sz="1800" dirty="0"/>
              <a:t>транспортному заголовку</a:t>
            </a:r>
          </a:p>
          <a:p>
            <a:pPr lvl="1"/>
            <a:r>
              <a:rPr lang="ru-RU" sz="1800" dirty="0"/>
              <a:t>сегменту данных транспортного сообщения</a:t>
            </a:r>
          </a:p>
        </p:txBody>
      </p:sp>
      <p:grpSp>
        <p:nvGrpSpPr>
          <p:cNvPr id="1385476" name="Group 4"/>
          <p:cNvGrpSpPr>
            <a:grpSpLocks/>
          </p:cNvGrpSpPr>
          <p:nvPr/>
        </p:nvGrpSpPr>
        <p:grpSpPr bwMode="auto">
          <a:xfrm>
            <a:off x="685800" y="1585913"/>
            <a:ext cx="3200400" cy="749300"/>
            <a:chOff x="432" y="672"/>
            <a:chExt cx="2016" cy="472"/>
          </a:xfrm>
        </p:grpSpPr>
        <p:grpSp>
          <p:nvGrpSpPr>
            <p:cNvPr id="1385477" name="Group 5"/>
            <p:cNvGrpSpPr>
              <a:grpSpLocks/>
            </p:cNvGrpSpPr>
            <p:nvPr/>
          </p:nvGrpSpPr>
          <p:grpSpPr bwMode="auto">
            <a:xfrm>
              <a:off x="432" y="864"/>
              <a:ext cx="2016" cy="280"/>
              <a:chOff x="1502" y="1976"/>
              <a:chExt cx="1378" cy="240"/>
            </a:xfrm>
          </p:grpSpPr>
          <p:sp>
            <p:nvSpPr>
              <p:cNvPr id="1385478" name="Rectangle 6"/>
              <p:cNvSpPr>
                <a:spLocks noChangeArrowheads="1"/>
              </p:cNvSpPr>
              <p:nvPr/>
            </p:nvSpPr>
            <p:spPr bwMode="auto">
              <a:xfrm>
                <a:off x="2394" y="1976"/>
                <a:ext cx="486" cy="240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lnSpc>
                    <a:spcPct val="80000"/>
                  </a:lnSpc>
                </a:pPr>
                <a:r>
                  <a:rPr lang="ru-RU" sz="1400" b="1">
                    <a:latin typeface="Arial" pitchFamily="34" charset="0"/>
                  </a:rPr>
                  <a:t>сегмент </a:t>
                </a:r>
                <a:br>
                  <a:rPr lang="ru-RU" sz="1400" b="1">
                    <a:latin typeface="Arial" pitchFamily="34" charset="0"/>
                  </a:rPr>
                </a:br>
                <a:r>
                  <a:rPr lang="ru-RU" sz="1400" b="1">
                    <a:latin typeface="Arial" pitchFamily="34" charset="0"/>
                  </a:rPr>
                  <a:t>данных</a:t>
                </a:r>
              </a:p>
            </p:txBody>
          </p:sp>
          <p:sp>
            <p:nvSpPr>
              <p:cNvPr id="1385479" name="Rectangle 7"/>
              <p:cNvSpPr>
                <a:spLocks noChangeArrowheads="1"/>
              </p:cNvSpPr>
              <p:nvPr/>
            </p:nvSpPr>
            <p:spPr bwMode="auto">
              <a:xfrm>
                <a:off x="1948" y="1976"/>
                <a:ext cx="446" cy="240"/>
              </a:xfrm>
              <a:prstGeom prst="rect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b="1">
                    <a:latin typeface="Arial" pitchFamily="34" charset="0"/>
                  </a:rPr>
                  <a:t>L4 (T-)</a:t>
                </a:r>
                <a:endParaRPr lang="ru-RU" sz="1400" b="1">
                  <a:latin typeface="Arial" pitchFamily="34" charset="0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ru-RU" sz="1200" b="1">
                    <a:latin typeface="Arial" pitchFamily="34" charset="0"/>
                  </a:rPr>
                  <a:t>заголовок</a:t>
                </a:r>
              </a:p>
            </p:txBody>
          </p:sp>
          <p:sp>
            <p:nvSpPr>
              <p:cNvPr id="1385480" name="Rectangle 8"/>
              <p:cNvSpPr>
                <a:spLocks noChangeArrowheads="1"/>
              </p:cNvSpPr>
              <p:nvPr/>
            </p:nvSpPr>
            <p:spPr bwMode="auto">
              <a:xfrm>
                <a:off x="1502" y="1976"/>
                <a:ext cx="446" cy="240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lnSpc>
                    <a:spcPct val="80000"/>
                  </a:lnSpc>
                </a:pPr>
                <a:r>
                  <a:rPr lang="ru-RU" sz="1400" b="1">
                    <a:latin typeface="Arial" pitchFamily="34" charset="0"/>
                  </a:rPr>
                  <a:t>Псевдо-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ru-RU" sz="1200" b="1">
                    <a:latin typeface="Arial" pitchFamily="34" charset="0"/>
                  </a:rPr>
                  <a:t>заголовок</a:t>
                </a:r>
              </a:p>
            </p:txBody>
          </p:sp>
        </p:grpSp>
        <p:sp>
          <p:nvSpPr>
            <p:cNvPr id="1385481" name="Line 9"/>
            <p:cNvSpPr>
              <a:spLocks noChangeShapeType="1"/>
            </p:cNvSpPr>
            <p:nvPr/>
          </p:nvSpPr>
          <p:spPr bwMode="auto">
            <a:xfrm>
              <a:off x="432" y="6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85482" name="Line 10"/>
            <p:cNvSpPr>
              <a:spLocks noChangeShapeType="1"/>
            </p:cNvSpPr>
            <p:nvPr/>
          </p:nvSpPr>
          <p:spPr bwMode="auto">
            <a:xfrm>
              <a:off x="2448" y="6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85483" name="Line 11"/>
            <p:cNvSpPr>
              <a:spLocks noChangeShapeType="1"/>
            </p:cNvSpPr>
            <p:nvPr/>
          </p:nvSpPr>
          <p:spPr bwMode="auto">
            <a:xfrm>
              <a:off x="432" y="720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385484" name="Rectangle 12"/>
          <p:cNvSpPr>
            <a:spLocks noChangeArrowheads="1"/>
          </p:cNvSpPr>
          <p:nvPr/>
        </p:nvSpPr>
        <p:spPr bwMode="auto">
          <a:xfrm>
            <a:off x="266700" y="1319213"/>
            <a:ext cx="426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Пространство расчета контрольной суммы</a:t>
            </a:r>
          </a:p>
        </p:txBody>
      </p:sp>
      <p:sp>
        <p:nvSpPr>
          <p:cNvPr id="1385485" name="Rectangle 13"/>
          <p:cNvSpPr>
            <a:spLocks noChangeArrowheads="1"/>
          </p:cNvSpPr>
          <p:nvPr/>
        </p:nvSpPr>
        <p:spPr bwMode="auto">
          <a:xfrm>
            <a:off x="914400" y="3859213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Структура псевдозаголовка</a:t>
            </a:r>
          </a:p>
        </p:txBody>
      </p:sp>
      <p:graphicFrame>
        <p:nvGraphicFramePr>
          <p:cNvPr id="1385486" name="Object 14"/>
          <p:cNvGraphicFramePr>
            <a:graphicFrameLocks noChangeAspect="1"/>
          </p:cNvGraphicFramePr>
          <p:nvPr/>
        </p:nvGraphicFramePr>
        <p:xfrm>
          <a:off x="131763" y="4164013"/>
          <a:ext cx="4440237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VISIO" r:id="rId3" imgW="5914800" imgH="1660680" progId="Visio.Drawing.6">
                  <p:embed/>
                </p:oleObj>
              </mc:Choice>
              <mc:Fallback>
                <p:oleObj name="VISIO" r:id="rId3" imgW="5914800" imgH="166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164013"/>
                        <a:ext cx="4440237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3358" y="1484784"/>
            <a:ext cx="8964613" cy="2060848"/>
          </a:xfrm>
        </p:spPr>
        <p:txBody>
          <a:bodyPr/>
          <a:lstStyle/>
          <a:p>
            <a:pPr algn="ctr"/>
            <a:r>
              <a:rPr lang="ru-RU" sz="6000" dirty="0"/>
              <a:t>Протокол </a:t>
            </a:r>
            <a:r>
              <a:rPr lang="en-US" sz="6000" dirty="0"/>
              <a:t>TCP.</a:t>
            </a:r>
            <a:br>
              <a:rPr lang="en-US" sz="6000" dirty="0"/>
            </a:br>
            <a:r>
              <a:rPr lang="ru-RU" sz="6000" dirty="0"/>
              <a:t>Сеансовый уровень</a:t>
            </a:r>
            <a:r>
              <a:rPr lang="ru-RU" sz="6000" dirty="0" smtClean="0"/>
              <a:t>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721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dirty="0"/>
              <a:t>Сервис протокола </a:t>
            </a:r>
            <a:r>
              <a:rPr lang="en-US" dirty="0"/>
              <a:t>TCP</a:t>
            </a:r>
            <a:endParaRPr lang="ru-RU" dirty="0"/>
          </a:p>
        </p:txBody>
      </p:sp>
      <p:sp>
        <p:nvSpPr>
          <p:cNvPr id="13885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22092" y="838200"/>
            <a:ext cx="6731000" cy="5943600"/>
          </a:xfrm>
          <a:prstGeom prst="rect">
            <a:avLst/>
          </a:prstGeom>
        </p:spPr>
        <p:txBody>
          <a:bodyPr/>
          <a:lstStyle/>
          <a:p>
            <a:r>
              <a:rPr lang="ru-RU" sz="2000" dirty="0" err="1"/>
              <a:t>Transfer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,</a:t>
            </a:r>
            <a:r>
              <a:rPr lang="en-US" sz="2000" dirty="0"/>
              <a:t> TCP (RFC793) </a:t>
            </a:r>
          </a:p>
          <a:p>
            <a:pPr lvl="1"/>
            <a:r>
              <a:rPr lang="ru-RU" sz="1800" dirty="0"/>
              <a:t>обеспечивает транспорт потоков (</a:t>
            </a:r>
            <a:r>
              <a:rPr lang="ru-RU" sz="1800" dirty="0" err="1"/>
              <a:t>stream</a:t>
            </a:r>
            <a:r>
              <a:rPr lang="ru-RU" sz="1800" dirty="0"/>
              <a:t>) т.е. приложение, передающее данные, не заботится о том, чтобы передавать транспортному протоколу информацию порциями</a:t>
            </a:r>
          </a:p>
          <a:p>
            <a:pPr lvl="1"/>
            <a:r>
              <a:rPr lang="ru-RU" sz="1800" dirty="0"/>
              <a:t>обрабатывает неструктурированные потоки данных, т.е.  не накладывает никаких ограничений на состав потока и взаимосвязи между его элементами</a:t>
            </a:r>
          </a:p>
          <a:p>
            <a:pPr lvl="1"/>
            <a:r>
              <a:rPr lang="ru-RU" sz="1800" dirty="0"/>
              <a:t>буферизует данные, передаваемые в сеть</a:t>
            </a:r>
          </a:p>
          <a:p>
            <a:pPr lvl="1"/>
            <a:r>
              <a:rPr lang="ru-RU" sz="1800" dirty="0"/>
              <a:t>организует т.н. виртуальные соединения посредством предварительной согласовательной процедуры</a:t>
            </a:r>
          </a:p>
          <a:p>
            <a:pPr lvl="1"/>
            <a:r>
              <a:rPr lang="ru-RU" sz="1800" dirty="0"/>
              <a:t>обеспечивает полнодуплексное соединение при этом обеспечивается </a:t>
            </a:r>
          </a:p>
          <a:p>
            <a:pPr lvl="2"/>
            <a:r>
              <a:rPr lang="ru-RU" sz="1600" dirty="0"/>
              <a:t>управление потоком (в зависимости от пропускной способности и загрузки сети)</a:t>
            </a:r>
          </a:p>
          <a:p>
            <a:pPr lvl="1"/>
            <a:r>
              <a:rPr lang="ru-RU" sz="1800" dirty="0"/>
              <a:t>обеспечивает целостность потока и гарантирует доставку данных</a:t>
            </a:r>
          </a:p>
        </p:txBody>
      </p:sp>
      <p:grpSp>
        <p:nvGrpSpPr>
          <p:cNvPr id="1388548" name="Group 4"/>
          <p:cNvGrpSpPr>
            <a:grpSpLocks/>
          </p:cNvGrpSpPr>
          <p:nvPr/>
        </p:nvGrpSpPr>
        <p:grpSpPr bwMode="auto">
          <a:xfrm>
            <a:off x="152400" y="762000"/>
            <a:ext cx="2133600" cy="5562600"/>
            <a:chOff x="96" y="480"/>
            <a:chExt cx="1344" cy="3504"/>
          </a:xfrm>
        </p:grpSpPr>
        <p:sp>
          <p:nvSpPr>
            <p:cNvPr id="1388549" name="Rectangle 5"/>
            <p:cNvSpPr>
              <a:spLocks noChangeArrowheads="1"/>
            </p:cNvSpPr>
            <p:nvPr/>
          </p:nvSpPr>
          <p:spPr bwMode="auto">
            <a:xfrm>
              <a:off x="96" y="480"/>
              <a:ext cx="1344" cy="124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Application</a:t>
              </a:r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88550" name="Rectangle 6"/>
            <p:cNvSpPr>
              <a:spLocks noChangeArrowheads="1"/>
            </p:cNvSpPr>
            <p:nvPr/>
          </p:nvSpPr>
          <p:spPr bwMode="auto">
            <a:xfrm>
              <a:off x="192" y="1008"/>
              <a:ext cx="1152" cy="624"/>
            </a:xfrm>
            <a:prstGeom prst="rect">
              <a:avLst/>
            </a:prstGeom>
            <a:solidFill>
              <a:srgbClr val="CC99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8551" name="Rectangle 7"/>
            <p:cNvSpPr>
              <a:spLocks noChangeArrowheads="1"/>
            </p:cNvSpPr>
            <p:nvPr/>
          </p:nvSpPr>
          <p:spPr bwMode="auto">
            <a:xfrm>
              <a:off x="96" y="2352"/>
              <a:ext cx="1344" cy="72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endParaRPr lang="ru-RU" sz="1600" b="1">
                <a:latin typeface="Arial" pitchFamily="34" charset="0"/>
              </a:endParaRPr>
            </a:p>
            <a:p>
              <a:pPr algn="ctr"/>
              <a:r>
                <a:rPr lang="en-US" sz="1600" b="1">
                  <a:latin typeface="Arial" pitchFamily="34" charset="0"/>
                </a:rPr>
                <a:t>Transport</a:t>
              </a:r>
              <a:endParaRPr lang="ru-RU" sz="1600" b="1">
                <a:latin typeface="Arial" pitchFamily="34" charset="0"/>
              </a:endParaRPr>
            </a:p>
          </p:txBody>
        </p:sp>
        <p:sp>
          <p:nvSpPr>
            <p:cNvPr id="1388552" name="AutoShape 8"/>
            <p:cNvSpPr>
              <a:spLocks noChangeArrowheads="1"/>
            </p:cNvSpPr>
            <p:nvPr/>
          </p:nvSpPr>
          <p:spPr bwMode="auto">
            <a:xfrm>
              <a:off x="384" y="1728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88553" name="AutoShape 9"/>
            <p:cNvSpPr>
              <a:spLocks noChangeArrowheads="1"/>
            </p:cNvSpPr>
            <p:nvPr/>
          </p:nvSpPr>
          <p:spPr bwMode="auto">
            <a:xfrm>
              <a:off x="952" y="1728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sp>
          <p:nvSpPr>
            <p:cNvPr id="1388554" name="AutoShape 10"/>
            <p:cNvSpPr>
              <a:spLocks noChangeArrowheads="1"/>
            </p:cNvSpPr>
            <p:nvPr/>
          </p:nvSpPr>
          <p:spPr bwMode="auto">
            <a:xfrm>
              <a:off x="712" y="1728"/>
              <a:ext cx="240" cy="624"/>
            </a:xfrm>
            <a:prstGeom prst="upDownArrow">
              <a:avLst>
                <a:gd name="adj1" fmla="val 50000"/>
                <a:gd name="adj2" fmla="val 52000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9900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ru-RU" sz="3000"/>
            </a:p>
          </p:txBody>
        </p:sp>
        <p:grpSp>
          <p:nvGrpSpPr>
            <p:cNvPr id="1388555" name="Group 11"/>
            <p:cNvGrpSpPr>
              <a:grpSpLocks/>
            </p:cNvGrpSpPr>
            <p:nvPr/>
          </p:nvGrpSpPr>
          <p:grpSpPr bwMode="auto">
            <a:xfrm flipH="1">
              <a:off x="384" y="1080"/>
              <a:ext cx="816" cy="480"/>
              <a:chOff x="1680" y="1488"/>
              <a:chExt cx="816" cy="480"/>
            </a:xfrm>
          </p:grpSpPr>
          <p:sp>
            <p:nvSpPr>
              <p:cNvPr id="1388556" name="Rectangle 12"/>
              <p:cNvSpPr>
                <a:spLocks noChangeArrowheads="1"/>
              </p:cNvSpPr>
              <p:nvPr/>
            </p:nvSpPr>
            <p:spPr bwMode="auto">
              <a:xfrm>
                <a:off x="1680" y="1488"/>
                <a:ext cx="528" cy="48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9933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88557" name="Rectangle 13"/>
              <p:cNvSpPr>
                <a:spLocks noChangeArrowheads="1"/>
              </p:cNvSpPr>
              <p:nvPr/>
            </p:nvSpPr>
            <p:spPr bwMode="auto">
              <a:xfrm>
                <a:off x="2256" y="1488"/>
                <a:ext cx="240" cy="48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9933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1388558" name="Oval 14"/>
            <p:cNvSpPr>
              <a:spLocks noChangeArrowheads="1"/>
            </p:cNvSpPr>
            <p:nvPr/>
          </p:nvSpPr>
          <p:spPr bwMode="auto">
            <a:xfrm>
              <a:off x="432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8559" name="Oval 15"/>
            <p:cNvSpPr>
              <a:spLocks noChangeArrowheads="1"/>
            </p:cNvSpPr>
            <p:nvPr/>
          </p:nvSpPr>
          <p:spPr bwMode="auto">
            <a:xfrm>
              <a:off x="744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8560" name="Oval 16"/>
            <p:cNvSpPr>
              <a:spLocks noChangeArrowheads="1"/>
            </p:cNvSpPr>
            <p:nvPr/>
          </p:nvSpPr>
          <p:spPr bwMode="auto">
            <a:xfrm>
              <a:off x="1000" y="2400"/>
              <a:ext cx="144" cy="14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9933FF"/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CC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88561" name="Rectangle 17"/>
            <p:cNvSpPr>
              <a:spLocks noChangeArrowheads="1"/>
            </p:cNvSpPr>
            <p:nvPr/>
          </p:nvSpPr>
          <p:spPr bwMode="auto">
            <a:xfrm>
              <a:off x="96" y="3744"/>
              <a:ext cx="1344" cy="24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600" b="1">
                  <a:latin typeface="Arial" pitchFamily="34" charset="0"/>
                </a:rPr>
                <a:t>Internetworking</a:t>
              </a:r>
              <a:endParaRPr lang="ru-RU" sz="1600" b="1">
                <a:latin typeface="Arial" pitchFamily="34" charset="0"/>
              </a:endParaRPr>
            </a:p>
          </p:txBody>
        </p:sp>
        <p:grpSp>
          <p:nvGrpSpPr>
            <p:cNvPr id="1388562" name="Group 18"/>
            <p:cNvGrpSpPr>
              <a:grpSpLocks/>
            </p:cNvGrpSpPr>
            <p:nvPr/>
          </p:nvGrpSpPr>
          <p:grpSpPr bwMode="auto">
            <a:xfrm rot="-5400000">
              <a:off x="870" y="3495"/>
              <a:ext cx="427" cy="72"/>
              <a:chOff x="48" y="3312"/>
              <a:chExt cx="672" cy="96"/>
            </a:xfrm>
          </p:grpSpPr>
          <p:sp>
            <p:nvSpPr>
              <p:cNvPr id="1388563" name="Line 19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64" name="Rectangle 20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65" name="Rectangle 21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8566" name="Group 22"/>
            <p:cNvGrpSpPr>
              <a:grpSpLocks/>
            </p:cNvGrpSpPr>
            <p:nvPr/>
          </p:nvGrpSpPr>
          <p:grpSpPr bwMode="auto">
            <a:xfrm rot="-5400000">
              <a:off x="658" y="3563"/>
              <a:ext cx="290" cy="72"/>
              <a:chOff x="1872" y="3744"/>
              <a:chExt cx="456" cy="96"/>
            </a:xfrm>
          </p:grpSpPr>
          <p:sp>
            <p:nvSpPr>
              <p:cNvPr id="1388567" name="Line 23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68" name="Rectangle 24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69" name="Rectangle 25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8570" name="Group 26"/>
            <p:cNvGrpSpPr>
              <a:grpSpLocks/>
            </p:cNvGrpSpPr>
            <p:nvPr/>
          </p:nvGrpSpPr>
          <p:grpSpPr bwMode="auto">
            <a:xfrm rot="5400000" flipV="1">
              <a:off x="355" y="3541"/>
              <a:ext cx="290" cy="72"/>
              <a:chOff x="1872" y="3744"/>
              <a:chExt cx="456" cy="96"/>
            </a:xfrm>
          </p:grpSpPr>
          <p:sp>
            <p:nvSpPr>
              <p:cNvPr id="1388571" name="Line 27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72" name="Rectangle 28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73" name="Rectangle 29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8574" name="Group 30"/>
            <p:cNvGrpSpPr>
              <a:grpSpLocks/>
            </p:cNvGrpSpPr>
            <p:nvPr/>
          </p:nvGrpSpPr>
          <p:grpSpPr bwMode="auto">
            <a:xfrm rot="-5400000">
              <a:off x="351" y="3213"/>
              <a:ext cx="290" cy="72"/>
              <a:chOff x="1872" y="3744"/>
              <a:chExt cx="456" cy="96"/>
            </a:xfrm>
          </p:grpSpPr>
          <p:sp>
            <p:nvSpPr>
              <p:cNvPr id="1388575" name="Line 31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76" name="Rectangle 32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77" name="Rectangle 33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8578" name="Group 34"/>
            <p:cNvGrpSpPr>
              <a:grpSpLocks/>
            </p:cNvGrpSpPr>
            <p:nvPr/>
          </p:nvGrpSpPr>
          <p:grpSpPr bwMode="auto">
            <a:xfrm rot="-5400000" flipH="1" flipV="1">
              <a:off x="622" y="3258"/>
              <a:ext cx="428" cy="72"/>
              <a:chOff x="48" y="3312"/>
              <a:chExt cx="672" cy="96"/>
            </a:xfrm>
          </p:grpSpPr>
          <p:sp>
            <p:nvSpPr>
              <p:cNvPr id="1388579" name="Line 35"/>
              <p:cNvSpPr>
                <a:spLocks noChangeShapeType="1"/>
              </p:cNvSpPr>
              <p:nvPr/>
            </p:nvSpPr>
            <p:spPr bwMode="auto">
              <a:xfrm rot="16200000" flipH="1">
                <a:off x="360" y="3048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80" name="Rectangle 36"/>
              <p:cNvSpPr>
                <a:spLocks noChangeArrowheads="1"/>
              </p:cNvSpPr>
              <p:nvPr/>
            </p:nvSpPr>
            <p:spPr bwMode="auto">
              <a:xfrm>
                <a:off x="248" y="3312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81" name="Rectangle 37"/>
              <p:cNvSpPr>
                <a:spLocks noChangeArrowheads="1"/>
              </p:cNvSpPr>
              <p:nvPr/>
            </p:nvSpPr>
            <p:spPr bwMode="auto">
              <a:xfrm>
                <a:off x="336" y="3312"/>
                <a:ext cx="38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grpSp>
          <p:nvGrpSpPr>
            <p:cNvPr id="1388582" name="Group 38"/>
            <p:cNvGrpSpPr>
              <a:grpSpLocks/>
            </p:cNvGrpSpPr>
            <p:nvPr/>
          </p:nvGrpSpPr>
          <p:grpSpPr bwMode="auto">
            <a:xfrm rot="-5400000">
              <a:off x="947" y="3181"/>
              <a:ext cx="290" cy="72"/>
              <a:chOff x="1872" y="3744"/>
              <a:chExt cx="456" cy="96"/>
            </a:xfrm>
          </p:grpSpPr>
          <p:sp>
            <p:nvSpPr>
              <p:cNvPr id="1388583" name="Line 39"/>
              <p:cNvSpPr>
                <a:spLocks noChangeShapeType="1"/>
              </p:cNvSpPr>
              <p:nvPr/>
            </p:nvSpPr>
            <p:spPr bwMode="auto">
              <a:xfrm rot="16200000" flipH="1">
                <a:off x="2088" y="357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prstDash val="sysDot"/>
                <a:round/>
                <a:headEnd type="arrow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8584" name="Rectangle 40"/>
              <p:cNvSpPr>
                <a:spLocks noChangeArrowheads="1"/>
              </p:cNvSpPr>
              <p:nvPr/>
            </p:nvSpPr>
            <p:spPr bwMode="auto">
              <a:xfrm>
                <a:off x="2096" y="3744"/>
                <a:ext cx="88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  <p:sp>
            <p:nvSpPr>
              <p:cNvPr id="1388585" name="Rectangle 41"/>
              <p:cNvSpPr>
                <a:spLocks noChangeArrowheads="1"/>
              </p:cNvSpPr>
              <p:nvPr/>
            </p:nvSpPr>
            <p:spPr bwMode="auto">
              <a:xfrm>
                <a:off x="2184" y="3744"/>
                <a:ext cx="144" cy="96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ru-RU" sz="1600">
                  <a:latin typeface="Arial" pitchFamily="34" charset="0"/>
                </a:endParaRPr>
              </a:p>
            </p:txBody>
          </p:sp>
        </p:grpSp>
        <p:sp>
          <p:nvSpPr>
            <p:cNvPr id="1388586" name="Rectangle 42"/>
            <p:cNvSpPr>
              <a:spLocks noChangeArrowheads="1"/>
            </p:cNvSpPr>
            <p:nvPr/>
          </p:nvSpPr>
          <p:spPr bwMode="auto">
            <a:xfrm>
              <a:off x="243" y="824"/>
              <a:ext cx="10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TCP-</a:t>
              </a:r>
              <a:r>
                <a:rPr lang="ru-RU" sz="1400" b="1">
                  <a:solidFill>
                    <a:srgbClr val="4D4D4D"/>
                  </a:solidFill>
                  <a:latin typeface="Arial" pitchFamily="34" charset="0"/>
                </a:rPr>
                <a:t>приложения</a:t>
              </a:r>
            </a:p>
          </p:txBody>
        </p:sp>
        <p:sp>
          <p:nvSpPr>
            <p:cNvPr id="1388587" name="Rectangle 43"/>
            <p:cNvSpPr>
              <a:spLocks noChangeArrowheads="1"/>
            </p:cNvSpPr>
            <p:nvPr/>
          </p:nvSpPr>
          <p:spPr bwMode="auto">
            <a:xfrm>
              <a:off x="600" y="2640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4D4D4D"/>
                  </a:solidFill>
                  <a:latin typeface="Arial" pitchFamily="34" charset="0"/>
                </a:rPr>
                <a:t>TCP</a:t>
              </a:r>
              <a:endParaRPr lang="ru-RU" sz="1400" b="1">
                <a:solidFill>
                  <a:srgbClr val="4D4D4D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2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4424279" cy="1143000"/>
          </a:xfrm>
        </p:spPr>
        <p:txBody>
          <a:bodyPr/>
          <a:lstStyle/>
          <a:p>
            <a:r>
              <a:rPr lang="ru-RU" dirty="0"/>
              <a:t>Сегмент </a:t>
            </a:r>
            <a:r>
              <a:rPr lang="en-US" dirty="0"/>
              <a:t>TCP</a:t>
            </a:r>
            <a:endParaRPr lang="ru-RU" dirty="0"/>
          </a:p>
        </p:txBody>
      </p:sp>
      <p:sp>
        <p:nvSpPr>
          <p:cNvPr id="138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609600"/>
            <a:ext cx="4521200" cy="5943600"/>
          </a:xfrm>
          <a:prstGeom prst="rect">
            <a:avLst/>
          </a:prstGeom>
        </p:spPr>
        <p:txBody>
          <a:bodyPr/>
          <a:lstStyle/>
          <a:p>
            <a:r>
              <a:rPr lang="ru-RU" sz="2400"/>
              <a:t>ТСР передает данные порциями (сегментами), каждый из которых включается затем в </a:t>
            </a:r>
            <a:r>
              <a:rPr lang="en-US" sz="2400"/>
              <a:t>IP </a:t>
            </a:r>
            <a:r>
              <a:rPr lang="ru-RU" sz="2400"/>
              <a:t>пакет</a:t>
            </a:r>
          </a:p>
          <a:p>
            <a:r>
              <a:rPr lang="ru-RU" sz="2400"/>
              <a:t>Заголовок сегмента (транспортный заголовок ТСР) обеспечивает возможность для передачи управляющей информации протокола вместе с трафиком (piggybacking)  </a:t>
            </a:r>
          </a:p>
        </p:txBody>
      </p:sp>
      <p:graphicFrame>
        <p:nvGraphicFramePr>
          <p:cNvPr id="1389572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VISIO" r:id="rId3" imgW="5914800" imgH="2740680" progId="Visio.Drawing.6">
                  <p:embed/>
                </p:oleObj>
              </mc:Choice>
              <mc:Fallback>
                <p:oleObj name="VISIO" r:id="rId3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6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512511" cy="1143000"/>
          </a:xfrm>
        </p:spPr>
        <p:txBody>
          <a:bodyPr/>
          <a:lstStyle/>
          <a:p>
            <a:r>
              <a:rPr lang="ru-RU" dirty="0"/>
              <a:t>Поля заголовка </a:t>
            </a:r>
            <a:r>
              <a:rPr lang="en-US" dirty="0"/>
              <a:t>TCP</a:t>
            </a:r>
            <a:endParaRPr lang="ru-RU" dirty="0"/>
          </a:p>
        </p:txBody>
      </p:sp>
      <p:sp>
        <p:nvSpPr>
          <p:cNvPr id="139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04596" y="1196752"/>
            <a:ext cx="4521200" cy="4691608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>
                <a:solidFill>
                  <a:srgbClr val="7030A0"/>
                </a:solidFill>
              </a:rPr>
              <a:t>SOURCE PORT, DESTINATION PORT </a:t>
            </a:r>
            <a:r>
              <a:rPr lang="en-US" sz="2000" dirty="0"/>
              <a:t>– </a:t>
            </a:r>
            <a:r>
              <a:rPr lang="ru-RU" sz="2000" dirty="0"/>
              <a:t>номера портов отправителя и получателя сообщения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SEQUENCE, ACKNOLEDGEMENT NUMBER</a:t>
            </a:r>
            <a:r>
              <a:rPr lang="ru-RU" sz="2000" b="1" dirty="0">
                <a:solidFill>
                  <a:srgbClr val="7030A0"/>
                </a:solidFill>
              </a:rPr>
              <a:t>, </a:t>
            </a:r>
            <a:r>
              <a:rPr lang="en-US" sz="2000" b="1" dirty="0">
                <a:solidFill>
                  <a:srgbClr val="7030A0"/>
                </a:solidFill>
              </a:rPr>
              <a:t>WINDOW</a:t>
            </a:r>
            <a:r>
              <a:rPr lang="ru-RU" sz="2000" b="1" dirty="0">
                <a:solidFill>
                  <a:srgbClr val="7030A0"/>
                </a:solidFill>
              </a:rPr>
              <a:t>, </a:t>
            </a:r>
            <a:r>
              <a:rPr lang="en-US" sz="2000" b="1" dirty="0">
                <a:solidFill>
                  <a:srgbClr val="7030A0"/>
                </a:solidFill>
              </a:rPr>
              <a:t>URGENT POINTER </a:t>
            </a:r>
            <a:r>
              <a:rPr lang="en-US" sz="2000" dirty="0"/>
              <a:t>– </a:t>
            </a:r>
            <a:r>
              <a:rPr lang="ru-RU" sz="2000" dirty="0"/>
              <a:t>поля для управления потоком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DATA OFFSET</a:t>
            </a:r>
            <a:r>
              <a:rPr lang="ru-RU" sz="2000" b="1" dirty="0">
                <a:solidFill>
                  <a:srgbClr val="7030A0"/>
                </a:solidFill>
              </a:rPr>
              <a:t> </a:t>
            </a:r>
            <a:r>
              <a:rPr lang="ru-RU" sz="2000" dirty="0"/>
              <a:t>– указатель на конец заголовка (начало блока данных)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CHECKSUM</a:t>
            </a:r>
            <a:r>
              <a:rPr lang="ru-RU" sz="2000" dirty="0"/>
              <a:t> – контрольная сумма по сегменту данных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OPTIONS</a:t>
            </a:r>
            <a:r>
              <a:rPr lang="en-US" sz="2000" dirty="0"/>
              <a:t> – </a:t>
            </a:r>
            <a:r>
              <a:rPr lang="ru-RU" sz="2000" dirty="0"/>
              <a:t>варианты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PADDING</a:t>
            </a:r>
            <a:r>
              <a:rPr lang="en-US" sz="2000" dirty="0"/>
              <a:t> - </a:t>
            </a:r>
            <a:r>
              <a:rPr lang="ru-RU" sz="2000" dirty="0"/>
              <a:t>заполнение</a:t>
            </a:r>
          </a:p>
        </p:txBody>
      </p:sp>
      <p:graphicFrame>
        <p:nvGraphicFramePr>
          <p:cNvPr id="1390596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9" name="VISIO" r:id="rId4" imgW="5914800" imgH="2740680" progId="Visio.Drawing.6">
                  <p:embed/>
                </p:oleObj>
              </mc:Choice>
              <mc:Fallback>
                <p:oleObj name="VISIO" r:id="rId4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7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-31065" y="-19597"/>
            <a:ext cx="6512511" cy="1143000"/>
          </a:xfrm>
        </p:spPr>
        <p:txBody>
          <a:bodyPr/>
          <a:lstStyle/>
          <a:p>
            <a:r>
              <a:rPr lang="ru-RU" dirty="0"/>
              <a:t>Биты управления</a:t>
            </a:r>
          </a:p>
        </p:txBody>
      </p:sp>
      <p:sp>
        <p:nvSpPr>
          <p:cNvPr id="1392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22800" y="1268760"/>
            <a:ext cx="4521200" cy="5178896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7030A0"/>
                </a:solidFill>
              </a:rPr>
              <a:t>URG, urgent </a:t>
            </a:r>
            <a:r>
              <a:rPr lang="en-US" sz="2400" dirty="0"/>
              <a:t>– </a:t>
            </a:r>
            <a:r>
              <a:rPr lang="ru-RU" sz="2400" dirty="0"/>
              <a:t>срочная передача данных</a:t>
            </a:r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ACK, acknowledgement </a:t>
            </a:r>
            <a:r>
              <a:rPr lang="en-US" sz="2400" dirty="0"/>
              <a:t>–</a:t>
            </a:r>
            <a:r>
              <a:rPr lang="ru-RU" sz="2400" dirty="0"/>
              <a:t> подтверждение приема</a:t>
            </a:r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PSH, push </a:t>
            </a:r>
            <a:r>
              <a:rPr lang="en-US" sz="2400" dirty="0"/>
              <a:t>–</a:t>
            </a:r>
            <a:r>
              <a:rPr lang="ru-RU" sz="2400" dirty="0"/>
              <a:t> очистка буфера</a:t>
            </a:r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RST, reset </a:t>
            </a:r>
            <a:r>
              <a:rPr lang="en-US" sz="2400" dirty="0"/>
              <a:t>– </a:t>
            </a:r>
            <a:r>
              <a:rPr lang="ru-RU" sz="2400" dirty="0" err="1"/>
              <a:t>переустановление</a:t>
            </a:r>
            <a:r>
              <a:rPr lang="ru-RU" sz="2400" dirty="0"/>
              <a:t> соединения</a:t>
            </a:r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SYN,  synchronize </a:t>
            </a:r>
            <a:r>
              <a:rPr lang="en-US" sz="2400" dirty="0"/>
              <a:t>– </a:t>
            </a:r>
            <a:r>
              <a:rPr lang="ru-RU" sz="2400" dirty="0"/>
              <a:t>синхронизация потоков</a:t>
            </a:r>
            <a:endParaRPr lang="en-US" sz="2400" dirty="0"/>
          </a:p>
          <a:p>
            <a:r>
              <a:rPr lang="en-US" sz="2400" b="1" dirty="0">
                <a:solidFill>
                  <a:srgbClr val="7030A0"/>
                </a:solidFill>
              </a:rPr>
              <a:t>FIN, finish </a:t>
            </a:r>
            <a:r>
              <a:rPr lang="en-US" sz="2400" dirty="0"/>
              <a:t>– </a:t>
            </a:r>
            <a:r>
              <a:rPr lang="ru-RU" sz="2400" dirty="0"/>
              <a:t>окончание потока данных</a:t>
            </a:r>
            <a:endParaRPr lang="en-US" sz="2400" dirty="0"/>
          </a:p>
          <a:p>
            <a:endParaRPr lang="ru-RU" sz="2400" dirty="0"/>
          </a:p>
        </p:txBody>
      </p:sp>
      <p:graphicFrame>
        <p:nvGraphicFramePr>
          <p:cNvPr id="1392644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0" name="VISIO" r:id="rId4" imgW="5914800" imgH="2740680" progId="Visio.Drawing.6">
                  <p:embed/>
                </p:oleObj>
              </mc:Choice>
              <mc:Fallback>
                <p:oleObj name="VISIO" r:id="rId4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45" name="Object 5"/>
          <p:cNvGraphicFramePr>
            <a:graphicFrameLocks noChangeAspect="1"/>
          </p:cNvGraphicFramePr>
          <p:nvPr/>
        </p:nvGraphicFramePr>
        <p:xfrm>
          <a:off x="468313" y="4149725"/>
          <a:ext cx="3960812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1" name="VISIO" r:id="rId6" imgW="1114560" imgH="532440" progId="Visio.Drawing.6">
                  <p:embed/>
                </p:oleObj>
              </mc:Choice>
              <mc:Fallback>
                <p:oleObj name="VISIO" r:id="rId6" imgW="1114560" imgH="532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49725"/>
                        <a:ext cx="3960812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0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5796"/>
            <a:ext cx="7622232" cy="1143000"/>
          </a:xfrm>
        </p:spPr>
        <p:txBody>
          <a:bodyPr/>
          <a:lstStyle/>
          <a:p>
            <a:r>
              <a:rPr lang="ru-RU" dirty="0" smtClean="0"/>
              <a:t>Механизмы реализации функций криптографии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8496944" cy="491488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реализации указанных функций используются криптографические технологии шифрования, цифровой подписи и аутентификации.</a:t>
            </a:r>
          </a:p>
          <a:p>
            <a:r>
              <a:rPr lang="ru-RU" b="1" dirty="0">
                <a:solidFill>
                  <a:schemeClr val="accent1"/>
                </a:solidFill>
              </a:rPr>
              <a:t>Конфиденциальность</a:t>
            </a:r>
            <a:r>
              <a:rPr lang="ru-RU" dirty="0"/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-</a:t>
            </a:r>
            <a:r>
              <a:rPr lang="ru-RU" dirty="0" smtClean="0"/>
              <a:t> алгоритмы </a:t>
            </a:r>
            <a:r>
              <a:rPr lang="ru-RU" dirty="0"/>
              <a:t>и </a:t>
            </a:r>
            <a:r>
              <a:rPr lang="ru-RU" dirty="0" smtClean="0"/>
              <a:t>методы </a:t>
            </a:r>
            <a:r>
              <a:rPr lang="ru-RU" dirty="0"/>
              <a:t>симметричного и асимметричного шифрования, </a:t>
            </a:r>
            <a:r>
              <a:rPr lang="ru-RU" dirty="0" smtClean="0"/>
              <a:t>взаимная аутентификация </a:t>
            </a:r>
            <a:r>
              <a:rPr lang="ru-RU" dirty="0"/>
              <a:t>абонентов на основе многоразовых и одноразовых паролей, цифровых сертификатов, смарт-карт и т. и.</a:t>
            </a:r>
          </a:p>
          <a:p>
            <a:r>
              <a:rPr lang="ru-RU" b="1" dirty="0">
                <a:solidFill>
                  <a:schemeClr val="accent1"/>
                </a:solidFill>
              </a:rPr>
              <a:t>Целостность и подлинность </a:t>
            </a:r>
            <a:r>
              <a:rPr lang="ru-RU" b="1" dirty="0" smtClean="0">
                <a:solidFill>
                  <a:schemeClr val="accent1"/>
                </a:solidFill>
              </a:rPr>
              <a:t>- </a:t>
            </a:r>
            <a:r>
              <a:rPr lang="ru-RU" dirty="0" smtClean="0"/>
              <a:t>технологии </a:t>
            </a:r>
            <a:r>
              <a:rPr lang="ru-RU" dirty="0"/>
              <a:t>электронной подписи, </a:t>
            </a:r>
            <a:r>
              <a:rPr lang="ru-RU" dirty="0" smtClean="0"/>
              <a:t>основанные на </a:t>
            </a:r>
            <a:r>
              <a:rPr lang="ru-RU" dirty="0"/>
              <a:t>односторонних функциях и асимметричных методах шифрования.</a:t>
            </a:r>
          </a:p>
          <a:p>
            <a:r>
              <a:rPr lang="ru-RU" b="1" dirty="0">
                <a:solidFill>
                  <a:schemeClr val="accent1"/>
                </a:solidFill>
              </a:rPr>
              <a:t>Аутентификация</a:t>
            </a:r>
            <a:r>
              <a:rPr lang="ru-RU" dirty="0"/>
              <a:t> </a:t>
            </a:r>
            <a:r>
              <a:rPr lang="ru-RU" dirty="0" smtClean="0"/>
              <a:t>- разрешает </a:t>
            </a:r>
            <a:r>
              <a:rPr lang="ru-RU" dirty="0"/>
              <a:t>устанавливать соединения только между легальными пользователями и предотвращает доступ к средствам сети нежелательных лиц. Абонентам, доказавшим свою легитимность (аутентичность), предоставляются разрешенные виды сетевого обслуживания.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20457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670" y="18187"/>
            <a:ext cx="9145670" cy="1143000"/>
          </a:xfrm>
        </p:spPr>
        <p:txBody>
          <a:bodyPr/>
          <a:lstStyle/>
          <a:p>
            <a:r>
              <a:rPr lang="ru-RU" sz="2800" dirty="0"/>
              <a:t>Конечный автомат протокола </a:t>
            </a:r>
            <a:r>
              <a:rPr lang="en-US" sz="2800" dirty="0"/>
              <a:t>TCP</a:t>
            </a:r>
            <a:endParaRPr lang="ru-RU" sz="2800" dirty="0"/>
          </a:p>
        </p:txBody>
      </p:sp>
      <p:sp>
        <p:nvSpPr>
          <p:cNvPr id="1394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06875" y="1111424"/>
            <a:ext cx="4937125" cy="497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400" dirty="0"/>
              <a:t>Работу протокола </a:t>
            </a:r>
            <a:r>
              <a:rPr lang="en-US" sz="2400" dirty="0"/>
              <a:t>TCP </a:t>
            </a:r>
            <a:r>
              <a:rPr lang="ru-RU" sz="2400" dirty="0"/>
              <a:t>удобно пояснить на основе конечного автомата; состояния: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CLOSE</a:t>
            </a:r>
            <a:r>
              <a:rPr lang="en-US" sz="2000" dirty="0"/>
              <a:t> </a:t>
            </a:r>
            <a:r>
              <a:rPr lang="ru-RU" sz="2000" dirty="0"/>
              <a:t>– холостое состояние, отсутствие соединения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LISTEN, SYN RECVD, SYN SENT </a:t>
            </a:r>
            <a:r>
              <a:rPr lang="en-US" sz="2000" dirty="0"/>
              <a:t>– </a:t>
            </a:r>
            <a:r>
              <a:rPr lang="ru-RU" sz="2000" dirty="0"/>
              <a:t>промежуточные состояния фазы установления соединения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ESTABLISHED</a:t>
            </a:r>
            <a:r>
              <a:rPr lang="en-US" sz="2000" dirty="0"/>
              <a:t> – </a:t>
            </a:r>
            <a:r>
              <a:rPr lang="ru-RU" sz="2000" dirty="0"/>
              <a:t>соединение установлено, передача данных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CLOSE WAIT, LAST ACK, FIN WAIT 1,2, CLOSING, TIMED WAIT </a:t>
            </a:r>
            <a:r>
              <a:rPr lang="en-US" sz="2000" dirty="0"/>
              <a:t>– </a:t>
            </a:r>
            <a:r>
              <a:rPr lang="ru-RU" sz="2000" dirty="0"/>
              <a:t>промежуточные состояния фазы завершения соединения</a:t>
            </a:r>
          </a:p>
        </p:txBody>
      </p:sp>
      <p:pic>
        <p:nvPicPr>
          <p:cNvPr id="139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46100"/>
            <a:ext cx="4092575" cy="611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56701" cy="1143000"/>
          </a:xfrm>
        </p:spPr>
        <p:txBody>
          <a:bodyPr/>
          <a:lstStyle/>
          <a:p>
            <a:r>
              <a:rPr lang="ru-RU" sz="3200" dirty="0"/>
              <a:t>Установление </a:t>
            </a:r>
            <a:r>
              <a:rPr lang="en-US" sz="3200" dirty="0"/>
              <a:t>TCP</a:t>
            </a:r>
            <a:r>
              <a:rPr lang="ru-RU" sz="3200" dirty="0"/>
              <a:t>-соединения</a:t>
            </a:r>
          </a:p>
        </p:txBody>
      </p:sp>
      <p:grpSp>
        <p:nvGrpSpPr>
          <p:cNvPr id="1396739" name="Group 3"/>
          <p:cNvGrpSpPr>
            <a:grpSpLocks/>
          </p:cNvGrpSpPr>
          <p:nvPr/>
        </p:nvGrpSpPr>
        <p:grpSpPr bwMode="auto">
          <a:xfrm>
            <a:off x="-228600" y="533400"/>
            <a:ext cx="9385300" cy="6096000"/>
            <a:chOff x="-144" y="336"/>
            <a:chExt cx="5912" cy="3840"/>
          </a:xfrm>
        </p:grpSpPr>
        <p:sp>
          <p:nvSpPr>
            <p:cNvPr id="1396740" name="AutoShape 4"/>
            <p:cNvSpPr>
              <a:spLocks/>
            </p:cNvSpPr>
            <p:nvPr/>
          </p:nvSpPr>
          <p:spPr bwMode="auto">
            <a:xfrm>
              <a:off x="3800" y="1824"/>
              <a:ext cx="1584" cy="752"/>
            </a:xfrm>
            <a:prstGeom prst="accentCallout1">
              <a:avLst>
                <a:gd name="adj1" fmla="val 9574"/>
                <a:gd name="adj2" fmla="val -3032"/>
                <a:gd name="adj3" fmla="val 79787"/>
                <a:gd name="adj4" fmla="val -105051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indent="-457200">
                <a:lnSpc>
                  <a:spcPct val="70000"/>
                </a:lnSpc>
              </a:pPr>
              <a:r>
                <a:rPr lang="ru-RU" sz="1400" b="1" dirty="0">
                  <a:solidFill>
                    <a:srgbClr val="000066"/>
                  </a:solidFill>
                  <a:latin typeface="Arial" pitchFamily="34" charset="0"/>
                </a:rPr>
                <a:t>Прием сообщения </a:t>
              </a:r>
              <a:r>
                <a:rPr lang="en-US" sz="1400" b="1" dirty="0">
                  <a:solidFill>
                    <a:srgbClr val="000066"/>
                  </a:solidFill>
                  <a:latin typeface="Arial" pitchFamily="34" charset="0"/>
                </a:rPr>
                <a:t>SYN: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 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Входной счетчик = 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X</a:t>
              </a:r>
              <a:endParaRPr lang="ru-RU" sz="1400" dirty="0">
                <a:solidFill>
                  <a:srgbClr val="000066"/>
                </a:solidFill>
                <a:latin typeface="Arial" pitchFamily="34" charset="0"/>
              </a:endParaRP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Квитирование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 </a:t>
              </a:r>
              <a:b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</a:b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(ACK SQNC=X+1)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Инициализация выходного счетчика (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SQNC=Y)</a:t>
              </a: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, где 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Y – </a:t>
              </a: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случайное число</a:t>
              </a:r>
              <a:endParaRPr lang="en-US" sz="1400" dirty="0">
                <a:solidFill>
                  <a:srgbClr val="000066"/>
                </a:solidFill>
                <a:latin typeface="Arial" pitchFamily="34" charset="0"/>
              </a:endParaRP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Отправка 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SYN/ACK</a:t>
              </a:r>
              <a:endParaRPr lang="ru-RU" sz="1400" dirty="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96741" name="Rectangle 5"/>
            <p:cNvSpPr>
              <a:spLocks noChangeArrowheads="1"/>
            </p:cNvSpPr>
            <p:nvPr/>
          </p:nvSpPr>
          <p:spPr bwMode="auto">
            <a:xfrm>
              <a:off x="569" y="336"/>
              <a:ext cx="1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rgbClr val="001C54"/>
                  </a:solidFill>
                  <a:latin typeface="Arial" pitchFamily="34" charset="0"/>
                </a:rPr>
                <a:t>Инициатор</a:t>
              </a:r>
            </a:p>
          </p:txBody>
        </p:sp>
        <p:sp>
          <p:nvSpPr>
            <p:cNvPr id="1396742" name="Rectangle 6"/>
            <p:cNvSpPr>
              <a:spLocks noChangeArrowheads="1"/>
            </p:cNvSpPr>
            <p:nvPr/>
          </p:nvSpPr>
          <p:spPr bwMode="auto">
            <a:xfrm>
              <a:off x="4035" y="336"/>
              <a:ext cx="9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rgbClr val="001C54"/>
                  </a:solidFill>
                  <a:latin typeface="Arial" pitchFamily="34" charset="0"/>
                </a:rPr>
                <a:t>Адресат</a:t>
              </a:r>
            </a:p>
          </p:txBody>
        </p:sp>
        <p:sp>
          <p:nvSpPr>
            <p:cNvPr id="1396743" name="Oval 7"/>
            <p:cNvSpPr>
              <a:spLocks noChangeArrowheads="1"/>
            </p:cNvSpPr>
            <p:nvPr/>
          </p:nvSpPr>
          <p:spPr bwMode="auto">
            <a:xfrm>
              <a:off x="1680" y="720"/>
              <a:ext cx="480" cy="24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CLOSE</a:t>
              </a:r>
              <a:endParaRPr lang="ru-RU" sz="1400" b="1">
                <a:solidFill>
                  <a:srgbClr val="FF3300"/>
                </a:solidFill>
                <a:latin typeface="Arial" pitchFamily="34" charset="0"/>
              </a:endParaRPr>
            </a:p>
          </p:txBody>
        </p:sp>
        <p:sp>
          <p:nvSpPr>
            <p:cNvPr id="1396744" name="Oval 8"/>
            <p:cNvSpPr>
              <a:spLocks noChangeArrowheads="1"/>
            </p:cNvSpPr>
            <p:nvPr/>
          </p:nvSpPr>
          <p:spPr bwMode="auto">
            <a:xfrm>
              <a:off x="3504" y="720"/>
              <a:ext cx="480" cy="24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CLOSE</a:t>
              </a:r>
              <a:endParaRPr lang="ru-RU" sz="1400" b="1">
                <a:solidFill>
                  <a:srgbClr val="FF3300"/>
                </a:solidFill>
                <a:latin typeface="Arial" pitchFamily="34" charset="0"/>
              </a:endParaRPr>
            </a:p>
          </p:txBody>
        </p:sp>
        <p:sp>
          <p:nvSpPr>
            <p:cNvPr id="1396745" name="AutoShape 9"/>
            <p:cNvSpPr>
              <a:spLocks/>
            </p:cNvSpPr>
            <p:nvPr/>
          </p:nvSpPr>
          <p:spPr bwMode="auto">
            <a:xfrm>
              <a:off x="-144" y="720"/>
              <a:ext cx="1632" cy="200"/>
            </a:xfrm>
            <a:prstGeom prst="accentCallout1">
              <a:avLst>
                <a:gd name="adj1" fmla="val 36000"/>
                <a:gd name="adj2" fmla="val 102940"/>
                <a:gd name="adj3" fmla="val 36000"/>
                <a:gd name="adj4" fmla="val 112255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>
                <a:lnSpc>
                  <a:spcPct val="70000"/>
                </a:lnSpc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Запрос от ОС на установление соединения</a:t>
              </a:r>
            </a:p>
          </p:txBody>
        </p:sp>
        <p:sp>
          <p:nvSpPr>
            <p:cNvPr id="1396746" name="Oval 10"/>
            <p:cNvSpPr>
              <a:spLocks noChangeArrowheads="1"/>
            </p:cNvSpPr>
            <p:nvPr/>
          </p:nvSpPr>
          <p:spPr bwMode="auto">
            <a:xfrm>
              <a:off x="3504" y="1272"/>
              <a:ext cx="480" cy="240"/>
            </a:xfrm>
            <a:prstGeom prst="ellipse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006600"/>
                  </a:solidFill>
                  <a:latin typeface="Arial" pitchFamily="34" charset="0"/>
                </a:rPr>
                <a:t>LISTEN</a:t>
              </a:r>
              <a:endParaRPr lang="ru-RU" sz="1400" b="1">
                <a:solidFill>
                  <a:srgbClr val="006600"/>
                </a:solidFill>
                <a:latin typeface="Arial" pitchFamily="34" charset="0"/>
              </a:endParaRPr>
            </a:p>
          </p:txBody>
        </p:sp>
        <p:sp>
          <p:nvSpPr>
            <p:cNvPr id="1396747" name="AutoShape 11"/>
            <p:cNvSpPr>
              <a:spLocks noChangeArrowheads="1"/>
            </p:cNvSpPr>
            <p:nvPr/>
          </p:nvSpPr>
          <p:spPr bwMode="auto">
            <a:xfrm>
              <a:off x="3656" y="976"/>
              <a:ext cx="192" cy="280"/>
            </a:xfrm>
            <a:prstGeom prst="downArrow">
              <a:avLst>
                <a:gd name="adj1" fmla="val 50000"/>
                <a:gd name="adj2" fmla="val 53128"/>
              </a:avLst>
            </a:prstGeom>
            <a:gradFill rotWithShape="0">
              <a:gsLst>
                <a:gs pos="0">
                  <a:srgbClr val="FFCC99"/>
                </a:gs>
                <a:gs pos="100000">
                  <a:srgbClr val="66FF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6748" name="AutoShape 12"/>
            <p:cNvSpPr>
              <a:spLocks/>
            </p:cNvSpPr>
            <p:nvPr/>
          </p:nvSpPr>
          <p:spPr bwMode="auto">
            <a:xfrm>
              <a:off x="288" y="1104"/>
              <a:ext cx="1584" cy="576"/>
            </a:xfrm>
            <a:prstGeom prst="accentCallout1">
              <a:avLst>
                <a:gd name="adj1" fmla="val 12500"/>
                <a:gd name="adj2" fmla="val 103032"/>
                <a:gd name="adj3" fmla="val 34722"/>
                <a:gd name="adj4" fmla="val 203032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indent="-457200" algn="r">
                <a:lnSpc>
                  <a:spcPct val="70000"/>
                </a:lnSpc>
              </a:pPr>
              <a:r>
                <a:rPr lang="en-US" sz="1400" b="1">
                  <a:solidFill>
                    <a:srgbClr val="000066"/>
                  </a:solidFill>
                  <a:latin typeface="Arial" pitchFamily="34" charset="0"/>
                </a:rPr>
                <a:t>Active open: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Выделение порта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Инициализация счетчика выходного потока (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SQNC=X)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,</a:t>
              </a:r>
              <a:br>
                <a:rPr lang="ru-RU" sz="1400">
                  <a:solidFill>
                    <a:srgbClr val="000066"/>
                  </a:solidFill>
                  <a:latin typeface="Arial" pitchFamily="34" charset="0"/>
                </a:rPr>
              </a:b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где 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X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 – случайное число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Отправка сегмента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SYN</a:t>
              </a:r>
              <a:endParaRPr lang="ru-RU" sz="14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96749" name="AutoShape 13"/>
            <p:cNvSpPr>
              <a:spLocks noChangeArrowheads="1"/>
            </p:cNvSpPr>
            <p:nvPr/>
          </p:nvSpPr>
          <p:spPr bwMode="auto">
            <a:xfrm>
              <a:off x="1824" y="960"/>
              <a:ext cx="192" cy="1440"/>
            </a:xfrm>
            <a:prstGeom prst="downArrow">
              <a:avLst>
                <a:gd name="adj1" fmla="val 50000"/>
                <a:gd name="adj2" fmla="val 74479"/>
              </a:avLst>
            </a:prstGeom>
            <a:gradFill rotWithShape="0">
              <a:gsLst>
                <a:gs pos="0">
                  <a:srgbClr val="FFCC99"/>
                </a:gs>
                <a:gs pos="100000">
                  <a:srgbClr val="FFCC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6750" name="AutoShape 14"/>
            <p:cNvSpPr>
              <a:spLocks/>
            </p:cNvSpPr>
            <p:nvPr/>
          </p:nvSpPr>
          <p:spPr bwMode="auto">
            <a:xfrm>
              <a:off x="4176" y="760"/>
              <a:ext cx="1584" cy="200"/>
            </a:xfrm>
            <a:prstGeom prst="accentCallout1">
              <a:avLst>
                <a:gd name="adj1" fmla="val 36000"/>
                <a:gd name="adj2" fmla="val -3032"/>
                <a:gd name="adj3" fmla="val 36000"/>
                <a:gd name="adj4" fmla="val -13634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70000"/>
                </a:lnSpc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Запрос от ОС на прием</a:t>
              </a:r>
            </a:p>
          </p:txBody>
        </p:sp>
        <p:sp>
          <p:nvSpPr>
            <p:cNvPr id="1396751" name="Rectangle 15"/>
            <p:cNvSpPr>
              <a:spLocks noChangeArrowheads="1"/>
            </p:cNvSpPr>
            <p:nvPr/>
          </p:nvSpPr>
          <p:spPr bwMode="auto">
            <a:xfrm>
              <a:off x="4183" y="952"/>
              <a:ext cx="1585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66"/>
                  </a:solidFill>
                  <a:latin typeface="Arial" pitchFamily="34" charset="0"/>
                </a:rPr>
                <a:t>Passive open: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инициализация серверного порта, переход в состояние ожидания</a:t>
              </a:r>
            </a:p>
          </p:txBody>
        </p:sp>
        <p:sp>
          <p:nvSpPr>
            <p:cNvPr id="1396752" name="Oval 16"/>
            <p:cNvSpPr>
              <a:spLocks noChangeArrowheads="1"/>
            </p:cNvSpPr>
            <p:nvPr/>
          </p:nvSpPr>
          <p:spPr bwMode="auto">
            <a:xfrm>
              <a:off x="1680" y="2400"/>
              <a:ext cx="480" cy="240"/>
            </a:xfrm>
            <a:prstGeom prst="ellipse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800080"/>
                  </a:solidFill>
                  <a:latin typeface="Arial" pitchFamily="34" charset="0"/>
                </a:rPr>
                <a:t>SYN SENT</a:t>
              </a:r>
              <a:endParaRPr lang="ru-RU" sz="1400" b="1">
                <a:solidFill>
                  <a:srgbClr val="800080"/>
                </a:solidFill>
                <a:latin typeface="Arial" pitchFamily="34" charset="0"/>
              </a:endParaRPr>
            </a:p>
          </p:txBody>
        </p:sp>
        <p:sp>
          <p:nvSpPr>
            <p:cNvPr id="1396753" name="AutoShape 17"/>
            <p:cNvSpPr>
              <a:spLocks noChangeArrowheads="1"/>
            </p:cNvSpPr>
            <p:nvPr/>
          </p:nvSpPr>
          <p:spPr bwMode="auto">
            <a:xfrm>
              <a:off x="3656" y="1536"/>
              <a:ext cx="192" cy="1632"/>
            </a:xfrm>
            <a:prstGeom prst="downArrow">
              <a:avLst>
                <a:gd name="adj1" fmla="val 41667"/>
                <a:gd name="adj2" fmla="val 53125"/>
              </a:avLst>
            </a:prstGeom>
            <a:gradFill rotWithShape="0">
              <a:gsLst>
                <a:gs pos="0">
                  <a:srgbClr val="66FF99"/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6754" name="Rectangle 18"/>
            <p:cNvSpPr>
              <a:spLocks noChangeArrowheads="1"/>
            </p:cNvSpPr>
            <p:nvPr/>
          </p:nvSpPr>
          <p:spPr bwMode="auto">
            <a:xfrm>
              <a:off x="2332" y="912"/>
              <a:ext cx="580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SYN=1, 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ACK=0,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SQNC=X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396755" name="Oval 19"/>
            <p:cNvSpPr>
              <a:spLocks noChangeArrowheads="1"/>
            </p:cNvSpPr>
            <p:nvPr/>
          </p:nvSpPr>
          <p:spPr bwMode="auto">
            <a:xfrm>
              <a:off x="3504" y="3168"/>
              <a:ext cx="480" cy="240"/>
            </a:xfrm>
            <a:prstGeom prst="ellipse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SYN RECVD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396756" name="AutoShape 20"/>
            <p:cNvSpPr>
              <a:spLocks/>
            </p:cNvSpPr>
            <p:nvPr/>
          </p:nvSpPr>
          <p:spPr bwMode="auto">
            <a:xfrm>
              <a:off x="288" y="2736"/>
              <a:ext cx="1584" cy="576"/>
            </a:xfrm>
            <a:prstGeom prst="accentCallout1">
              <a:avLst>
                <a:gd name="adj1" fmla="val 12500"/>
                <a:gd name="adj2" fmla="val 103032"/>
                <a:gd name="adj3" fmla="val 80556"/>
                <a:gd name="adj4" fmla="val 202019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indent="-457200" algn="r">
                <a:lnSpc>
                  <a:spcPct val="70000"/>
                </a:lnSpc>
              </a:pPr>
              <a:r>
                <a:rPr lang="ru-RU" sz="1400" b="1">
                  <a:solidFill>
                    <a:srgbClr val="000066"/>
                  </a:solidFill>
                  <a:latin typeface="Arial" pitchFamily="34" charset="0"/>
                </a:rPr>
                <a:t>Прием </a:t>
              </a:r>
              <a:r>
                <a:rPr lang="en-US" sz="1400" b="1">
                  <a:solidFill>
                    <a:srgbClr val="000066"/>
                  </a:solidFill>
                  <a:latin typeface="Arial" pitchFamily="34" charset="0"/>
                </a:rPr>
                <a:t>SYN/ACK: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Выходной счетчик = 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Y</a:t>
              </a:r>
            </a:p>
            <a:p>
              <a:pPr marL="457200" indent="-4572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Квитирование 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/>
              </a:r>
              <a:br>
                <a:rPr lang="en-US" sz="1400">
                  <a:solidFill>
                    <a:srgbClr val="000066"/>
                  </a:solidFill>
                  <a:latin typeface="Arial" pitchFamily="34" charset="0"/>
                </a:rPr>
              </a:b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(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ACK SQNC=Y+1)</a:t>
              </a:r>
              <a:endParaRPr lang="ru-RU" sz="14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96757" name="Oval 21"/>
            <p:cNvSpPr>
              <a:spLocks noChangeArrowheads="1"/>
            </p:cNvSpPr>
            <p:nvPr/>
          </p:nvSpPr>
          <p:spPr bwMode="auto">
            <a:xfrm>
              <a:off x="3504" y="3840"/>
              <a:ext cx="480" cy="24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0000"/>
                  </a:solidFill>
                  <a:latin typeface="Arial" pitchFamily="34" charset="0"/>
                </a:rPr>
                <a:t>ESTABLISHED</a:t>
              </a:r>
              <a:endParaRPr lang="ru-RU" sz="1400" b="1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396758" name="Oval 22"/>
            <p:cNvSpPr>
              <a:spLocks noChangeArrowheads="1"/>
            </p:cNvSpPr>
            <p:nvPr/>
          </p:nvSpPr>
          <p:spPr bwMode="auto">
            <a:xfrm>
              <a:off x="1680" y="3840"/>
              <a:ext cx="480" cy="24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0000"/>
                  </a:solidFill>
                  <a:latin typeface="Arial" pitchFamily="34" charset="0"/>
                </a:rPr>
                <a:t>ESTABLISHED</a:t>
              </a:r>
              <a:endParaRPr lang="ru-RU" sz="1400" b="1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396759" name="AutoShape 23"/>
            <p:cNvSpPr>
              <a:spLocks noChangeArrowheads="1"/>
            </p:cNvSpPr>
            <p:nvPr/>
          </p:nvSpPr>
          <p:spPr bwMode="auto">
            <a:xfrm>
              <a:off x="1824" y="2640"/>
              <a:ext cx="192" cy="1200"/>
            </a:xfrm>
            <a:prstGeom prst="downArrow">
              <a:avLst>
                <a:gd name="adj1" fmla="val 50000"/>
                <a:gd name="adj2" fmla="val 62066"/>
              </a:avLst>
            </a:prstGeom>
            <a:gradFill rotWithShape="0">
              <a:gsLst>
                <a:gs pos="0">
                  <a:srgbClr val="FFCC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6760" name="AutoShape 24"/>
            <p:cNvSpPr>
              <a:spLocks noChangeArrowheads="1"/>
            </p:cNvSpPr>
            <p:nvPr/>
          </p:nvSpPr>
          <p:spPr bwMode="auto">
            <a:xfrm>
              <a:off x="3648" y="3416"/>
              <a:ext cx="192" cy="424"/>
            </a:xfrm>
            <a:prstGeom prst="downArrow">
              <a:avLst>
                <a:gd name="adj1" fmla="val 50000"/>
                <a:gd name="adj2" fmla="val 51037"/>
              </a:avLst>
            </a:prstGeom>
            <a:gradFill rotWithShape="0">
              <a:gsLst>
                <a:gs pos="0">
                  <a:schemeClr val="hlink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6761" name="Rectangle 25"/>
            <p:cNvSpPr>
              <a:spLocks noChangeArrowheads="1"/>
            </p:cNvSpPr>
            <p:nvPr/>
          </p:nvSpPr>
          <p:spPr bwMode="auto">
            <a:xfrm>
              <a:off x="2331" y="1670"/>
              <a:ext cx="981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SYN=1, 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ACK=1,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SQNC=Y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 SQNC=X+1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396762" name="Rectangle 26"/>
            <p:cNvSpPr>
              <a:spLocks noChangeArrowheads="1"/>
            </p:cNvSpPr>
            <p:nvPr/>
          </p:nvSpPr>
          <p:spPr bwMode="auto">
            <a:xfrm>
              <a:off x="2331" y="2608"/>
              <a:ext cx="981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 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ACK=1,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 SQNC=Y+1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396763" name="Line 27"/>
            <p:cNvSpPr>
              <a:spLocks noChangeShapeType="1"/>
            </p:cNvSpPr>
            <p:nvPr/>
          </p:nvSpPr>
          <p:spPr bwMode="auto">
            <a:xfrm>
              <a:off x="2352" y="384"/>
              <a:ext cx="1" cy="379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6764" name="Line 28"/>
            <p:cNvSpPr>
              <a:spLocks noChangeShapeType="1"/>
            </p:cNvSpPr>
            <p:nvPr/>
          </p:nvSpPr>
          <p:spPr bwMode="auto">
            <a:xfrm>
              <a:off x="3312" y="384"/>
              <a:ext cx="0" cy="379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396765" name="Rectangle 29"/>
          <p:cNvSpPr>
            <a:spLocks noChangeArrowheads="1"/>
          </p:cNvSpPr>
          <p:nvPr/>
        </p:nvSpPr>
        <p:spPr bwMode="auto">
          <a:xfrm>
            <a:off x="6425406" y="4408749"/>
            <a:ext cx="2642394" cy="18351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90500" indent="-190500"/>
            <a:r>
              <a:rPr lang="ru-RU" sz="1600" b="1" dirty="0">
                <a:solidFill>
                  <a:srgbClr val="800000"/>
                </a:solidFill>
                <a:latin typeface="Arial" pitchFamily="34" charset="0"/>
              </a:rPr>
              <a:t>Результаты:</a:t>
            </a:r>
          </a:p>
          <a:p>
            <a:pPr marL="190500" indent="-190500">
              <a:buFontTx/>
              <a:buAutoNum type="arabicPeriod"/>
            </a:pPr>
            <a:r>
              <a:rPr lang="ru-RU" sz="1400" b="1" dirty="0">
                <a:solidFill>
                  <a:srgbClr val="800000"/>
                </a:solidFill>
                <a:latin typeface="Arial" pitchFamily="34" charset="0"/>
              </a:rPr>
              <a:t>стороны готовы к приему/передаче и уведомили друг друга об этом</a:t>
            </a:r>
          </a:p>
          <a:p>
            <a:pPr marL="190500" indent="-190500">
              <a:buFontTx/>
              <a:buAutoNum type="arabicPeriod"/>
            </a:pPr>
            <a:r>
              <a:rPr lang="ru-RU" sz="1400" b="1" dirty="0">
                <a:solidFill>
                  <a:srgbClr val="800000"/>
                </a:solidFill>
                <a:latin typeface="Arial" pitchFamily="34" charset="0"/>
              </a:rPr>
              <a:t>счетчики потоков установлены в начальные состояния</a:t>
            </a:r>
          </a:p>
        </p:txBody>
      </p:sp>
      <p:pic>
        <p:nvPicPr>
          <p:cNvPr id="1396773" name="Picture 37" descr="pointfinger-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6324600"/>
            <a:ext cx="712787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762" name="Oval 2"/>
          <p:cNvSpPr>
            <a:spLocks noChangeArrowheads="1"/>
          </p:cNvSpPr>
          <p:nvPr/>
        </p:nvSpPr>
        <p:spPr bwMode="auto">
          <a:xfrm>
            <a:off x="1219200" y="571500"/>
            <a:ext cx="76200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Arial" pitchFamily="34" charset="0"/>
              </a:rPr>
              <a:t>ESTABLISHED</a:t>
            </a:r>
            <a:endParaRPr lang="ru-RU" sz="1200" b="1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397763" name="Oval 3"/>
          <p:cNvSpPr>
            <a:spLocks noChangeArrowheads="1"/>
          </p:cNvSpPr>
          <p:nvPr/>
        </p:nvSpPr>
        <p:spPr bwMode="auto">
          <a:xfrm>
            <a:off x="2667000" y="571500"/>
            <a:ext cx="76200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Arial" pitchFamily="34" charset="0"/>
              </a:rPr>
              <a:t>ESTABLISHED</a:t>
            </a:r>
            <a:endParaRPr lang="ru-RU" sz="1200" b="1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397764" name="Rectangle 4"/>
          <p:cNvSpPr>
            <a:spLocks noGrp="1" noChangeArrowheads="1"/>
          </p:cNvSpPr>
          <p:nvPr>
            <p:ph type="title"/>
          </p:nvPr>
        </p:nvSpPr>
        <p:spPr>
          <a:xfrm>
            <a:off x="-43217" y="0"/>
            <a:ext cx="9187217" cy="1143000"/>
          </a:xfrm>
        </p:spPr>
        <p:txBody>
          <a:bodyPr/>
          <a:lstStyle/>
          <a:p>
            <a:r>
              <a:rPr lang="ru-RU" sz="2800" dirty="0"/>
              <a:t>Передача данных. Квитирование</a:t>
            </a:r>
          </a:p>
        </p:txBody>
      </p:sp>
      <p:sp>
        <p:nvSpPr>
          <p:cNvPr id="139776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4572000" y="609600"/>
            <a:ext cx="4521200" cy="5943600"/>
          </a:xfrm>
          <a:prstGeom prst="rect">
            <a:avLst/>
          </a:prstGeom>
        </p:spPr>
        <p:txBody>
          <a:bodyPr/>
          <a:lstStyle/>
          <a:p>
            <a:r>
              <a:rPr lang="ru-RU" sz="1800" dirty="0"/>
              <a:t>Отправитель берет из выходного буфера очередную порцию данных, формирует </a:t>
            </a:r>
            <a:r>
              <a:rPr lang="en-US" sz="1800" dirty="0"/>
              <a:t>TCP-</a:t>
            </a:r>
            <a:r>
              <a:rPr lang="ru-RU" sz="1800" dirty="0"/>
              <a:t>сегмент, рассчитывает контрольную сумму, высылает сегмент, устанавливает тайм-аут на ожидание квитанции</a:t>
            </a:r>
          </a:p>
          <a:p>
            <a:r>
              <a:rPr lang="ru-RU" sz="1800" dirty="0"/>
              <a:t>Получатель получает сегмент, сверяет контрольную сумму, выдает квитанцию</a:t>
            </a:r>
          </a:p>
          <a:p>
            <a:pPr lvl="1"/>
            <a:r>
              <a:rPr lang="ru-RU" sz="1600" dirty="0"/>
              <a:t>если контрольная сумма сошлась – ACK SQNC=X+L+1 (ожидание порции потока со следующего байта)</a:t>
            </a:r>
          </a:p>
          <a:p>
            <a:pPr lvl="1"/>
            <a:r>
              <a:rPr lang="ru-RU" sz="1600" dirty="0"/>
              <a:t>если сумма не сошлась – квитанция не высылается</a:t>
            </a:r>
          </a:p>
          <a:p>
            <a:r>
              <a:rPr lang="ru-RU" sz="1800" dirty="0"/>
              <a:t>Получив квитанцию, отправитель перемещает счетчик переданного потока в позицию, соответствующую </a:t>
            </a:r>
            <a:r>
              <a:rPr lang="en-US" sz="1800" dirty="0"/>
              <a:t>ACK SQNC</a:t>
            </a:r>
            <a:endParaRPr lang="ru-RU" sz="1800" dirty="0"/>
          </a:p>
        </p:txBody>
      </p:sp>
      <p:grpSp>
        <p:nvGrpSpPr>
          <p:cNvPr id="1397766" name="Group 6"/>
          <p:cNvGrpSpPr>
            <a:grpSpLocks/>
          </p:cNvGrpSpPr>
          <p:nvPr/>
        </p:nvGrpSpPr>
        <p:grpSpPr bwMode="auto">
          <a:xfrm>
            <a:off x="0" y="838200"/>
            <a:ext cx="4419600" cy="5545138"/>
            <a:chOff x="0" y="443"/>
            <a:chExt cx="2784" cy="3493"/>
          </a:xfrm>
        </p:grpSpPr>
        <p:sp>
          <p:nvSpPr>
            <p:cNvPr id="1397767" name="Rectangle 7"/>
            <p:cNvSpPr>
              <a:spLocks noChangeArrowheads="1"/>
            </p:cNvSpPr>
            <p:nvPr/>
          </p:nvSpPr>
          <p:spPr bwMode="auto">
            <a:xfrm>
              <a:off x="0" y="443"/>
              <a:ext cx="9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Отправитель</a:t>
              </a:r>
            </a:p>
          </p:txBody>
        </p:sp>
        <p:sp>
          <p:nvSpPr>
            <p:cNvPr id="1397768" name="Rectangle 8"/>
            <p:cNvSpPr>
              <a:spLocks noChangeArrowheads="1"/>
            </p:cNvSpPr>
            <p:nvPr/>
          </p:nvSpPr>
          <p:spPr bwMode="auto">
            <a:xfrm>
              <a:off x="1907" y="460"/>
              <a:ext cx="8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Получатель</a:t>
              </a:r>
            </a:p>
          </p:txBody>
        </p:sp>
        <p:sp>
          <p:nvSpPr>
            <p:cNvPr id="1397769" name="Line 9"/>
            <p:cNvSpPr>
              <a:spLocks noChangeShapeType="1"/>
            </p:cNvSpPr>
            <p:nvPr/>
          </p:nvSpPr>
          <p:spPr bwMode="auto">
            <a:xfrm>
              <a:off x="1991" y="912"/>
              <a:ext cx="1" cy="302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70" name="Line 10"/>
            <p:cNvSpPr>
              <a:spLocks noChangeShapeType="1"/>
            </p:cNvSpPr>
            <p:nvPr/>
          </p:nvSpPr>
          <p:spPr bwMode="auto">
            <a:xfrm>
              <a:off x="912" y="912"/>
              <a:ext cx="1" cy="302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71" name="Freeform 11" descr="Dark horizontal"/>
            <p:cNvSpPr>
              <a:spLocks/>
            </p:cNvSpPr>
            <p:nvPr/>
          </p:nvSpPr>
          <p:spPr bwMode="auto">
            <a:xfrm rot="-5400000">
              <a:off x="-400" y="2249"/>
              <a:ext cx="1655" cy="184"/>
            </a:xfrm>
            <a:custGeom>
              <a:avLst/>
              <a:gdLst>
                <a:gd name="T0" fmla="*/ 182 w 5658"/>
                <a:gd name="T1" fmla="*/ 0 h 728"/>
                <a:gd name="T2" fmla="*/ 92 w 5658"/>
                <a:gd name="T3" fmla="*/ 91 h 728"/>
                <a:gd name="T4" fmla="*/ 0 w 5658"/>
                <a:gd name="T5" fmla="*/ 274 h 728"/>
                <a:gd name="T6" fmla="*/ 0 w 5658"/>
                <a:gd name="T7" fmla="*/ 364 h 728"/>
                <a:gd name="T8" fmla="*/ 92 w 5658"/>
                <a:gd name="T9" fmla="*/ 547 h 728"/>
                <a:gd name="T10" fmla="*/ 92 w 5658"/>
                <a:gd name="T11" fmla="*/ 637 h 728"/>
                <a:gd name="T12" fmla="*/ 0 w 5658"/>
                <a:gd name="T13" fmla="*/ 728 h 728"/>
                <a:gd name="T14" fmla="*/ 5430 w 5658"/>
                <a:gd name="T15" fmla="*/ 728 h 728"/>
                <a:gd name="T16" fmla="*/ 5612 w 5658"/>
                <a:gd name="T17" fmla="*/ 547 h 728"/>
                <a:gd name="T18" fmla="*/ 5658 w 5658"/>
                <a:gd name="T19" fmla="*/ 410 h 728"/>
                <a:gd name="T20" fmla="*/ 5658 w 5658"/>
                <a:gd name="T21" fmla="*/ 297 h 728"/>
                <a:gd name="T22" fmla="*/ 5612 w 5658"/>
                <a:gd name="T23" fmla="*/ 227 h 728"/>
                <a:gd name="T24" fmla="*/ 5566 w 5658"/>
                <a:gd name="T25" fmla="*/ 181 h 728"/>
                <a:gd name="T26" fmla="*/ 5545 w 5658"/>
                <a:gd name="T27" fmla="*/ 91 h 728"/>
                <a:gd name="T28" fmla="*/ 5612 w 5658"/>
                <a:gd name="T29" fmla="*/ 0 h 728"/>
                <a:gd name="T30" fmla="*/ 182 w 5658"/>
                <a:gd name="T3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58" h="728">
                  <a:moveTo>
                    <a:pt x="182" y="0"/>
                  </a:moveTo>
                  <a:lnTo>
                    <a:pt x="92" y="91"/>
                  </a:lnTo>
                  <a:lnTo>
                    <a:pt x="0" y="274"/>
                  </a:lnTo>
                  <a:lnTo>
                    <a:pt x="0" y="364"/>
                  </a:lnTo>
                  <a:lnTo>
                    <a:pt x="92" y="547"/>
                  </a:lnTo>
                  <a:lnTo>
                    <a:pt x="92" y="637"/>
                  </a:lnTo>
                  <a:lnTo>
                    <a:pt x="0" y="728"/>
                  </a:lnTo>
                  <a:lnTo>
                    <a:pt x="5430" y="728"/>
                  </a:lnTo>
                  <a:lnTo>
                    <a:pt x="5612" y="547"/>
                  </a:lnTo>
                  <a:lnTo>
                    <a:pt x="5658" y="410"/>
                  </a:lnTo>
                  <a:lnTo>
                    <a:pt x="5658" y="297"/>
                  </a:lnTo>
                  <a:lnTo>
                    <a:pt x="5612" y="227"/>
                  </a:lnTo>
                  <a:lnTo>
                    <a:pt x="5566" y="181"/>
                  </a:lnTo>
                  <a:lnTo>
                    <a:pt x="5545" y="91"/>
                  </a:lnTo>
                  <a:lnTo>
                    <a:pt x="5612" y="0"/>
                  </a:lnTo>
                  <a:lnTo>
                    <a:pt x="182" y="0"/>
                  </a:lnTo>
                  <a:close/>
                </a:path>
              </a:pathLst>
            </a:custGeom>
            <a:pattFill prst="dkHorz">
              <a:fgClr>
                <a:srgbClr val="800080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72" name="Rectangle 12" descr="Dark horizontal"/>
            <p:cNvSpPr>
              <a:spLocks noChangeArrowheads="1"/>
            </p:cNvSpPr>
            <p:nvPr/>
          </p:nvSpPr>
          <p:spPr bwMode="auto">
            <a:xfrm>
              <a:off x="336" y="1945"/>
              <a:ext cx="192" cy="720"/>
            </a:xfrm>
            <a:prstGeom prst="rect">
              <a:avLst/>
            </a:prstGeom>
            <a:pattFill prst="dkHorz">
              <a:fgClr>
                <a:srgbClr val="CC0000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73" name="AutoShape 13"/>
            <p:cNvSpPr>
              <a:spLocks noChangeArrowheads="1"/>
            </p:cNvSpPr>
            <p:nvPr/>
          </p:nvSpPr>
          <p:spPr bwMode="auto">
            <a:xfrm rot="-5400000">
              <a:off x="480" y="1897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74" name="AutoShape 14"/>
            <p:cNvSpPr>
              <a:spLocks noChangeArrowheads="1"/>
            </p:cNvSpPr>
            <p:nvPr/>
          </p:nvSpPr>
          <p:spPr bwMode="auto">
            <a:xfrm rot="-5400000">
              <a:off x="480" y="2617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75" name="Rectangle 15"/>
            <p:cNvSpPr>
              <a:spLocks noChangeArrowheads="1"/>
            </p:cNvSpPr>
            <p:nvPr/>
          </p:nvSpPr>
          <p:spPr bwMode="auto">
            <a:xfrm>
              <a:off x="96" y="1177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Выходной</a:t>
              </a:r>
            </a:p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буфер</a:t>
              </a:r>
            </a:p>
          </p:txBody>
        </p:sp>
        <p:sp>
          <p:nvSpPr>
            <p:cNvPr id="1397776" name="Rectangle 16"/>
            <p:cNvSpPr>
              <a:spLocks noChangeArrowheads="1"/>
            </p:cNvSpPr>
            <p:nvPr/>
          </p:nvSpPr>
          <p:spPr bwMode="auto">
            <a:xfrm>
              <a:off x="576" y="1856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77" name="Rectangle 17"/>
            <p:cNvSpPr>
              <a:spLocks noChangeArrowheads="1"/>
            </p:cNvSpPr>
            <p:nvPr/>
          </p:nvSpPr>
          <p:spPr bwMode="auto">
            <a:xfrm>
              <a:off x="576" y="2568"/>
              <a:ext cx="3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X+L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78" name="Rectangle 18"/>
            <p:cNvSpPr>
              <a:spLocks noChangeArrowheads="1"/>
            </p:cNvSpPr>
            <p:nvPr/>
          </p:nvSpPr>
          <p:spPr bwMode="auto">
            <a:xfrm>
              <a:off x="1980" y="768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Выходной</a:t>
              </a:r>
            </a:p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буфер</a:t>
              </a:r>
            </a:p>
          </p:txBody>
        </p:sp>
        <p:sp>
          <p:nvSpPr>
            <p:cNvPr id="1397779" name="Freeform 19" descr="Dark horizontal"/>
            <p:cNvSpPr>
              <a:spLocks/>
            </p:cNvSpPr>
            <p:nvPr/>
          </p:nvSpPr>
          <p:spPr bwMode="auto">
            <a:xfrm rot="-5400000">
              <a:off x="1484" y="1840"/>
              <a:ext cx="1655" cy="184"/>
            </a:xfrm>
            <a:custGeom>
              <a:avLst/>
              <a:gdLst>
                <a:gd name="T0" fmla="*/ 182 w 5658"/>
                <a:gd name="T1" fmla="*/ 0 h 728"/>
                <a:gd name="T2" fmla="*/ 92 w 5658"/>
                <a:gd name="T3" fmla="*/ 91 h 728"/>
                <a:gd name="T4" fmla="*/ 0 w 5658"/>
                <a:gd name="T5" fmla="*/ 274 h 728"/>
                <a:gd name="T6" fmla="*/ 0 w 5658"/>
                <a:gd name="T7" fmla="*/ 364 h 728"/>
                <a:gd name="T8" fmla="*/ 92 w 5658"/>
                <a:gd name="T9" fmla="*/ 547 h 728"/>
                <a:gd name="T10" fmla="*/ 92 w 5658"/>
                <a:gd name="T11" fmla="*/ 637 h 728"/>
                <a:gd name="T12" fmla="*/ 0 w 5658"/>
                <a:gd name="T13" fmla="*/ 728 h 728"/>
                <a:gd name="T14" fmla="*/ 5430 w 5658"/>
                <a:gd name="T15" fmla="*/ 728 h 728"/>
                <a:gd name="T16" fmla="*/ 5612 w 5658"/>
                <a:gd name="T17" fmla="*/ 547 h 728"/>
                <a:gd name="T18" fmla="*/ 5658 w 5658"/>
                <a:gd name="T19" fmla="*/ 410 h 728"/>
                <a:gd name="T20" fmla="*/ 5658 w 5658"/>
                <a:gd name="T21" fmla="*/ 297 h 728"/>
                <a:gd name="T22" fmla="*/ 5612 w 5658"/>
                <a:gd name="T23" fmla="*/ 227 h 728"/>
                <a:gd name="T24" fmla="*/ 5566 w 5658"/>
                <a:gd name="T25" fmla="*/ 181 h 728"/>
                <a:gd name="T26" fmla="*/ 5545 w 5658"/>
                <a:gd name="T27" fmla="*/ 91 h 728"/>
                <a:gd name="T28" fmla="*/ 5612 w 5658"/>
                <a:gd name="T29" fmla="*/ 0 h 728"/>
                <a:gd name="T30" fmla="*/ 182 w 5658"/>
                <a:gd name="T3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58" h="728">
                  <a:moveTo>
                    <a:pt x="182" y="0"/>
                  </a:moveTo>
                  <a:lnTo>
                    <a:pt x="92" y="91"/>
                  </a:lnTo>
                  <a:lnTo>
                    <a:pt x="0" y="274"/>
                  </a:lnTo>
                  <a:lnTo>
                    <a:pt x="0" y="364"/>
                  </a:lnTo>
                  <a:lnTo>
                    <a:pt x="92" y="547"/>
                  </a:lnTo>
                  <a:lnTo>
                    <a:pt x="92" y="637"/>
                  </a:lnTo>
                  <a:lnTo>
                    <a:pt x="0" y="728"/>
                  </a:lnTo>
                  <a:lnTo>
                    <a:pt x="5430" y="728"/>
                  </a:lnTo>
                  <a:lnTo>
                    <a:pt x="5612" y="547"/>
                  </a:lnTo>
                  <a:lnTo>
                    <a:pt x="5658" y="410"/>
                  </a:lnTo>
                  <a:lnTo>
                    <a:pt x="5658" y="297"/>
                  </a:lnTo>
                  <a:lnTo>
                    <a:pt x="5612" y="227"/>
                  </a:lnTo>
                  <a:lnTo>
                    <a:pt x="5566" y="181"/>
                  </a:lnTo>
                  <a:lnTo>
                    <a:pt x="5545" y="91"/>
                  </a:lnTo>
                  <a:lnTo>
                    <a:pt x="5612" y="0"/>
                  </a:lnTo>
                  <a:lnTo>
                    <a:pt x="182" y="0"/>
                  </a:lnTo>
                  <a:close/>
                </a:path>
              </a:pathLst>
            </a:custGeom>
            <a:pattFill prst="dkHorz">
              <a:fgClr>
                <a:srgbClr val="800080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80" name="Rectangle 20"/>
            <p:cNvSpPr>
              <a:spLocks noChangeArrowheads="1"/>
            </p:cNvSpPr>
            <p:nvPr/>
          </p:nvSpPr>
          <p:spPr bwMode="auto">
            <a:xfrm>
              <a:off x="2112" y="1536"/>
              <a:ext cx="432" cy="1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81" name="AutoShape 21"/>
            <p:cNvSpPr>
              <a:spLocks noChangeArrowheads="1"/>
            </p:cNvSpPr>
            <p:nvPr/>
          </p:nvSpPr>
          <p:spPr bwMode="auto">
            <a:xfrm rot="-5400000">
              <a:off x="2364" y="1488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82" name="Rectangle 22"/>
            <p:cNvSpPr>
              <a:spLocks noChangeArrowheads="1"/>
            </p:cNvSpPr>
            <p:nvPr/>
          </p:nvSpPr>
          <p:spPr bwMode="auto">
            <a:xfrm>
              <a:off x="2460" y="1447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83" name="Line 23"/>
            <p:cNvSpPr>
              <a:spLocks noChangeShapeType="1"/>
            </p:cNvSpPr>
            <p:nvPr/>
          </p:nvSpPr>
          <p:spPr bwMode="auto">
            <a:xfrm flipH="1">
              <a:off x="768" y="1536"/>
              <a:ext cx="1392" cy="38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84" name="Rectangle 24"/>
            <p:cNvSpPr>
              <a:spLocks noChangeArrowheads="1"/>
            </p:cNvSpPr>
            <p:nvPr/>
          </p:nvSpPr>
          <p:spPr bwMode="auto">
            <a:xfrm>
              <a:off x="912" y="1488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ACK SQNC=X+1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85" name="Rectangle 25" descr="Dark vertical"/>
            <p:cNvSpPr>
              <a:spLocks noChangeArrowheads="1"/>
            </p:cNvSpPr>
            <p:nvPr/>
          </p:nvSpPr>
          <p:spPr bwMode="auto">
            <a:xfrm rot="5400000">
              <a:off x="1440" y="2256"/>
              <a:ext cx="96" cy="384"/>
            </a:xfrm>
            <a:prstGeom prst="rect">
              <a:avLst/>
            </a:prstGeom>
            <a:pattFill prst="dkVert">
              <a:fgClr>
                <a:srgbClr val="CC0000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86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1392" cy="38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87" name="Rectangle 27"/>
            <p:cNvSpPr>
              <a:spLocks noChangeArrowheads="1"/>
            </p:cNvSpPr>
            <p:nvPr/>
          </p:nvSpPr>
          <p:spPr bwMode="auto">
            <a:xfrm rot="5400000">
              <a:off x="1704" y="2376"/>
              <a:ext cx="96" cy="144"/>
            </a:xfrm>
            <a:prstGeom prst="rect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88" name="Freeform 28" descr="Dark horizontal"/>
            <p:cNvSpPr>
              <a:spLocks/>
            </p:cNvSpPr>
            <p:nvPr/>
          </p:nvSpPr>
          <p:spPr bwMode="auto">
            <a:xfrm rot="-5400000">
              <a:off x="1472" y="2896"/>
              <a:ext cx="1655" cy="184"/>
            </a:xfrm>
            <a:custGeom>
              <a:avLst/>
              <a:gdLst>
                <a:gd name="T0" fmla="*/ 182 w 5658"/>
                <a:gd name="T1" fmla="*/ 0 h 728"/>
                <a:gd name="T2" fmla="*/ 92 w 5658"/>
                <a:gd name="T3" fmla="*/ 91 h 728"/>
                <a:gd name="T4" fmla="*/ 0 w 5658"/>
                <a:gd name="T5" fmla="*/ 274 h 728"/>
                <a:gd name="T6" fmla="*/ 0 w 5658"/>
                <a:gd name="T7" fmla="*/ 364 h 728"/>
                <a:gd name="T8" fmla="*/ 92 w 5658"/>
                <a:gd name="T9" fmla="*/ 547 h 728"/>
                <a:gd name="T10" fmla="*/ 92 w 5658"/>
                <a:gd name="T11" fmla="*/ 637 h 728"/>
                <a:gd name="T12" fmla="*/ 0 w 5658"/>
                <a:gd name="T13" fmla="*/ 728 h 728"/>
                <a:gd name="T14" fmla="*/ 5430 w 5658"/>
                <a:gd name="T15" fmla="*/ 728 h 728"/>
                <a:gd name="T16" fmla="*/ 5612 w 5658"/>
                <a:gd name="T17" fmla="*/ 547 h 728"/>
                <a:gd name="T18" fmla="*/ 5658 w 5658"/>
                <a:gd name="T19" fmla="*/ 410 h 728"/>
                <a:gd name="T20" fmla="*/ 5658 w 5658"/>
                <a:gd name="T21" fmla="*/ 297 h 728"/>
                <a:gd name="T22" fmla="*/ 5612 w 5658"/>
                <a:gd name="T23" fmla="*/ 227 h 728"/>
                <a:gd name="T24" fmla="*/ 5566 w 5658"/>
                <a:gd name="T25" fmla="*/ 181 h 728"/>
                <a:gd name="T26" fmla="*/ 5545 w 5658"/>
                <a:gd name="T27" fmla="*/ 91 h 728"/>
                <a:gd name="T28" fmla="*/ 5612 w 5658"/>
                <a:gd name="T29" fmla="*/ 0 h 728"/>
                <a:gd name="T30" fmla="*/ 182 w 5658"/>
                <a:gd name="T3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58" h="728">
                  <a:moveTo>
                    <a:pt x="182" y="0"/>
                  </a:moveTo>
                  <a:lnTo>
                    <a:pt x="92" y="91"/>
                  </a:lnTo>
                  <a:lnTo>
                    <a:pt x="0" y="274"/>
                  </a:lnTo>
                  <a:lnTo>
                    <a:pt x="0" y="364"/>
                  </a:lnTo>
                  <a:lnTo>
                    <a:pt x="92" y="547"/>
                  </a:lnTo>
                  <a:lnTo>
                    <a:pt x="92" y="637"/>
                  </a:lnTo>
                  <a:lnTo>
                    <a:pt x="0" y="728"/>
                  </a:lnTo>
                  <a:lnTo>
                    <a:pt x="5430" y="728"/>
                  </a:lnTo>
                  <a:lnTo>
                    <a:pt x="5612" y="547"/>
                  </a:lnTo>
                  <a:lnTo>
                    <a:pt x="5658" y="410"/>
                  </a:lnTo>
                  <a:lnTo>
                    <a:pt x="5658" y="297"/>
                  </a:lnTo>
                  <a:lnTo>
                    <a:pt x="5612" y="227"/>
                  </a:lnTo>
                  <a:lnTo>
                    <a:pt x="5566" y="181"/>
                  </a:lnTo>
                  <a:lnTo>
                    <a:pt x="5545" y="91"/>
                  </a:lnTo>
                  <a:lnTo>
                    <a:pt x="5612" y="0"/>
                  </a:lnTo>
                  <a:lnTo>
                    <a:pt x="182" y="0"/>
                  </a:lnTo>
                  <a:close/>
                </a:path>
              </a:pathLst>
            </a:custGeom>
            <a:pattFill prst="dkHorz">
              <a:fgClr>
                <a:srgbClr val="800080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89" name="Rectangle 29" descr="Dark horizontal"/>
            <p:cNvSpPr>
              <a:spLocks noChangeArrowheads="1"/>
            </p:cNvSpPr>
            <p:nvPr/>
          </p:nvSpPr>
          <p:spPr bwMode="auto">
            <a:xfrm>
              <a:off x="2208" y="2592"/>
              <a:ext cx="192" cy="720"/>
            </a:xfrm>
            <a:prstGeom prst="rect">
              <a:avLst/>
            </a:prstGeom>
            <a:pattFill prst="dkHorz">
              <a:fgClr>
                <a:srgbClr val="CC0000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90" name="AutoShape 30"/>
            <p:cNvSpPr>
              <a:spLocks noChangeArrowheads="1"/>
            </p:cNvSpPr>
            <p:nvPr/>
          </p:nvSpPr>
          <p:spPr bwMode="auto">
            <a:xfrm rot="-5400000">
              <a:off x="2352" y="2544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91" name="Rectangle 31"/>
            <p:cNvSpPr>
              <a:spLocks noChangeArrowheads="1"/>
            </p:cNvSpPr>
            <p:nvPr/>
          </p:nvSpPr>
          <p:spPr bwMode="auto">
            <a:xfrm>
              <a:off x="2448" y="2503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92" name="Rectangle 32"/>
            <p:cNvSpPr>
              <a:spLocks noChangeArrowheads="1"/>
            </p:cNvSpPr>
            <p:nvPr/>
          </p:nvSpPr>
          <p:spPr bwMode="auto">
            <a:xfrm>
              <a:off x="2064" y="3312"/>
              <a:ext cx="432" cy="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93" name="AutoShape 33"/>
            <p:cNvSpPr>
              <a:spLocks noChangeArrowheads="1"/>
            </p:cNvSpPr>
            <p:nvPr/>
          </p:nvSpPr>
          <p:spPr bwMode="auto">
            <a:xfrm rot="-5400000">
              <a:off x="2352" y="3264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7794" name="Rectangle 34"/>
            <p:cNvSpPr>
              <a:spLocks noChangeArrowheads="1"/>
            </p:cNvSpPr>
            <p:nvPr/>
          </p:nvSpPr>
          <p:spPr bwMode="auto">
            <a:xfrm>
              <a:off x="2448" y="3215"/>
              <a:ext cx="3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X+L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95" name="Line 35"/>
            <p:cNvSpPr>
              <a:spLocks noChangeShapeType="1"/>
            </p:cNvSpPr>
            <p:nvPr/>
          </p:nvSpPr>
          <p:spPr bwMode="auto">
            <a:xfrm flipH="1">
              <a:off x="768" y="3312"/>
              <a:ext cx="1392" cy="38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7796" name="Rectangle 36"/>
            <p:cNvSpPr>
              <a:spLocks noChangeArrowheads="1"/>
            </p:cNvSpPr>
            <p:nvPr/>
          </p:nvSpPr>
          <p:spPr bwMode="auto">
            <a:xfrm>
              <a:off x="912" y="3216"/>
              <a:ext cx="12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ACK SQNC=X+L+1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7797" name="Rectangle 37"/>
            <p:cNvSpPr>
              <a:spLocks noChangeArrowheads="1"/>
            </p:cNvSpPr>
            <p:nvPr/>
          </p:nvSpPr>
          <p:spPr bwMode="auto">
            <a:xfrm>
              <a:off x="1224" y="2216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SQNC=X+L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126" y="49213"/>
            <a:ext cx="9108874" cy="715491"/>
          </a:xfrm>
        </p:spPr>
        <p:txBody>
          <a:bodyPr/>
          <a:lstStyle/>
          <a:p>
            <a:r>
              <a:rPr lang="ru-RU" sz="2800" dirty="0"/>
              <a:t>Настройка тайм-аута</a:t>
            </a:r>
            <a:r>
              <a:rPr lang="en-US" sz="2800" dirty="0"/>
              <a:t> (</a:t>
            </a:r>
            <a:r>
              <a:rPr lang="ru-RU" sz="2800" dirty="0"/>
              <a:t>очень упрощенно)</a:t>
            </a:r>
          </a:p>
        </p:txBody>
      </p:sp>
      <p:sp>
        <p:nvSpPr>
          <p:cNvPr id="1398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22800" y="920939"/>
            <a:ext cx="4521200" cy="5943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1800" dirty="0"/>
              <a:t>Если сегмент (или квитанция) потеряны – отправитель по истечении тайм-аута повторяет передачу сегмента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Длительность тайм-аута должна быть настроена для пары отправитель-получатель</a:t>
            </a:r>
          </a:p>
          <a:p>
            <a:pPr lvl="1">
              <a:lnSpc>
                <a:spcPct val="90000"/>
              </a:lnSpc>
            </a:pPr>
            <a:r>
              <a:rPr lang="ru-RU" sz="1600" dirty="0"/>
              <a:t>если оба в одной локальной сети – тайм-аут </a:t>
            </a:r>
            <a:r>
              <a:rPr lang="ru-RU" sz="1600" dirty="0" err="1"/>
              <a:t>м.б</a:t>
            </a:r>
            <a:r>
              <a:rPr lang="ru-RU" sz="1600" dirty="0"/>
              <a:t>. несколько миллисекунд</a:t>
            </a:r>
          </a:p>
          <a:p>
            <a:pPr lvl="1">
              <a:lnSpc>
                <a:spcPct val="90000"/>
              </a:lnSpc>
            </a:pPr>
            <a:r>
              <a:rPr lang="ru-RU" sz="1600" dirty="0"/>
              <a:t>если на разных концах земли – требуется тайм-аут 1-10 с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ТСР производит измерение времени до прихода квитанции (</a:t>
            </a:r>
            <a:r>
              <a:rPr lang="ru-RU" sz="1800" dirty="0" err="1"/>
              <a:t>round</a:t>
            </a:r>
            <a:r>
              <a:rPr lang="ru-RU" sz="1800" dirty="0"/>
              <a:t> </a:t>
            </a:r>
            <a:r>
              <a:rPr lang="ru-RU" sz="1800" dirty="0" err="1"/>
              <a:t>trip</a:t>
            </a:r>
            <a:r>
              <a:rPr lang="ru-RU" sz="1800" dirty="0"/>
              <a:t> </a:t>
            </a:r>
            <a:r>
              <a:rPr lang="ru-RU" sz="1800" dirty="0" err="1"/>
              <a:t>time</a:t>
            </a:r>
            <a:r>
              <a:rPr lang="ru-RU" sz="1800" dirty="0"/>
              <a:t>, RTT)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Результаты измерений </a:t>
            </a:r>
            <a:r>
              <a:rPr lang="en-US" sz="1800" dirty="0"/>
              <a:t>RTT</a:t>
            </a:r>
            <a:r>
              <a:rPr lang="ru-RU" sz="1800" dirty="0"/>
              <a:t> усредняются с убывающим для более ранних измерений весом</a:t>
            </a:r>
          </a:p>
          <a:p>
            <a:pPr>
              <a:lnSpc>
                <a:spcPct val="90000"/>
              </a:lnSpc>
            </a:pPr>
            <a:r>
              <a:rPr lang="ru-RU" sz="1800" dirty="0"/>
              <a:t>Длительность тайм-аута выбирается пропорциональной усредненному (с убывающим во времени весом)  времени двойного прохода</a:t>
            </a:r>
          </a:p>
        </p:txBody>
      </p:sp>
      <p:grpSp>
        <p:nvGrpSpPr>
          <p:cNvPr id="1398788" name="Group 4"/>
          <p:cNvGrpSpPr>
            <a:grpSpLocks/>
          </p:cNvGrpSpPr>
          <p:nvPr/>
        </p:nvGrpSpPr>
        <p:grpSpPr bwMode="auto">
          <a:xfrm>
            <a:off x="0" y="855663"/>
            <a:ext cx="4419600" cy="5240337"/>
            <a:chOff x="0" y="539"/>
            <a:chExt cx="2784" cy="3301"/>
          </a:xfrm>
        </p:grpSpPr>
        <p:sp>
          <p:nvSpPr>
            <p:cNvPr id="1398789" name="Rectangle 5"/>
            <p:cNvSpPr>
              <a:spLocks noChangeArrowheads="1"/>
            </p:cNvSpPr>
            <p:nvPr/>
          </p:nvSpPr>
          <p:spPr bwMode="auto">
            <a:xfrm>
              <a:off x="0" y="539"/>
              <a:ext cx="9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Отправитель</a:t>
              </a:r>
            </a:p>
          </p:txBody>
        </p:sp>
        <p:sp>
          <p:nvSpPr>
            <p:cNvPr id="1398790" name="Rectangle 6"/>
            <p:cNvSpPr>
              <a:spLocks noChangeArrowheads="1"/>
            </p:cNvSpPr>
            <p:nvPr/>
          </p:nvSpPr>
          <p:spPr bwMode="auto">
            <a:xfrm>
              <a:off x="1907" y="556"/>
              <a:ext cx="8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Получатель</a:t>
              </a:r>
            </a:p>
          </p:txBody>
        </p:sp>
        <p:sp>
          <p:nvSpPr>
            <p:cNvPr id="1398791" name="Line 7"/>
            <p:cNvSpPr>
              <a:spLocks noChangeShapeType="1"/>
            </p:cNvSpPr>
            <p:nvPr/>
          </p:nvSpPr>
          <p:spPr bwMode="auto">
            <a:xfrm>
              <a:off x="1991" y="1008"/>
              <a:ext cx="1" cy="283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792" name="Line 8"/>
            <p:cNvSpPr>
              <a:spLocks noChangeShapeType="1"/>
            </p:cNvSpPr>
            <p:nvPr/>
          </p:nvSpPr>
          <p:spPr bwMode="auto">
            <a:xfrm>
              <a:off x="912" y="1008"/>
              <a:ext cx="1" cy="283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793" name="Freeform 9" descr="Dark horizontal"/>
            <p:cNvSpPr>
              <a:spLocks/>
            </p:cNvSpPr>
            <p:nvPr/>
          </p:nvSpPr>
          <p:spPr bwMode="auto">
            <a:xfrm rot="-5400000">
              <a:off x="-400" y="2345"/>
              <a:ext cx="1655" cy="184"/>
            </a:xfrm>
            <a:custGeom>
              <a:avLst/>
              <a:gdLst>
                <a:gd name="T0" fmla="*/ 182 w 5658"/>
                <a:gd name="T1" fmla="*/ 0 h 728"/>
                <a:gd name="T2" fmla="*/ 92 w 5658"/>
                <a:gd name="T3" fmla="*/ 91 h 728"/>
                <a:gd name="T4" fmla="*/ 0 w 5658"/>
                <a:gd name="T5" fmla="*/ 274 h 728"/>
                <a:gd name="T6" fmla="*/ 0 w 5658"/>
                <a:gd name="T7" fmla="*/ 364 h 728"/>
                <a:gd name="T8" fmla="*/ 92 w 5658"/>
                <a:gd name="T9" fmla="*/ 547 h 728"/>
                <a:gd name="T10" fmla="*/ 92 w 5658"/>
                <a:gd name="T11" fmla="*/ 637 h 728"/>
                <a:gd name="T12" fmla="*/ 0 w 5658"/>
                <a:gd name="T13" fmla="*/ 728 h 728"/>
                <a:gd name="T14" fmla="*/ 5430 w 5658"/>
                <a:gd name="T15" fmla="*/ 728 h 728"/>
                <a:gd name="T16" fmla="*/ 5612 w 5658"/>
                <a:gd name="T17" fmla="*/ 547 h 728"/>
                <a:gd name="T18" fmla="*/ 5658 w 5658"/>
                <a:gd name="T19" fmla="*/ 410 h 728"/>
                <a:gd name="T20" fmla="*/ 5658 w 5658"/>
                <a:gd name="T21" fmla="*/ 297 h 728"/>
                <a:gd name="T22" fmla="*/ 5612 w 5658"/>
                <a:gd name="T23" fmla="*/ 227 h 728"/>
                <a:gd name="T24" fmla="*/ 5566 w 5658"/>
                <a:gd name="T25" fmla="*/ 181 h 728"/>
                <a:gd name="T26" fmla="*/ 5545 w 5658"/>
                <a:gd name="T27" fmla="*/ 91 h 728"/>
                <a:gd name="T28" fmla="*/ 5612 w 5658"/>
                <a:gd name="T29" fmla="*/ 0 h 728"/>
                <a:gd name="T30" fmla="*/ 182 w 5658"/>
                <a:gd name="T3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58" h="728">
                  <a:moveTo>
                    <a:pt x="182" y="0"/>
                  </a:moveTo>
                  <a:lnTo>
                    <a:pt x="92" y="91"/>
                  </a:lnTo>
                  <a:lnTo>
                    <a:pt x="0" y="274"/>
                  </a:lnTo>
                  <a:lnTo>
                    <a:pt x="0" y="364"/>
                  </a:lnTo>
                  <a:lnTo>
                    <a:pt x="92" y="547"/>
                  </a:lnTo>
                  <a:lnTo>
                    <a:pt x="92" y="637"/>
                  </a:lnTo>
                  <a:lnTo>
                    <a:pt x="0" y="728"/>
                  </a:lnTo>
                  <a:lnTo>
                    <a:pt x="5430" y="728"/>
                  </a:lnTo>
                  <a:lnTo>
                    <a:pt x="5612" y="547"/>
                  </a:lnTo>
                  <a:lnTo>
                    <a:pt x="5658" y="410"/>
                  </a:lnTo>
                  <a:lnTo>
                    <a:pt x="5658" y="297"/>
                  </a:lnTo>
                  <a:lnTo>
                    <a:pt x="5612" y="227"/>
                  </a:lnTo>
                  <a:lnTo>
                    <a:pt x="5566" y="181"/>
                  </a:lnTo>
                  <a:lnTo>
                    <a:pt x="5545" y="91"/>
                  </a:lnTo>
                  <a:lnTo>
                    <a:pt x="5612" y="0"/>
                  </a:lnTo>
                  <a:lnTo>
                    <a:pt x="182" y="0"/>
                  </a:lnTo>
                  <a:close/>
                </a:path>
              </a:pathLst>
            </a:custGeom>
            <a:pattFill prst="dkHorz">
              <a:fgClr>
                <a:srgbClr val="800080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794" name="Rectangle 10" descr="Dark horizontal"/>
            <p:cNvSpPr>
              <a:spLocks noChangeArrowheads="1"/>
            </p:cNvSpPr>
            <p:nvPr/>
          </p:nvSpPr>
          <p:spPr bwMode="auto">
            <a:xfrm>
              <a:off x="336" y="2041"/>
              <a:ext cx="192" cy="720"/>
            </a:xfrm>
            <a:prstGeom prst="rect">
              <a:avLst/>
            </a:prstGeom>
            <a:pattFill prst="dkHorz">
              <a:fgClr>
                <a:srgbClr val="CC0000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795" name="AutoShape 11"/>
            <p:cNvSpPr>
              <a:spLocks noChangeArrowheads="1"/>
            </p:cNvSpPr>
            <p:nvPr/>
          </p:nvSpPr>
          <p:spPr bwMode="auto">
            <a:xfrm rot="-5400000">
              <a:off x="480" y="1993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796" name="AutoShape 12"/>
            <p:cNvSpPr>
              <a:spLocks noChangeArrowheads="1"/>
            </p:cNvSpPr>
            <p:nvPr/>
          </p:nvSpPr>
          <p:spPr bwMode="auto">
            <a:xfrm rot="-5400000">
              <a:off x="480" y="2713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797" name="Rectangle 13"/>
            <p:cNvSpPr>
              <a:spLocks noChangeArrowheads="1"/>
            </p:cNvSpPr>
            <p:nvPr/>
          </p:nvSpPr>
          <p:spPr bwMode="auto">
            <a:xfrm>
              <a:off x="96" y="1273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Выходной</a:t>
              </a:r>
            </a:p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буфер</a:t>
              </a:r>
            </a:p>
          </p:txBody>
        </p:sp>
        <p:sp>
          <p:nvSpPr>
            <p:cNvPr id="1398798" name="Rectangle 14"/>
            <p:cNvSpPr>
              <a:spLocks noChangeArrowheads="1"/>
            </p:cNvSpPr>
            <p:nvPr/>
          </p:nvSpPr>
          <p:spPr bwMode="auto">
            <a:xfrm>
              <a:off x="576" y="195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8799" name="Rectangle 15"/>
            <p:cNvSpPr>
              <a:spLocks noChangeArrowheads="1"/>
            </p:cNvSpPr>
            <p:nvPr/>
          </p:nvSpPr>
          <p:spPr bwMode="auto">
            <a:xfrm>
              <a:off x="576" y="2664"/>
              <a:ext cx="3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X+L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8800" name="Rectangle 16"/>
            <p:cNvSpPr>
              <a:spLocks noChangeArrowheads="1"/>
            </p:cNvSpPr>
            <p:nvPr/>
          </p:nvSpPr>
          <p:spPr bwMode="auto">
            <a:xfrm>
              <a:off x="1980" y="864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Выходной</a:t>
              </a:r>
            </a:p>
            <a:p>
              <a:pPr algn="ctr"/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буфер</a:t>
              </a:r>
            </a:p>
          </p:txBody>
        </p:sp>
        <p:sp>
          <p:nvSpPr>
            <p:cNvPr id="1398801" name="Freeform 17" descr="Dark horizontal"/>
            <p:cNvSpPr>
              <a:spLocks/>
            </p:cNvSpPr>
            <p:nvPr/>
          </p:nvSpPr>
          <p:spPr bwMode="auto">
            <a:xfrm rot="-5400000">
              <a:off x="1484" y="1936"/>
              <a:ext cx="1655" cy="184"/>
            </a:xfrm>
            <a:custGeom>
              <a:avLst/>
              <a:gdLst>
                <a:gd name="T0" fmla="*/ 182 w 5658"/>
                <a:gd name="T1" fmla="*/ 0 h 728"/>
                <a:gd name="T2" fmla="*/ 92 w 5658"/>
                <a:gd name="T3" fmla="*/ 91 h 728"/>
                <a:gd name="T4" fmla="*/ 0 w 5658"/>
                <a:gd name="T5" fmla="*/ 274 h 728"/>
                <a:gd name="T6" fmla="*/ 0 w 5658"/>
                <a:gd name="T7" fmla="*/ 364 h 728"/>
                <a:gd name="T8" fmla="*/ 92 w 5658"/>
                <a:gd name="T9" fmla="*/ 547 h 728"/>
                <a:gd name="T10" fmla="*/ 92 w 5658"/>
                <a:gd name="T11" fmla="*/ 637 h 728"/>
                <a:gd name="T12" fmla="*/ 0 w 5658"/>
                <a:gd name="T13" fmla="*/ 728 h 728"/>
                <a:gd name="T14" fmla="*/ 5430 w 5658"/>
                <a:gd name="T15" fmla="*/ 728 h 728"/>
                <a:gd name="T16" fmla="*/ 5612 w 5658"/>
                <a:gd name="T17" fmla="*/ 547 h 728"/>
                <a:gd name="T18" fmla="*/ 5658 w 5658"/>
                <a:gd name="T19" fmla="*/ 410 h 728"/>
                <a:gd name="T20" fmla="*/ 5658 w 5658"/>
                <a:gd name="T21" fmla="*/ 297 h 728"/>
                <a:gd name="T22" fmla="*/ 5612 w 5658"/>
                <a:gd name="T23" fmla="*/ 227 h 728"/>
                <a:gd name="T24" fmla="*/ 5566 w 5658"/>
                <a:gd name="T25" fmla="*/ 181 h 728"/>
                <a:gd name="T26" fmla="*/ 5545 w 5658"/>
                <a:gd name="T27" fmla="*/ 91 h 728"/>
                <a:gd name="T28" fmla="*/ 5612 w 5658"/>
                <a:gd name="T29" fmla="*/ 0 h 728"/>
                <a:gd name="T30" fmla="*/ 182 w 5658"/>
                <a:gd name="T31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58" h="728">
                  <a:moveTo>
                    <a:pt x="182" y="0"/>
                  </a:moveTo>
                  <a:lnTo>
                    <a:pt x="92" y="91"/>
                  </a:lnTo>
                  <a:lnTo>
                    <a:pt x="0" y="274"/>
                  </a:lnTo>
                  <a:lnTo>
                    <a:pt x="0" y="364"/>
                  </a:lnTo>
                  <a:lnTo>
                    <a:pt x="92" y="547"/>
                  </a:lnTo>
                  <a:lnTo>
                    <a:pt x="92" y="637"/>
                  </a:lnTo>
                  <a:lnTo>
                    <a:pt x="0" y="728"/>
                  </a:lnTo>
                  <a:lnTo>
                    <a:pt x="5430" y="728"/>
                  </a:lnTo>
                  <a:lnTo>
                    <a:pt x="5612" y="547"/>
                  </a:lnTo>
                  <a:lnTo>
                    <a:pt x="5658" y="410"/>
                  </a:lnTo>
                  <a:lnTo>
                    <a:pt x="5658" y="297"/>
                  </a:lnTo>
                  <a:lnTo>
                    <a:pt x="5612" y="227"/>
                  </a:lnTo>
                  <a:lnTo>
                    <a:pt x="5566" y="181"/>
                  </a:lnTo>
                  <a:lnTo>
                    <a:pt x="5545" y="91"/>
                  </a:lnTo>
                  <a:lnTo>
                    <a:pt x="5612" y="0"/>
                  </a:lnTo>
                  <a:lnTo>
                    <a:pt x="182" y="0"/>
                  </a:lnTo>
                  <a:close/>
                </a:path>
              </a:pathLst>
            </a:custGeom>
            <a:pattFill prst="dkHorz">
              <a:fgClr>
                <a:srgbClr val="800080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802" name="Rectangle 18"/>
            <p:cNvSpPr>
              <a:spLocks noChangeArrowheads="1"/>
            </p:cNvSpPr>
            <p:nvPr/>
          </p:nvSpPr>
          <p:spPr bwMode="auto">
            <a:xfrm>
              <a:off x="2112" y="1632"/>
              <a:ext cx="432" cy="1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803" name="AutoShape 19"/>
            <p:cNvSpPr>
              <a:spLocks noChangeArrowheads="1"/>
            </p:cNvSpPr>
            <p:nvPr/>
          </p:nvSpPr>
          <p:spPr bwMode="auto">
            <a:xfrm rot="-5400000">
              <a:off x="2364" y="1584"/>
              <a:ext cx="192" cy="96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804" name="Rectangle 20"/>
            <p:cNvSpPr>
              <a:spLocks noChangeArrowheads="1"/>
            </p:cNvSpPr>
            <p:nvPr/>
          </p:nvSpPr>
          <p:spPr bwMode="auto">
            <a:xfrm>
              <a:off x="2460" y="1543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8805" name="Line 21"/>
            <p:cNvSpPr>
              <a:spLocks noChangeShapeType="1"/>
            </p:cNvSpPr>
            <p:nvPr/>
          </p:nvSpPr>
          <p:spPr bwMode="auto">
            <a:xfrm flipH="1">
              <a:off x="768" y="1632"/>
              <a:ext cx="1392" cy="38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806" name="Rectangle 22"/>
            <p:cNvSpPr>
              <a:spLocks noChangeArrowheads="1"/>
            </p:cNvSpPr>
            <p:nvPr/>
          </p:nvSpPr>
          <p:spPr bwMode="auto">
            <a:xfrm>
              <a:off x="912" y="1584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ACK SQNC=X+1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  <p:sp>
          <p:nvSpPr>
            <p:cNvPr id="1398807" name="Rectangle 23" descr="Dark vertical"/>
            <p:cNvSpPr>
              <a:spLocks noChangeArrowheads="1"/>
            </p:cNvSpPr>
            <p:nvPr/>
          </p:nvSpPr>
          <p:spPr bwMode="auto">
            <a:xfrm rot="5400000">
              <a:off x="1440" y="2352"/>
              <a:ext cx="96" cy="384"/>
            </a:xfrm>
            <a:prstGeom prst="rect">
              <a:avLst/>
            </a:prstGeom>
            <a:pattFill prst="dkVert">
              <a:fgClr>
                <a:srgbClr val="CC0000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808" name="Line 24"/>
            <p:cNvSpPr>
              <a:spLocks noChangeShapeType="1"/>
            </p:cNvSpPr>
            <p:nvPr/>
          </p:nvSpPr>
          <p:spPr bwMode="auto">
            <a:xfrm>
              <a:off x="768" y="2352"/>
              <a:ext cx="1104" cy="28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8809" name="Rectangle 25"/>
            <p:cNvSpPr>
              <a:spLocks noChangeArrowheads="1"/>
            </p:cNvSpPr>
            <p:nvPr/>
          </p:nvSpPr>
          <p:spPr bwMode="auto">
            <a:xfrm rot="5400000">
              <a:off x="1704" y="2472"/>
              <a:ext cx="96" cy="144"/>
            </a:xfrm>
            <a:prstGeom prst="rect">
              <a:avLst/>
            </a:prstGeom>
            <a:solidFill>
              <a:srgbClr val="CC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98810" name="Rectangle 26"/>
            <p:cNvSpPr>
              <a:spLocks noChangeArrowheads="1"/>
            </p:cNvSpPr>
            <p:nvPr/>
          </p:nvSpPr>
          <p:spPr bwMode="auto">
            <a:xfrm rot="897948">
              <a:off x="1809" y="2560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rgbClr val="FF0000"/>
                  </a:solidFill>
                  <a:latin typeface="Arial" pitchFamily="34" charset="0"/>
                </a:rPr>
                <a:t>X</a:t>
              </a:r>
              <a:endParaRPr lang="ru-RU" sz="1400" b="1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398811" name="Rectangle 27"/>
            <p:cNvSpPr>
              <a:spLocks noChangeArrowheads="1"/>
            </p:cNvSpPr>
            <p:nvPr/>
          </p:nvSpPr>
          <p:spPr bwMode="auto">
            <a:xfrm>
              <a:off x="1224" y="2312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33CC"/>
                  </a:solidFill>
                  <a:latin typeface="Arial" pitchFamily="34" charset="0"/>
                </a:rPr>
                <a:t>SQNC=X+L</a:t>
              </a:r>
              <a:endParaRPr lang="ru-RU" sz="1400" b="1">
                <a:solidFill>
                  <a:srgbClr val="0033CC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2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0"/>
            <a:ext cx="9118600" cy="1143000"/>
          </a:xfrm>
        </p:spPr>
        <p:txBody>
          <a:bodyPr/>
          <a:lstStyle/>
          <a:p>
            <a:r>
              <a:rPr lang="ru-RU" dirty="0"/>
              <a:t>Оконное управление потоком</a:t>
            </a:r>
          </a:p>
        </p:txBody>
      </p:sp>
      <p:sp>
        <p:nvSpPr>
          <p:cNvPr id="139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41800" y="1073647"/>
            <a:ext cx="4877887" cy="5451697"/>
          </a:xfrm>
          <a:prstGeom prst="rect">
            <a:avLst/>
          </a:prstGeom>
        </p:spPr>
        <p:txBody>
          <a:bodyPr/>
          <a:lstStyle/>
          <a:p>
            <a:r>
              <a:rPr lang="ru-RU" sz="2000" dirty="0"/>
              <a:t>Если отправлять сегменты только после поступления квитанций (верхний рисунок), пропускная способность линии сильно падает из-за больших времен ожидания квитанций</a:t>
            </a:r>
          </a:p>
          <a:p>
            <a:r>
              <a:rPr lang="ru-RU" sz="2000" dirty="0"/>
              <a:t>Эффективность можно существенно поднять, если позволить отправителю высылать </a:t>
            </a:r>
            <a:r>
              <a:rPr lang="en-US" sz="2000" dirty="0"/>
              <a:t>N </a:t>
            </a:r>
            <a:r>
              <a:rPr lang="ru-RU" sz="2000" dirty="0"/>
              <a:t>сегментов до поручения квитанции на 1й сегмент из серии </a:t>
            </a:r>
            <a:r>
              <a:rPr lang="en-US" sz="2000" dirty="0"/>
              <a:t>N</a:t>
            </a:r>
            <a:r>
              <a:rPr lang="ru-RU" sz="2000" dirty="0"/>
              <a:t> (нижний рисунок)</a:t>
            </a:r>
            <a:endParaRPr lang="en-US" sz="2000" dirty="0"/>
          </a:p>
          <a:p>
            <a:pPr lvl="1"/>
            <a:r>
              <a:rPr lang="ru-RU" sz="1800" dirty="0"/>
              <a:t>число </a:t>
            </a:r>
            <a:r>
              <a:rPr lang="en-US" sz="1800" dirty="0"/>
              <a:t>N </a:t>
            </a:r>
            <a:r>
              <a:rPr lang="ru-RU" sz="1800" dirty="0"/>
              <a:t>называется </a:t>
            </a:r>
            <a:r>
              <a:rPr lang="en-US" sz="1800" dirty="0"/>
              <a:t>[</a:t>
            </a:r>
            <a:r>
              <a:rPr lang="ru-RU" sz="1800" i="1" dirty="0"/>
              <a:t>скользящим</a:t>
            </a:r>
            <a:r>
              <a:rPr lang="en-US" sz="1800" dirty="0"/>
              <a:t>] </a:t>
            </a:r>
            <a:r>
              <a:rPr lang="ru-RU" sz="1800" i="1" dirty="0"/>
              <a:t>окном</a:t>
            </a:r>
            <a:r>
              <a:rPr lang="ru-RU" sz="1800" dirty="0"/>
              <a:t>, а этот механизм – </a:t>
            </a:r>
            <a:r>
              <a:rPr lang="ru-RU" sz="1800" i="1" dirty="0"/>
              <a:t>оконным управлением потоком</a:t>
            </a:r>
          </a:p>
        </p:txBody>
      </p:sp>
      <p:grpSp>
        <p:nvGrpSpPr>
          <p:cNvPr id="1399812" name="Group 4"/>
          <p:cNvGrpSpPr>
            <a:grpSpLocks/>
          </p:cNvGrpSpPr>
          <p:nvPr/>
        </p:nvGrpSpPr>
        <p:grpSpPr bwMode="auto">
          <a:xfrm>
            <a:off x="152400" y="1108880"/>
            <a:ext cx="4089400" cy="4935537"/>
            <a:chOff x="16" y="443"/>
            <a:chExt cx="2576" cy="3109"/>
          </a:xfrm>
        </p:grpSpPr>
        <p:sp>
          <p:nvSpPr>
            <p:cNvPr id="1399813" name="Rectangle 5"/>
            <p:cNvSpPr>
              <a:spLocks noChangeArrowheads="1"/>
            </p:cNvSpPr>
            <p:nvPr/>
          </p:nvSpPr>
          <p:spPr bwMode="auto">
            <a:xfrm>
              <a:off x="195" y="443"/>
              <a:ext cx="9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Отправитель</a:t>
              </a:r>
            </a:p>
          </p:txBody>
        </p:sp>
        <p:sp>
          <p:nvSpPr>
            <p:cNvPr id="1399814" name="Rectangle 6"/>
            <p:cNvSpPr>
              <a:spLocks noChangeArrowheads="1"/>
            </p:cNvSpPr>
            <p:nvPr/>
          </p:nvSpPr>
          <p:spPr bwMode="auto">
            <a:xfrm>
              <a:off x="1584" y="460"/>
              <a:ext cx="8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600" b="1">
                  <a:solidFill>
                    <a:srgbClr val="000066"/>
                  </a:solidFill>
                  <a:latin typeface="Arial" pitchFamily="34" charset="0"/>
                </a:rPr>
                <a:t>Получатель</a:t>
              </a:r>
            </a:p>
          </p:txBody>
        </p:sp>
        <p:sp>
          <p:nvSpPr>
            <p:cNvPr id="1399815" name="Line 7"/>
            <p:cNvSpPr>
              <a:spLocks noChangeShapeType="1"/>
            </p:cNvSpPr>
            <p:nvPr/>
          </p:nvSpPr>
          <p:spPr bwMode="auto">
            <a:xfrm>
              <a:off x="1104" y="816"/>
              <a:ext cx="0" cy="115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16" name="Rectangle 8"/>
            <p:cNvSpPr>
              <a:spLocks noChangeArrowheads="1"/>
            </p:cNvSpPr>
            <p:nvPr/>
          </p:nvSpPr>
          <p:spPr bwMode="auto">
            <a:xfrm>
              <a:off x="384" y="768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1</a:t>
              </a:r>
            </a:p>
          </p:txBody>
        </p:sp>
        <p:sp>
          <p:nvSpPr>
            <p:cNvPr id="1399817" name="Line 9"/>
            <p:cNvSpPr>
              <a:spLocks noChangeShapeType="1"/>
            </p:cNvSpPr>
            <p:nvPr/>
          </p:nvSpPr>
          <p:spPr bwMode="auto">
            <a:xfrm>
              <a:off x="1584" y="816"/>
              <a:ext cx="0" cy="115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399818" name="Group 10"/>
            <p:cNvGrpSpPr>
              <a:grpSpLocks/>
            </p:cNvGrpSpPr>
            <p:nvPr/>
          </p:nvGrpSpPr>
          <p:grpSpPr bwMode="auto">
            <a:xfrm>
              <a:off x="960" y="864"/>
              <a:ext cx="768" cy="1008"/>
              <a:chOff x="960" y="768"/>
              <a:chExt cx="768" cy="1344"/>
            </a:xfrm>
          </p:grpSpPr>
          <p:sp>
            <p:nvSpPr>
              <p:cNvPr id="1399819" name="Line 11"/>
              <p:cNvSpPr>
                <a:spLocks noChangeShapeType="1"/>
              </p:cNvSpPr>
              <p:nvPr/>
            </p:nvSpPr>
            <p:spPr bwMode="auto">
              <a:xfrm flipH="1">
                <a:off x="960" y="100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9820" name="Line 12"/>
              <p:cNvSpPr>
                <a:spLocks noChangeShapeType="1"/>
              </p:cNvSpPr>
              <p:nvPr/>
            </p:nvSpPr>
            <p:spPr bwMode="auto">
              <a:xfrm>
                <a:off x="1008" y="76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9821" name="Line 13"/>
              <p:cNvSpPr>
                <a:spLocks noChangeShapeType="1"/>
              </p:cNvSpPr>
              <p:nvPr/>
            </p:nvSpPr>
            <p:spPr bwMode="auto">
              <a:xfrm flipH="1">
                <a:off x="960" y="148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9822" name="Line 14"/>
              <p:cNvSpPr>
                <a:spLocks noChangeShapeType="1"/>
              </p:cNvSpPr>
              <p:nvPr/>
            </p:nvSpPr>
            <p:spPr bwMode="auto">
              <a:xfrm>
                <a:off x="1008" y="124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9823" name="Line 15"/>
              <p:cNvSpPr>
                <a:spLocks noChangeShapeType="1"/>
              </p:cNvSpPr>
              <p:nvPr/>
            </p:nvSpPr>
            <p:spPr bwMode="auto">
              <a:xfrm flipH="1">
                <a:off x="960" y="196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9824" name="Line 16"/>
              <p:cNvSpPr>
                <a:spLocks noChangeShapeType="1"/>
              </p:cNvSpPr>
              <p:nvPr/>
            </p:nvSpPr>
            <p:spPr bwMode="auto">
              <a:xfrm>
                <a:off x="1008" y="1728"/>
                <a:ext cx="720" cy="14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399825" name="Rectangle 17"/>
            <p:cNvSpPr>
              <a:spLocks noChangeArrowheads="1"/>
            </p:cNvSpPr>
            <p:nvPr/>
          </p:nvSpPr>
          <p:spPr bwMode="auto">
            <a:xfrm>
              <a:off x="1680" y="960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1</a:t>
              </a:r>
            </a:p>
          </p:txBody>
        </p:sp>
        <p:sp>
          <p:nvSpPr>
            <p:cNvPr id="1399826" name="Rectangle 18"/>
            <p:cNvSpPr>
              <a:spLocks noChangeArrowheads="1"/>
            </p:cNvSpPr>
            <p:nvPr/>
          </p:nvSpPr>
          <p:spPr bwMode="auto">
            <a:xfrm>
              <a:off x="1680" y="1312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2</a:t>
              </a:r>
            </a:p>
          </p:txBody>
        </p:sp>
        <p:sp>
          <p:nvSpPr>
            <p:cNvPr id="1399827" name="Rectangle 19"/>
            <p:cNvSpPr>
              <a:spLocks noChangeArrowheads="1"/>
            </p:cNvSpPr>
            <p:nvPr/>
          </p:nvSpPr>
          <p:spPr bwMode="auto">
            <a:xfrm>
              <a:off x="1680" y="1664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3</a:t>
              </a:r>
            </a:p>
          </p:txBody>
        </p:sp>
        <p:sp>
          <p:nvSpPr>
            <p:cNvPr id="1399828" name="Rectangle 20"/>
            <p:cNvSpPr>
              <a:spLocks noChangeArrowheads="1"/>
            </p:cNvSpPr>
            <p:nvPr/>
          </p:nvSpPr>
          <p:spPr bwMode="auto">
            <a:xfrm>
              <a:off x="384" y="1136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2</a:t>
              </a:r>
            </a:p>
          </p:txBody>
        </p:sp>
        <p:sp>
          <p:nvSpPr>
            <p:cNvPr id="1399829" name="Rectangle 21"/>
            <p:cNvSpPr>
              <a:spLocks noChangeArrowheads="1"/>
            </p:cNvSpPr>
            <p:nvPr/>
          </p:nvSpPr>
          <p:spPr bwMode="auto">
            <a:xfrm>
              <a:off x="384" y="1504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3</a:t>
              </a:r>
            </a:p>
          </p:txBody>
        </p:sp>
        <p:sp>
          <p:nvSpPr>
            <p:cNvPr id="1399830" name="Line 22"/>
            <p:cNvSpPr>
              <a:spLocks noChangeShapeType="1"/>
            </p:cNvSpPr>
            <p:nvPr/>
          </p:nvSpPr>
          <p:spPr bwMode="auto">
            <a:xfrm>
              <a:off x="1104" y="2400"/>
              <a:ext cx="0" cy="115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1" name="Rectangle 23"/>
            <p:cNvSpPr>
              <a:spLocks noChangeArrowheads="1"/>
            </p:cNvSpPr>
            <p:nvPr/>
          </p:nvSpPr>
          <p:spPr bwMode="auto">
            <a:xfrm>
              <a:off x="384" y="2448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1</a:t>
              </a:r>
            </a:p>
          </p:txBody>
        </p:sp>
        <p:sp>
          <p:nvSpPr>
            <p:cNvPr id="1399832" name="Line 24"/>
            <p:cNvSpPr>
              <a:spLocks noChangeShapeType="1"/>
            </p:cNvSpPr>
            <p:nvPr/>
          </p:nvSpPr>
          <p:spPr bwMode="auto">
            <a:xfrm>
              <a:off x="1584" y="2400"/>
              <a:ext cx="0" cy="1152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3" name="Line 25"/>
            <p:cNvSpPr>
              <a:spLocks noChangeShapeType="1"/>
            </p:cNvSpPr>
            <p:nvPr/>
          </p:nvSpPr>
          <p:spPr bwMode="auto">
            <a:xfrm flipH="1">
              <a:off x="960" y="3012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4" name="Line 26"/>
            <p:cNvSpPr>
              <a:spLocks noChangeShapeType="1"/>
            </p:cNvSpPr>
            <p:nvPr/>
          </p:nvSpPr>
          <p:spPr bwMode="auto">
            <a:xfrm>
              <a:off x="1008" y="2544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5" name="Line 27"/>
            <p:cNvSpPr>
              <a:spLocks noChangeShapeType="1"/>
            </p:cNvSpPr>
            <p:nvPr/>
          </p:nvSpPr>
          <p:spPr bwMode="auto">
            <a:xfrm flipH="1">
              <a:off x="960" y="3156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6" name="Line 28"/>
            <p:cNvSpPr>
              <a:spLocks noChangeShapeType="1"/>
            </p:cNvSpPr>
            <p:nvPr/>
          </p:nvSpPr>
          <p:spPr bwMode="auto">
            <a:xfrm>
              <a:off x="1008" y="2688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7" name="Line 29"/>
            <p:cNvSpPr>
              <a:spLocks noChangeShapeType="1"/>
            </p:cNvSpPr>
            <p:nvPr/>
          </p:nvSpPr>
          <p:spPr bwMode="auto">
            <a:xfrm flipH="1">
              <a:off x="960" y="3300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8" name="Line 30"/>
            <p:cNvSpPr>
              <a:spLocks noChangeShapeType="1"/>
            </p:cNvSpPr>
            <p:nvPr/>
          </p:nvSpPr>
          <p:spPr bwMode="auto">
            <a:xfrm>
              <a:off x="1008" y="2832"/>
              <a:ext cx="720" cy="1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9839" name="Rectangle 31"/>
            <p:cNvSpPr>
              <a:spLocks noChangeArrowheads="1"/>
            </p:cNvSpPr>
            <p:nvPr/>
          </p:nvSpPr>
          <p:spPr bwMode="auto">
            <a:xfrm>
              <a:off x="1680" y="2928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1</a:t>
              </a:r>
            </a:p>
          </p:txBody>
        </p:sp>
        <p:sp>
          <p:nvSpPr>
            <p:cNvPr id="1399840" name="Rectangle 32"/>
            <p:cNvSpPr>
              <a:spLocks noChangeArrowheads="1"/>
            </p:cNvSpPr>
            <p:nvPr/>
          </p:nvSpPr>
          <p:spPr bwMode="auto">
            <a:xfrm>
              <a:off x="1680" y="3072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2</a:t>
              </a:r>
            </a:p>
          </p:txBody>
        </p:sp>
        <p:sp>
          <p:nvSpPr>
            <p:cNvPr id="1399841" name="Rectangle 33"/>
            <p:cNvSpPr>
              <a:spLocks noChangeArrowheads="1"/>
            </p:cNvSpPr>
            <p:nvPr/>
          </p:nvSpPr>
          <p:spPr bwMode="auto">
            <a:xfrm>
              <a:off x="1680" y="3216"/>
              <a:ext cx="9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Квитанция 3</a:t>
              </a:r>
            </a:p>
          </p:txBody>
        </p:sp>
        <p:sp>
          <p:nvSpPr>
            <p:cNvPr id="1399842" name="Rectangle 34"/>
            <p:cNvSpPr>
              <a:spLocks noChangeArrowheads="1"/>
            </p:cNvSpPr>
            <p:nvPr/>
          </p:nvSpPr>
          <p:spPr bwMode="auto">
            <a:xfrm>
              <a:off x="384" y="2584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2</a:t>
              </a:r>
            </a:p>
          </p:txBody>
        </p:sp>
        <p:sp>
          <p:nvSpPr>
            <p:cNvPr id="1399843" name="Rectangle 35"/>
            <p:cNvSpPr>
              <a:spLocks noChangeArrowheads="1"/>
            </p:cNvSpPr>
            <p:nvPr/>
          </p:nvSpPr>
          <p:spPr bwMode="auto">
            <a:xfrm>
              <a:off x="384" y="2736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sz="1400" b="1">
                  <a:solidFill>
                    <a:srgbClr val="0033CC"/>
                  </a:solidFill>
                  <a:latin typeface="Arial" pitchFamily="34" charset="0"/>
                </a:rPr>
                <a:t>Сегмент 3</a:t>
              </a:r>
            </a:p>
          </p:txBody>
        </p:sp>
        <p:graphicFrame>
          <p:nvGraphicFramePr>
            <p:cNvPr id="1399844" name="Object 36"/>
            <p:cNvGraphicFramePr>
              <a:graphicFrameLocks noChangeAspect="1"/>
            </p:cNvGraphicFramePr>
            <p:nvPr/>
          </p:nvGraphicFramePr>
          <p:xfrm>
            <a:off x="336" y="2481"/>
            <a:ext cx="116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77" name="VISIO" r:id="rId3" imgW="70560" imgH="250560" progId="Visio.Drawing.6">
                    <p:embed/>
                  </p:oleObj>
                </mc:Choice>
                <mc:Fallback>
                  <p:oleObj name="VISIO" r:id="rId3" imgW="70560" imgH="25056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481"/>
                          <a:ext cx="116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9845" name="Rectangle 37"/>
            <p:cNvSpPr>
              <a:spLocks noChangeArrowheads="1"/>
            </p:cNvSpPr>
            <p:nvPr/>
          </p:nvSpPr>
          <p:spPr bwMode="auto">
            <a:xfrm>
              <a:off x="16" y="2584"/>
              <a:ext cx="39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400" b="1">
                  <a:solidFill>
                    <a:srgbClr val="FF0000"/>
                  </a:solidFill>
                  <a:latin typeface="Arial" pitchFamily="34" charset="0"/>
                </a:rPr>
                <a:t>Окно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8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44" y="0"/>
            <a:ext cx="9136356" cy="822325"/>
          </a:xfrm>
        </p:spPr>
        <p:txBody>
          <a:bodyPr/>
          <a:lstStyle/>
          <a:p>
            <a:r>
              <a:rPr lang="ru-RU" sz="4000" dirty="0"/>
              <a:t>Оконное управление потоком</a:t>
            </a:r>
          </a:p>
        </p:txBody>
      </p:sp>
      <p:sp>
        <p:nvSpPr>
          <p:cNvPr id="140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4800" y="1371600"/>
            <a:ext cx="5029200" cy="5181600"/>
          </a:xfrm>
          <a:prstGeom prst="rect">
            <a:avLst/>
          </a:prstGeom>
        </p:spPr>
        <p:txBody>
          <a:bodyPr/>
          <a:lstStyle/>
          <a:p>
            <a:r>
              <a:rPr lang="ru-RU" sz="2000" dirty="0"/>
              <a:t>Изменение размера окна позволяет эффективно управлять интенсивностью потока данных</a:t>
            </a:r>
          </a:p>
          <a:p>
            <a:pPr lvl="1"/>
            <a:r>
              <a:rPr lang="ru-RU" sz="1800" dirty="0"/>
              <a:t>при </a:t>
            </a:r>
            <a:r>
              <a:rPr lang="en-US" sz="1800" dirty="0"/>
              <a:t>N=1 </a:t>
            </a:r>
            <a:r>
              <a:rPr lang="ru-RU" sz="1800" dirty="0"/>
              <a:t>реализуется последовательная передача сегмент-квитанция</a:t>
            </a:r>
          </a:p>
          <a:p>
            <a:pPr lvl="1"/>
            <a:r>
              <a:rPr lang="ru-RU" sz="1800" dirty="0"/>
              <a:t>при больших </a:t>
            </a:r>
            <a:r>
              <a:rPr lang="en-US" sz="1800" dirty="0"/>
              <a:t>N </a:t>
            </a:r>
            <a:r>
              <a:rPr lang="ru-RU" sz="1800" dirty="0"/>
              <a:t>реализуется практически непрерывный дуплексный поток сегментов и квитанций</a:t>
            </a:r>
          </a:p>
          <a:p>
            <a:r>
              <a:rPr lang="ru-RU" sz="2000" dirty="0"/>
              <a:t>Механизм оконного управления потоком используется в </a:t>
            </a:r>
            <a:r>
              <a:rPr lang="en-US" sz="2000" dirty="0"/>
              <a:t>TCP/IP</a:t>
            </a:r>
            <a:r>
              <a:rPr lang="ru-RU" sz="2000" dirty="0"/>
              <a:t> для управления загрузкой сети (при перегрузке производится уменьшение окон передающих трафик узлов)</a:t>
            </a:r>
          </a:p>
        </p:txBody>
      </p:sp>
      <p:sp>
        <p:nvSpPr>
          <p:cNvPr id="1400836" name="Rectangle 4"/>
          <p:cNvSpPr>
            <a:spLocks noChangeArrowheads="1"/>
          </p:cNvSpPr>
          <p:nvPr/>
        </p:nvSpPr>
        <p:spPr bwMode="auto">
          <a:xfrm>
            <a:off x="309563" y="703263"/>
            <a:ext cx="15192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rgbClr val="000066"/>
                </a:solidFill>
                <a:latin typeface="Arial" pitchFamily="34" charset="0"/>
              </a:rPr>
              <a:t>Отправитель</a:t>
            </a:r>
          </a:p>
        </p:txBody>
      </p:sp>
      <p:sp>
        <p:nvSpPr>
          <p:cNvPr id="1400837" name="Rectangle 5"/>
          <p:cNvSpPr>
            <a:spLocks noChangeArrowheads="1"/>
          </p:cNvSpPr>
          <p:nvPr/>
        </p:nvSpPr>
        <p:spPr bwMode="auto">
          <a:xfrm>
            <a:off x="2514600" y="730250"/>
            <a:ext cx="1392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600" b="1">
                <a:solidFill>
                  <a:srgbClr val="000066"/>
                </a:solidFill>
                <a:latin typeface="Arial" pitchFamily="34" charset="0"/>
              </a:rPr>
              <a:t>Получатель</a:t>
            </a:r>
          </a:p>
        </p:txBody>
      </p:sp>
      <p:sp>
        <p:nvSpPr>
          <p:cNvPr id="1400838" name="Line 6"/>
          <p:cNvSpPr>
            <a:spLocks noChangeShapeType="1"/>
          </p:cNvSpPr>
          <p:nvPr/>
        </p:nvSpPr>
        <p:spPr bwMode="auto">
          <a:xfrm>
            <a:off x="1752600" y="1676400"/>
            <a:ext cx="0" cy="1828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39" name="Rectangle 7"/>
          <p:cNvSpPr>
            <a:spLocks noChangeArrowheads="1"/>
          </p:cNvSpPr>
          <p:nvPr/>
        </p:nvSpPr>
        <p:spPr bwMode="auto">
          <a:xfrm>
            <a:off x="609600" y="16002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Сегмент 1</a:t>
            </a:r>
          </a:p>
        </p:txBody>
      </p:sp>
      <p:sp>
        <p:nvSpPr>
          <p:cNvPr id="1400840" name="Line 8"/>
          <p:cNvSpPr>
            <a:spLocks noChangeShapeType="1"/>
          </p:cNvSpPr>
          <p:nvPr/>
        </p:nvSpPr>
        <p:spPr bwMode="auto">
          <a:xfrm>
            <a:off x="2514600" y="1676400"/>
            <a:ext cx="0" cy="1828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1400841" name="Group 9"/>
          <p:cNvGrpSpPr>
            <a:grpSpLocks/>
          </p:cNvGrpSpPr>
          <p:nvPr/>
        </p:nvGrpSpPr>
        <p:grpSpPr bwMode="auto">
          <a:xfrm>
            <a:off x="1524000" y="1752600"/>
            <a:ext cx="1219200" cy="1600200"/>
            <a:chOff x="960" y="768"/>
            <a:chExt cx="768" cy="1344"/>
          </a:xfrm>
        </p:grpSpPr>
        <p:sp>
          <p:nvSpPr>
            <p:cNvPr id="1400842" name="Line 10"/>
            <p:cNvSpPr>
              <a:spLocks noChangeShapeType="1"/>
            </p:cNvSpPr>
            <p:nvPr/>
          </p:nvSpPr>
          <p:spPr bwMode="auto">
            <a:xfrm flipH="1">
              <a:off x="960" y="100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0843" name="Line 11"/>
            <p:cNvSpPr>
              <a:spLocks noChangeShapeType="1"/>
            </p:cNvSpPr>
            <p:nvPr/>
          </p:nvSpPr>
          <p:spPr bwMode="auto">
            <a:xfrm>
              <a:off x="1008" y="76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0844" name="Line 12"/>
            <p:cNvSpPr>
              <a:spLocks noChangeShapeType="1"/>
            </p:cNvSpPr>
            <p:nvPr/>
          </p:nvSpPr>
          <p:spPr bwMode="auto">
            <a:xfrm flipH="1">
              <a:off x="960" y="148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0845" name="Line 13"/>
            <p:cNvSpPr>
              <a:spLocks noChangeShapeType="1"/>
            </p:cNvSpPr>
            <p:nvPr/>
          </p:nvSpPr>
          <p:spPr bwMode="auto">
            <a:xfrm>
              <a:off x="1008" y="124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0846" name="Line 14"/>
            <p:cNvSpPr>
              <a:spLocks noChangeShapeType="1"/>
            </p:cNvSpPr>
            <p:nvPr/>
          </p:nvSpPr>
          <p:spPr bwMode="auto">
            <a:xfrm flipH="1">
              <a:off x="960" y="196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0847" name="Line 15"/>
            <p:cNvSpPr>
              <a:spLocks noChangeShapeType="1"/>
            </p:cNvSpPr>
            <p:nvPr/>
          </p:nvSpPr>
          <p:spPr bwMode="auto">
            <a:xfrm>
              <a:off x="1008" y="1728"/>
              <a:ext cx="720" cy="14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400848" name="Rectangle 16"/>
          <p:cNvSpPr>
            <a:spLocks noChangeArrowheads="1"/>
          </p:cNvSpPr>
          <p:nvPr/>
        </p:nvSpPr>
        <p:spPr bwMode="auto">
          <a:xfrm>
            <a:off x="2667000" y="19050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Квитанция 1</a:t>
            </a:r>
          </a:p>
        </p:txBody>
      </p:sp>
      <p:sp>
        <p:nvSpPr>
          <p:cNvPr id="1400849" name="Rectangle 17"/>
          <p:cNvSpPr>
            <a:spLocks noChangeArrowheads="1"/>
          </p:cNvSpPr>
          <p:nvPr/>
        </p:nvSpPr>
        <p:spPr bwMode="auto">
          <a:xfrm>
            <a:off x="2667000" y="24638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Квитанция 2</a:t>
            </a:r>
          </a:p>
        </p:txBody>
      </p:sp>
      <p:sp>
        <p:nvSpPr>
          <p:cNvPr id="1400850" name="Rectangle 18"/>
          <p:cNvSpPr>
            <a:spLocks noChangeArrowheads="1"/>
          </p:cNvSpPr>
          <p:nvPr/>
        </p:nvSpPr>
        <p:spPr bwMode="auto">
          <a:xfrm>
            <a:off x="2667000" y="30226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Квитанция 3</a:t>
            </a:r>
          </a:p>
        </p:txBody>
      </p:sp>
      <p:sp>
        <p:nvSpPr>
          <p:cNvPr id="1400851" name="Rectangle 19"/>
          <p:cNvSpPr>
            <a:spLocks noChangeArrowheads="1"/>
          </p:cNvSpPr>
          <p:nvPr/>
        </p:nvSpPr>
        <p:spPr bwMode="auto">
          <a:xfrm>
            <a:off x="609600" y="21844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Сегмент 2</a:t>
            </a:r>
          </a:p>
        </p:txBody>
      </p:sp>
      <p:sp>
        <p:nvSpPr>
          <p:cNvPr id="1400852" name="Rectangle 20"/>
          <p:cNvSpPr>
            <a:spLocks noChangeArrowheads="1"/>
          </p:cNvSpPr>
          <p:nvPr/>
        </p:nvSpPr>
        <p:spPr bwMode="auto">
          <a:xfrm>
            <a:off x="609600" y="27686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Сегмент 3</a:t>
            </a:r>
          </a:p>
        </p:txBody>
      </p:sp>
      <p:sp>
        <p:nvSpPr>
          <p:cNvPr id="1400853" name="Line 21"/>
          <p:cNvSpPr>
            <a:spLocks noChangeShapeType="1"/>
          </p:cNvSpPr>
          <p:nvPr/>
        </p:nvSpPr>
        <p:spPr bwMode="auto">
          <a:xfrm>
            <a:off x="1752600" y="4191000"/>
            <a:ext cx="0" cy="1828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54" name="Rectangle 22"/>
          <p:cNvSpPr>
            <a:spLocks noChangeArrowheads="1"/>
          </p:cNvSpPr>
          <p:nvPr/>
        </p:nvSpPr>
        <p:spPr bwMode="auto">
          <a:xfrm>
            <a:off x="533400" y="42672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Сегмент 1</a:t>
            </a:r>
          </a:p>
        </p:txBody>
      </p:sp>
      <p:sp>
        <p:nvSpPr>
          <p:cNvPr id="1400855" name="Line 23"/>
          <p:cNvSpPr>
            <a:spLocks noChangeShapeType="1"/>
          </p:cNvSpPr>
          <p:nvPr/>
        </p:nvSpPr>
        <p:spPr bwMode="auto">
          <a:xfrm>
            <a:off x="2514600" y="4191000"/>
            <a:ext cx="0" cy="1828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56" name="Line 24"/>
          <p:cNvSpPr>
            <a:spLocks noChangeShapeType="1"/>
          </p:cNvSpPr>
          <p:nvPr/>
        </p:nvSpPr>
        <p:spPr bwMode="auto">
          <a:xfrm flipH="1">
            <a:off x="1562100" y="462915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57" name="Line 25"/>
          <p:cNvSpPr>
            <a:spLocks noChangeShapeType="1"/>
          </p:cNvSpPr>
          <p:nvPr/>
        </p:nvSpPr>
        <p:spPr bwMode="auto">
          <a:xfrm>
            <a:off x="1600200" y="44196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58" name="Rectangle 26"/>
          <p:cNvSpPr>
            <a:spLocks noChangeArrowheads="1"/>
          </p:cNvSpPr>
          <p:nvPr/>
        </p:nvSpPr>
        <p:spPr bwMode="auto">
          <a:xfrm>
            <a:off x="2667000" y="44958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Квитанция 1</a:t>
            </a:r>
          </a:p>
        </p:txBody>
      </p:sp>
      <p:sp>
        <p:nvSpPr>
          <p:cNvPr id="1400859" name="Rectangle 27"/>
          <p:cNvSpPr>
            <a:spLocks noChangeArrowheads="1"/>
          </p:cNvSpPr>
          <p:nvPr/>
        </p:nvSpPr>
        <p:spPr bwMode="auto">
          <a:xfrm>
            <a:off x="3149600" y="4775200"/>
            <a:ext cx="2286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1400860" name="Rectangle 28"/>
          <p:cNvSpPr>
            <a:spLocks noChangeArrowheads="1"/>
          </p:cNvSpPr>
          <p:nvPr/>
        </p:nvSpPr>
        <p:spPr bwMode="auto">
          <a:xfrm>
            <a:off x="2667000" y="5486400"/>
            <a:ext cx="144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Квитанция 10</a:t>
            </a:r>
          </a:p>
        </p:txBody>
      </p:sp>
      <p:sp>
        <p:nvSpPr>
          <p:cNvPr id="1400861" name="Rectangle 29"/>
          <p:cNvSpPr>
            <a:spLocks noChangeArrowheads="1"/>
          </p:cNvSpPr>
          <p:nvPr/>
        </p:nvSpPr>
        <p:spPr bwMode="auto">
          <a:xfrm>
            <a:off x="533400" y="52832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1400" b="1">
                <a:solidFill>
                  <a:srgbClr val="0033CC"/>
                </a:solidFill>
                <a:latin typeface="Arial" pitchFamily="34" charset="0"/>
              </a:rPr>
              <a:t>Сегмент 10</a:t>
            </a:r>
          </a:p>
        </p:txBody>
      </p:sp>
      <p:sp>
        <p:nvSpPr>
          <p:cNvPr id="1400862" name="Rectangle 30"/>
          <p:cNvSpPr>
            <a:spLocks noChangeArrowheads="1"/>
          </p:cNvSpPr>
          <p:nvPr/>
        </p:nvSpPr>
        <p:spPr bwMode="auto">
          <a:xfrm>
            <a:off x="1663700" y="1219200"/>
            <a:ext cx="927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400" b="1">
                <a:solidFill>
                  <a:srgbClr val="FF0000"/>
                </a:solidFill>
                <a:latin typeface="Arial" pitchFamily="34" charset="0"/>
              </a:rPr>
              <a:t>Окно = 1</a:t>
            </a:r>
          </a:p>
        </p:txBody>
      </p:sp>
      <p:sp>
        <p:nvSpPr>
          <p:cNvPr id="1400863" name="Rectangle 31"/>
          <p:cNvSpPr>
            <a:spLocks noChangeArrowheads="1"/>
          </p:cNvSpPr>
          <p:nvPr/>
        </p:nvSpPr>
        <p:spPr bwMode="auto">
          <a:xfrm>
            <a:off x="1663700" y="3810000"/>
            <a:ext cx="1025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sz="1400" b="1">
                <a:solidFill>
                  <a:srgbClr val="FF0000"/>
                </a:solidFill>
                <a:latin typeface="Arial" pitchFamily="34" charset="0"/>
              </a:rPr>
              <a:t>Окно = 10</a:t>
            </a:r>
          </a:p>
        </p:txBody>
      </p:sp>
      <p:sp>
        <p:nvSpPr>
          <p:cNvPr id="1400864" name="Line 32"/>
          <p:cNvSpPr>
            <a:spLocks noChangeShapeType="1"/>
          </p:cNvSpPr>
          <p:nvPr/>
        </p:nvSpPr>
        <p:spPr bwMode="auto">
          <a:xfrm>
            <a:off x="1600200" y="45212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65" name="Line 33"/>
          <p:cNvSpPr>
            <a:spLocks noChangeShapeType="1"/>
          </p:cNvSpPr>
          <p:nvPr/>
        </p:nvSpPr>
        <p:spPr bwMode="auto">
          <a:xfrm>
            <a:off x="1600200" y="46228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66" name="Line 34"/>
          <p:cNvSpPr>
            <a:spLocks noChangeShapeType="1"/>
          </p:cNvSpPr>
          <p:nvPr/>
        </p:nvSpPr>
        <p:spPr bwMode="auto">
          <a:xfrm>
            <a:off x="1600200" y="47244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67" name="Line 35"/>
          <p:cNvSpPr>
            <a:spLocks noChangeShapeType="1"/>
          </p:cNvSpPr>
          <p:nvPr/>
        </p:nvSpPr>
        <p:spPr bwMode="auto">
          <a:xfrm>
            <a:off x="1600200" y="48260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68" name="Line 36"/>
          <p:cNvSpPr>
            <a:spLocks noChangeShapeType="1"/>
          </p:cNvSpPr>
          <p:nvPr/>
        </p:nvSpPr>
        <p:spPr bwMode="auto">
          <a:xfrm>
            <a:off x="1600200" y="49276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69" name="Line 37"/>
          <p:cNvSpPr>
            <a:spLocks noChangeShapeType="1"/>
          </p:cNvSpPr>
          <p:nvPr/>
        </p:nvSpPr>
        <p:spPr bwMode="auto">
          <a:xfrm>
            <a:off x="1600200" y="50292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0" name="Line 38"/>
          <p:cNvSpPr>
            <a:spLocks noChangeShapeType="1"/>
          </p:cNvSpPr>
          <p:nvPr/>
        </p:nvSpPr>
        <p:spPr bwMode="auto">
          <a:xfrm>
            <a:off x="1600200" y="51308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1" name="Line 39"/>
          <p:cNvSpPr>
            <a:spLocks noChangeShapeType="1"/>
          </p:cNvSpPr>
          <p:nvPr/>
        </p:nvSpPr>
        <p:spPr bwMode="auto">
          <a:xfrm>
            <a:off x="1600200" y="52324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2" name="Line 40"/>
          <p:cNvSpPr>
            <a:spLocks noChangeShapeType="1"/>
          </p:cNvSpPr>
          <p:nvPr/>
        </p:nvSpPr>
        <p:spPr bwMode="auto">
          <a:xfrm>
            <a:off x="1600200" y="53340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3" name="Line 41"/>
          <p:cNvSpPr>
            <a:spLocks noChangeShapeType="1"/>
          </p:cNvSpPr>
          <p:nvPr/>
        </p:nvSpPr>
        <p:spPr bwMode="auto">
          <a:xfrm>
            <a:off x="1600200" y="54356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4" name="Line 42"/>
          <p:cNvSpPr>
            <a:spLocks noChangeShapeType="1"/>
          </p:cNvSpPr>
          <p:nvPr/>
        </p:nvSpPr>
        <p:spPr bwMode="auto">
          <a:xfrm flipH="1">
            <a:off x="1562100" y="47371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5" name="Line 43"/>
          <p:cNvSpPr>
            <a:spLocks noChangeShapeType="1"/>
          </p:cNvSpPr>
          <p:nvPr/>
        </p:nvSpPr>
        <p:spPr bwMode="auto">
          <a:xfrm flipH="1">
            <a:off x="1562100" y="48514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6" name="Line 44"/>
          <p:cNvSpPr>
            <a:spLocks noChangeShapeType="1"/>
          </p:cNvSpPr>
          <p:nvPr/>
        </p:nvSpPr>
        <p:spPr bwMode="auto">
          <a:xfrm flipH="1">
            <a:off x="1562100" y="49657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7" name="Line 45"/>
          <p:cNvSpPr>
            <a:spLocks noChangeShapeType="1"/>
          </p:cNvSpPr>
          <p:nvPr/>
        </p:nvSpPr>
        <p:spPr bwMode="auto">
          <a:xfrm flipH="1">
            <a:off x="1562100" y="50800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8" name="Line 46"/>
          <p:cNvSpPr>
            <a:spLocks noChangeShapeType="1"/>
          </p:cNvSpPr>
          <p:nvPr/>
        </p:nvSpPr>
        <p:spPr bwMode="auto">
          <a:xfrm flipH="1">
            <a:off x="1562100" y="51943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79" name="Line 47"/>
          <p:cNvSpPr>
            <a:spLocks noChangeShapeType="1"/>
          </p:cNvSpPr>
          <p:nvPr/>
        </p:nvSpPr>
        <p:spPr bwMode="auto">
          <a:xfrm flipH="1">
            <a:off x="1562100" y="53086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80" name="Line 48"/>
          <p:cNvSpPr>
            <a:spLocks noChangeShapeType="1"/>
          </p:cNvSpPr>
          <p:nvPr/>
        </p:nvSpPr>
        <p:spPr bwMode="auto">
          <a:xfrm flipH="1">
            <a:off x="1562100" y="54229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81" name="Line 49"/>
          <p:cNvSpPr>
            <a:spLocks noChangeShapeType="1"/>
          </p:cNvSpPr>
          <p:nvPr/>
        </p:nvSpPr>
        <p:spPr bwMode="auto">
          <a:xfrm flipH="1">
            <a:off x="1562100" y="55372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82" name="Line 50"/>
          <p:cNvSpPr>
            <a:spLocks noChangeShapeType="1"/>
          </p:cNvSpPr>
          <p:nvPr/>
        </p:nvSpPr>
        <p:spPr bwMode="auto">
          <a:xfrm flipH="1">
            <a:off x="1562100" y="5651500"/>
            <a:ext cx="1143000" cy="171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0883" name="Rectangle 51"/>
          <p:cNvSpPr>
            <a:spLocks noChangeArrowheads="1"/>
          </p:cNvSpPr>
          <p:nvPr/>
        </p:nvSpPr>
        <p:spPr bwMode="auto">
          <a:xfrm>
            <a:off x="914400" y="4610100"/>
            <a:ext cx="2286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ru-RU" b="1">
                <a:solidFill>
                  <a:srgbClr val="0033CC"/>
                </a:solidFill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8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187"/>
            <a:ext cx="9144000" cy="1143000"/>
          </a:xfrm>
        </p:spPr>
        <p:txBody>
          <a:bodyPr/>
          <a:lstStyle/>
          <a:p>
            <a:r>
              <a:rPr lang="ru-RU" dirty="0"/>
              <a:t>Управление перегрузкой сети </a:t>
            </a:r>
            <a:r>
              <a:rPr lang="ru-RU" sz="2800" dirty="0"/>
              <a:t>(упрощенно)</a:t>
            </a:r>
          </a:p>
        </p:txBody>
      </p:sp>
      <p:sp>
        <p:nvSpPr>
          <p:cNvPr id="1401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12776"/>
            <a:ext cx="8991600" cy="44644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dirty="0"/>
              <a:t>Перегрузка на промежуточном устройстве диагностируется по увеличению задержки передачи пакетов (дополнительно – по </a:t>
            </a:r>
            <a:r>
              <a:rPr lang="en-US" dirty="0"/>
              <a:t>ICMP</a:t>
            </a:r>
            <a:r>
              <a:rPr lang="ru-RU" dirty="0"/>
              <a:t>-сообщениям от промежуточных маршрутизаторов)</a:t>
            </a:r>
          </a:p>
          <a:p>
            <a:pPr>
              <a:lnSpc>
                <a:spcPct val="90000"/>
              </a:lnSpc>
            </a:pPr>
            <a:r>
              <a:rPr lang="ru-RU" dirty="0"/>
              <a:t>Методы управления перегрузкой: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на оконечных устройствах: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ru-RU" dirty="0"/>
              <a:t>мультипликативное уменьшение окна (всякий раз вдвое, вплоть до 1) и увеличение тайм-аута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ru-RU" dirty="0"/>
              <a:t>медленный старт: после восстановления работоспособности сети (устранение перегрузки) – увеличение окна вдвое (на 1 сегмент) по всякому факту подтверждения приема до размера окна получателя</a:t>
            </a:r>
          </a:p>
          <a:p>
            <a:pPr lvl="1">
              <a:lnSpc>
                <a:spcPct val="90000"/>
              </a:lnSpc>
            </a:pPr>
            <a:r>
              <a:rPr lang="ru-RU" dirty="0"/>
              <a:t>на промежуточных устройствах: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ru-RU" dirty="0"/>
              <a:t>усечение (сброс) хвоста очереди или, более поздний и оптимальный механизм – произвольный ранний сброс хвоста очереди</a:t>
            </a:r>
          </a:p>
        </p:txBody>
      </p:sp>
    </p:spTree>
    <p:extLst>
      <p:ext uri="{BB962C8B-B14F-4D97-AF65-F5344CB8AC3E}">
        <p14:creationId xmlns:p14="http://schemas.microsoft.com/office/powerpoint/2010/main" val="8160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468"/>
            <a:ext cx="9143999" cy="1143000"/>
          </a:xfrm>
        </p:spPr>
        <p:txBody>
          <a:bodyPr/>
          <a:lstStyle/>
          <a:p>
            <a:r>
              <a:rPr lang="ru-RU" dirty="0"/>
              <a:t>Принудительная передача данных</a:t>
            </a:r>
          </a:p>
        </p:txBody>
      </p:sp>
      <p:sp>
        <p:nvSpPr>
          <p:cNvPr id="14028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22800" y="1446312"/>
            <a:ext cx="4521200" cy="54116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Отправитель накапливает данные во входном буфере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ru-RU" sz="2000" dirty="0"/>
              <a:t>иногда, например, после набора команды в терминальном режиме, требуется передать данные срочно, не ожидая наполнения буфера</a:t>
            </a:r>
          </a:p>
          <a:p>
            <a:pPr lvl="1">
              <a:lnSpc>
                <a:spcPct val="90000"/>
              </a:lnSpc>
            </a:pPr>
            <a:r>
              <a:rPr lang="ru-RU" sz="2000" dirty="0"/>
              <a:t>для этого: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ru-RU" sz="1800" dirty="0"/>
              <a:t>в прикладном интерфейсе </a:t>
            </a:r>
            <a:r>
              <a:rPr lang="en-US" sz="1800" dirty="0"/>
              <a:t>TCP </a:t>
            </a:r>
            <a:r>
              <a:rPr lang="ru-RU" sz="1800" dirty="0"/>
              <a:t>используется команда </a:t>
            </a:r>
            <a:r>
              <a:rPr lang="en-US" sz="1800" dirty="0"/>
              <a:t>push</a:t>
            </a:r>
            <a:r>
              <a:rPr lang="ru-RU" sz="1800" dirty="0"/>
              <a:t>, «выталкивающая» данные из выходного буфера в сеть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ru-RU" sz="1800" dirty="0"/>
              <a:t>бит </a:t>
            </a:r>
            <a:r>
              <a:rPr lang="en-US" sz="1800" dirty="0"/>
              <a:t>PSH </a:t>
            </a:r>
            <a:r>
              <a:rPr lang="ru-RU" sz="1800" dirty="0"/>
              <a:t>устанавливается в значение 1, чтобы принимающий трафик узел немедленно произвел прием данных </a:t>
            </a:r>
          </a:p>
        </p:txBody>
      </p:sp>
      <p:graphicFrame>
        <p:nvGraphicFramePr>
          <p:cNvPr id="1402884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VISIO" r:id="rId3" imgW="5914800" imgH="2740680" progId="Visio.Drawing.6">
                  <p:embed/>
                </p:oleObj>
              </mc:Choice>
              <mc:Fallback>
                <p:oleObj name="VISIO" r:id="rId3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4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sz="4000" dirty="0"/>
              <a:t>Передача вне </a:t>
            </a:r>
            <a:r>
              <a:rPr lang="en-US" sz="4000" dirty="0"/>
              <a:t>[</a:t>
            </a:r>
            <a:r>
              <a:rPr lang="ru-RU" sz="4000" dirty="0"/>
              <a:t>приемной</a:t>
            </a:r>
            <a:r>
              <a:rPr lang="en-US" sz="4000" dirty="0"/>
              <a:t>] </a:t>
            </a:r>
            <a:r>
              <a:rPr lang="ru-RU" sz="4000" dirty="0"/>
              <a:t>очереди</a:t>
            </a:r>
          </a:p>
        </p:txBody>
      </p:sp>
      <p:sp>
        <p:nvSpPr>
          <p:cNvPr id="1403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22800" y="1302296"/>
            <a:ext cx="4521200" cy="555570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400" dirty="0"/>
              <a:t>В случае необходимости передать данные срочно, вне очереди </a:t>
            </a:r>
            <a:r>
              <a:rPr lang="en-US" sz="2400" dirty="0"/>
              <a:t>(out of band)</a:t>
            </a:r>
            <a:r>
              <a:rPr lang="ru-RU" sz="2400" dirty="0"/>
              <a:t>, например, для передачи запроса на перезагрузку удаленного компьютера нужно указать получателю на подлежащие срочному приему данные: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ru-RU" sz="2000" dirty="0"/>
              <a:t>бит </a:t>
            </a:r>
            <a:r>
              <a:rPr lang="en-US" sz="2000" dirty="0"/>
              <a:t>URG=1</a:t>
            </a:r>
            <a:endParaRPr lang="ru-RU" sz="2000" dirty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ru-RU" sz="2000" dirty="0"/>
              <a:t>указатель срочных данных указывает на позицию срочных данных в сегменте</a:t>
            </a:r>
          </a:p>
          <a:p>
            <a:pPr>
              <a:lnSpc>
                <a:spcPct val="90000"/>
              </a:lnSpc>
            </a:pPr>
            <a:r>
              <a:rPr lang="ru-RU" sz="2400" dirty="0"/>
              <a:t>Получатель примет данные, игнорируя необработанную входную очередь</a:t>
            </a:r>
          </a:p>
        </p:txBody>
      </p:sp>
      <p:graphicFrame>
        <p:nvGraphicFramePr>
          <p:cNvPr id="1403908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5" name="VISIO" r:id="rId3" imgW="5914800" imgH="2740680" progId="Visio.Drawing.6">
                  <p:embed/>
                </p:oleObj>
              </mc:Choice>
              <mc:Fallback>
                <p:oleObj name="VISIO" r:id="rId3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6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8" y="0"/>
            <a:ext cx="9147968" cy="1143000"/>
          </a:xfrm>
        </p:spPr>
        <p:txBody>
          <a:bodyPr/>
          <a:lstStyle/>
          <a:p>
            <a:r>
              <a:rPr lang="ru-RU" dirty="0"/>
              <a:t>Завершение </a:t>
            </a:r>
            <a:r>
              <a:rPr lang="en-US" dirty="0"/>
              <a:t>TCP</a:t>
            </a:r>
            <a:r>
              <a:rPr lang="ru-RU" dirty="0"/>
              <a:t>-соединения</a:t>
            </a:r>
          </a:p>
        </p:txBody>
      </p:sp>
      <p:sp>
        <p:nvSpPr>
          <p:cNvPr id="1404931" name="Line 3"/>
          <p:cNvSpPr>
            <a:spLocks noChangeShapeType="1"/>
          </p:cNvSpPr>
          <p:nvPr/>
        </p:nvSpPr>
        <p:spPr bwMode="auto">
          <a:xfrm>
            <a:off x="3733800" y="609600"/>
            <a:ext cx="1588" cy="6019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04932" name="Line 4"/>
          <p:cNvSpPr>
            <a:spLocks noChangeShapeType="1"/>
          </p:cNvSpPr>
          <p:nvPr/>
        </p:nvSpPr>
        <p:spPr bwMode="auto">
          <a:xfrm>
            <a:off x="5257800" y="609600"/>
            <a:ext cx="0" cy="60198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1404933" name="Group 5"/>
          <p:cNvGrpSpPr>
            <a:grpSpLocks/>
          </p:cNvGrpSpPr>
          <p:nvPr/>
        </p:nvGrpSpPr>
        <p:grpSpPr bwMode="auto">
          <a:xfrm>
            <a:off x="-177175" y="971732"/>
            <a:ext cx="9309100" cy="5791200"/>
            <a:chOff x="-104" y="336"/>
            <a:chExt cx="5864" cy="3648"/>
          </a:xfrm>
        </p:grpSpPr>
        <p:sp>
          <p:nvSpPr>
            <p:cNvPr id="1404934" name="Rectangle 6"/>
            <p:cNvSpPr>
              <a:spLocks noChangeArrowheads="1"/>
            </p:cNvSpPr>
            <p:nvPr/>
          </p:nvSpPr>
          <p:spPr bwMode="auto">
            <a:xfrm>
              <a:off x="569" y="336"/>
              <a:ext cx="1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rgbClr val="001C54"/>
                  </a:solidFill>
                  <a:latin typeface="Arial" pitchFamily="34" charset="0"/>
                </a:rPr>
                <a:t>Инициатор</a:t>
              </a:r>
            </a:p>
          </p:txBody>
        </p:sp>
        <p:sp>
          <p:nvSpPr>
            <p:cNvPr id="1404935" name="Rectangle 7"/>
            <p:cNvSpPr>
              <a:spLocks noChangeArrowheads="1"/>
            </p:cNvSpPr>
            <p:nvPr/>
          </p:nvSpPr>
          <p:spPr bwMode="auto">
            <a:xfrm>
              <a:off x="4035" y="336"/>
              <a:ext cx="9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rgbClr val="001C54"/>
                  </a:solidFill>
                  <a:latin typeface="Arial" pitchFamily="34" charset="0"/>
                </a:rPr>
                <a:t>Адресат</a:t>
              </a:r>
            </a:p>
          </p:txBody>
        </p:sp>
        <p:sp>
          <p:nvSpPr>
            <p:cNvPr id="1404936" name="AutoShape 8"/>
            <p:cNvSpPr>
              <a:spLocks/>
            </p:cNvSpPr>
            <p:nvPr/>
          </p:nvSpPr>
          <p:spPr bwMode="auto">
            <a:xfrm>
              <a:off x="-104" y="640"/>
              <a:ext cx="1488" cy="200"/>
            </a:xfrm>
            <a:prstGeom prst="accentCallout1">
              <a:avLst>
                <a:gd name="adj1" fmla="val 12000"/>
                <a:gd name="adj2" fmla="val 103227"/>
                <a:gd name="adj3" fmla="val 12000"/>
                <a:gd name="adj4" fmla="val 109676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>
                <a:lnSpc>
                  <a:spcPct val="70000"/>
                </a:lnSpc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Запрос от ОС на завершение соединения</a:t>
              </a:r>
            </a:p>
          </p:txBody>
        </p:sp>
        <p:sp>
          <p:nvSpPr>
            <p:cNvPr id="1404937" name="AutoShape 9"/>
            <p:cNvSpPr>
              <a:spLocks/>
            </p:cNvSpPr>
            <p:nvPr/>
          </p:nvSpPr>
          <p:spPr bwMode="auto">
            <a:xfrm>
              <a:off x="120" y="864"/>
              <a:ext cx="1728" cy="576"/>
            </a:xfrm>
            <a:prstGeom prst="accentCallout1">
              <a:avLst>
                <a:gd name="adj1" fmla="val 4167"/>
                <a:gd name="adj2" fmla="val 102778"/>
                <a:gd name="adj3" fmla="val 25000"/>
                <a:gd name="adj4" fmla="val 195833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92100" indent="-292100" algn="r">
                <a:lnSpc>
                  <a:spcPct val="70000"/>
                </a:lnSpc>
              </a:pPr>
              <a:r>
                <a:rPr lang="en-US" sz="1400" b="1">
                  <a:solidFill>
                    <a:srgbClr val="000066"/>
                  </a:solidFill>
                  <a:latin typeface="Arial" pitchFamily="34" charset="0"/>
                </a:rPr>
                <a:t>Close: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</a:t>
              </a:r>
            </a:p>
            <a:p>
              <a:pPr marL="292100" indent="-2921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Завершение передачи данных из выходного буфера (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SQNC=X)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 и отправка сегмента с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FIN=1</a:t>
              </a:r>
            </a:p>
            <a:p>
              <a:pPr marL="292100" indent="-292100">
                <a:lnSpc>
                  <a:spcPct val="70000"/>
                </a:lnSpc>
                <a:buFontTx/>
                <a:buAutoNum type="arabicPeriod"/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Закрытие полудуплекса на передачу</a:t>
              </a:r>
            </a:p>
          </p:txBody>
        </p:sp>
        <p:sp>
          <p:nvSpPr>
            <p:cNvPr id="1404938" name="AutoShape 10"/>
            <p:cNvSpPr>
              <a:spLocks noChangeArrowheads="1"/>
            </p:cNvSpPr>
            <p:nvPr/>
          </p:nvSpPr>
          <p:spPr bwMode="auto">
            <a:xfrm>
              <a:off x="1824" y="864"/>
              <a:ext cx="192" cy="864"/>
            </a:xfrm>
            <a:prstGeom prst="downArrow">
              <a:avLst>
                <a:gd name="adj1" fmla="val 50000"/>
                <a:gd name="adj2" fmla="val 66667"/>
              </a:avLst>
            </a:prstGeom>
            <a:gradFill rotWithShape="0">
              <a:gsLst>
                <a:gs pos="0">
                  <a:srgbClr val="EAEAEA"/>
                </a:gs>
                <a:gs pos="100000">
                  <a:srgbClr val="99FF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39" name="AutoShape 11"/>
            <p:cNvSpPr>
              <a:spLocks/>
            </p:cNvSpPr>
            <p:nvPr/>
          </p:nvSpPr>
          <p:spPr bwMode="auto">
            <a:xfrm>
              <a:off x="4272" y="1032"/>
              <a:ext cx="1456" cy="504"/>
            </a:xfrm>
            <a:prstGeom prst="accentCallout1">
              <a:avLst>
                <a:gd name="adj1" fmla="val 4764"/>
                <a:gd name="adj2" fmla="val -3296"/>
                <a:gd name="adj3" fmla="val 4565"/>
                <a:gd name="adj4" fmla="val -10097"/>
              </a:avLst>
            </a:prstGeom>
            <a:noFill/>
            <a:ln w="9525">
              <a:solidFill>
                <a:srgbClr val="0000FF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70000"/>
                </a:lnSpc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Уведомление ОС/приложения о завершении соединения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(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возможно, завершение передачи данных)</a:t>
              </a:r>
            </a:p>
          </p:txBody>
        </p:sp>
        <p:sp>
          <p:nvSpPr>
            <p:cNvPr id="1404940" name="Oval 12"/>
            <p:cNvSpPr>
              <a:spLocks noChangeArrowheads="1"/>
            </p:cNvSpPr>
            <p:nvPr/>
          </p:nvSpPr>
          <p:spPr bwMode="auto">
            <a:xfrm>
              <a:off x="1680" y="2400"/>
              <a:ext cx="480" cy="240"/>
            </a:xfrm>
            <a:prstGeom prst="ellipse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800080"/>
                  </a:solidFill>
                  <a:latin typeface="Arial" pitchFamily="34" charset="0"/>
                </a:rPr>
                <a:t>FIN WAIT-2</a:t>
              </a:r>
              <a:endParaRPr lang="ru-RU" sz="1400" b="1">
                <a:solidFill>
                  <a:srgbClr val="800080"/>
                </a:solidFill>
                <a:latin typeface="Arial" pitchFamily="34" charset="0"/>
              </a:endParaRPr>
            </a:p>
          </p:txBody>
        </p:sp>
        <p:sp>
          <p:nvSpPr>
            <p:cNvPr id="1404941" name="Rectangle 13"/>
            <p:cNvSpPr>
              <a:spLocks noChangeArrowheads="1"/>
            </p:cNvSpPr>
            <p:nvPr/>
          </p:nvSpPr>
          <p:spPr bwMode="auto">
            <a:xfrm>
              <a:off x="2340" y="728"/>
              <a:ext cx="580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FIN=1, 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SQNC=X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404942" name="Oval 14"/>
            <p:cNvSpPr>
              <a:spLocks noChangeArrowheads="1"/>
            </p:cNvSpPr>
            <p:nvPr/>
          </p:nvSpPr>
          <p:spPr bwMode="auto">
            <a:xfrm>
              <a:off x="3504" y="1584"/>
              <a:ext cx="480" cy="240"/>
            </a:xfrm>
            <a:prstGeom prst="ellipse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CLOSE WAIT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404943" name="AutoShape 15"/>
            <p:cNvSpPr>
              <a:spLocks/>
            </p:cNvSpPr>
            <p:nvPr/>
          </p:nvSpPr>
          <p:spPr bwMode="auto">
            <a:xfrm>
              <a:off x="288" y="2688"/>
              <a:ext cx="1584" cy="576"/>
            </a:xfrm>
            <a:prstGeom prst="accentCallout1">
              <a:avLst>
                <a:gd name="adj1" fmla="val 4167"/>
                <a:gd name="adj2" fmla="val 103032"/>
                <a:gd name="adj3" fmla="val 72222"/>
                <a:gd name="adj4" fmla="val 202019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>
                <a:lnSpc>
                  <a:spcPct val="70000"/>
                </a:lnSpc>
              </a:pPr>
              <a:r>
                <a:rPr lang="ru-RU" sz="1400" b="1" dirty="0">
                  <a:solidFill>
                    <a:srgbClr val="000066"/>
                  </a:solidFill>
                  <a:latin typeface="Arial" pitchFamily="34" charset="0"/>
                </a:rPr>
                <a:t>Прием </a:t>
              </a:r>
              <a:r>
                <a:rPr lang="en-US" sz="1400" b="1" dirty="0">
                  <a:solidFill>
                    <a:srgbClr val="000066"/>
                  </a:solidFill>
                  <a:latin typeface="Arial" pitchFamily="34" charset="0"/>
                </a:rPr>
                <a:t>FIN: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 </a:t>
              </a:r>
            </a:p>
            <a:p>
              <a:pPr>
                <a:lnSpc>
                  <a:spcPct val="70000"/>
                </a:lnSpc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Отправка подтверждения завершения соединения  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/>
              </a:r>
              <a:b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</a:b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(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ACK SQNC=Y+1)</a:t>
              </a:r>
            </a:p>
          </p:txBody>
        </p:sp>
        <p:sp>
          <p:nvSpPr>
            <p:cNvPr id="1404944" name="Oval 16"/>
            <p:cNvSpPr>
              <a:spLocks noChangeArrowheads="1"/>
            </p:cNvSpPr>
            <p:nvPr/>
          </p:nvSpPr>
          <p:spPr bwMode="auto">
            <a:xfrm>
              <a:off x="1680" y="624"/>
              <a:ext cx="480" cy="24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0000"/>
                  </a:solidFill>
                  <a:latin typeface="Arial" pitchFamily="34" charset="0"/>
                </a:rPr>
                <a:t>ESTABLISHED</a:t>
              </a:r>
              <a:endParaRPr lang="ru-RU" sz="1400" b="1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404945" name="AutoShape 17"/>
            <p:cNvSpPr>
              <a:spLocks noChangeArrowheads="1"/>
            </p:cNvSpPr>
            <p:nvPr/>
          </p:nvSpPr>
          <p:spPr bwMode="auto">
            <a:xfrm>
              <a:off x="1824" y="2656"/>
              <a:ext cx="192" cy="1088"/>
            </a:xfrm>
            <a:prstGeom prst="downArrow">
              <a:avLst>
                <a:gd name="adj1" fmla="val 50000"/>
                <a:gd name="adj2" fmla="val 56273"/>
              </a:avLst>
            </a:prstGeom>
            <a:gradFill rotWithShape="0">
              <a:gsLst>
                <a:gs pos="0">
                  <a:srgbClr val="FFCCFF"/>
                </a:gs>
                <a:gs pos="100000">
                  <a:srgbClr val="FFCC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46" name="AutoShape 18"/>
            <p:cNvSpPr>
              <a:spLocks noChangeArrowheads="1"/>
            </p:cNvSpPr>
            <p:nvPr/>
          </p:nvSpPr>
          <p:spPr bwMode="auto">
            <a:xfrm>
              <a:off x="3648" y="3368"/>
              <a:ext cx="192" cy="376"/>
            </a:xfrm>
            <a:prstGeom prst="downArrow">
              <a:avLst>
                <a:gd name="adj1" fmla="val 50000"/>
                <a:gd name="adj2" fmla="val 53646"/>
              </a:avLst>
            </a:prstGeom>
            <a:gradFill rotWithShape="0">
              <a:gsLst>
                <a:gs pos="0">
                  <a:srgbClr val="FFCC99"/>
                </a:gs>
                <a:gs pos="100000">
                  <a:srgbClr val="FFCC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47" name="Rectangle 19"/>
            <p:cNvSpPr>
              <a:spLocks noChangeArrowheads="1"/>
            </p:cNvSpPr>
            <p:nvPr/>
          </p:nvSpPr>
          <p:spPr bwMode="auto">
            <a:xfrm>
              <a:off x="2352" y="1120"/>
              <a:ext cx="981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ACK=1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ACK SQNC=X+1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404948" name="Rectangle 20"/>
            <p:cNvSpPr>
              <a:spLocks noChangeArrowheads="1"/>
            </p:cNvSpPr>
            <p:nvPr/>
          </p:nvSpPr>
          <p:spPr bwMode="auto">
            <a:xfrm>
              <a:off x="2331" y="2532"/>
              <a:ext cx="981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 dirty="0">
                  <a:solidFill>
                    <a:srgbClr val="0000FF"/>
                  </a:solidFill>
                  <a:latin typeface="Arial" pitchFamily="34" charset="0"/>
                </a:rPr>
                <a:t> </a:t>
              </a:r>
            </a:p>
            <a:p>
              <a:pPr>
                <a:lnSpc>
                  <a:spcPct val="70000"/>
                </a:lnSpc>
              </a:pPr>
              <a:r>
                <a:rPr lang="en-US" sz="1400" b="1" dirty="0">
                  <a:solidFill>
                    <a:srgbClr val="0000FF"/>
                  </a:solidFill>
                  <a:latin typeface="Arial" pitchFamily="34" charset="0"/>
                </a:rPr>
                <a:t>ACK=1,</a:t>
              </a:r>
            </a:p>
            <a:p>
              <a:pPr>
                <a:lnSpc>
                  <a:spcPct val="70000"/>
                </a:lnSpc>
              </a:pPr>
              <a:r>
                <a:rPr lang="en-US" sz="1400" b="1" dirty="0">
                  <a:solidFill>
                    <a:srgbClr val="0000FF"/>
                  </a:solidFill>
                  <a:latin typeface="Arial" pitchFamily="34" charset="0"/>
                </a:rPr>
                <a:t>ACK SQNC=Y+1</a:t>
              </a:r>
              <a:endParaRPr lang="ru-RU" sz="1400" b="1" dirty="0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404949" name="Oval 21"/>
            <p:cNvSpPr>
              <a:spLocks noChangeArrowheads="1"/>
            </p:cNvSpPr>
            <p:nvPr/>
          </p:nvSpPr>
          <p:spPr bwMode="auto">
            <a:xfrm>
              <a:off x="3504" y="1008"/>
              <a:ext cx="480" cy="240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0000"/>
                  </a:solidFill>
                  <a:latin typeface="Arial" pitchFamily="34" charset="0"/>
                </a:rPr>
                <a:t>ESTABLISHED</a:t>
              </a:r>
              <a:endParaRPr lang="ru-RU" sz="1400" b="1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1404950" name="Oval 22"/>
            <p:cNvSpPr>
              <a:spLocks noChangeArrowheads="1"/>
            </p:cNvSpPr>
            <p:nvPr/>
          </p:nvSpPr>
          <p:spPr bwMode="auto">
            <a:xfrm>
              <a:off x="1680" y="1728"/>
              <a:ext cx="480" cy="240"/>
            </a:xfrm>
            <a:prstGeom prst="ellipse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006600"/>
                  </a:solidFill>
                  <a:latin typeface="Arial" pitchFamily="34" charset="0"/>
                </a:rPr>
                <a:t>FIN WAIT-1</a:t>
              </a:r>
              <a:endParaRPr lang="ru-RU" sz="1400" b="1">
                <a:solidFill>
                  <a:srgbClr val="006600"/>
                </a:solidFill>
                <a:latin typeface="Arial" pitchFamily="34" charset="0"/>
              </a:endParaRPr>
            </a:p>
          </p:txBody>
        </p:sp>
        <p:sp>
          <p:nvSpPr>
            <p:cNvPr id="1404951" name="AutoShape 23"/>
            <p:cNvSpPr>
              <a:spLocks noChangeArrowheads="1"/>
            </p:cNvSpPr>
            <p:nvPr/>
          </p:nvSpPr>
          <p:spPr bwMode="auto">
            <a:xfrm>
              <a:off x="3648" y="1248"/>
              <a:ext cx="192" cy="336"/>
            </a:xfrm>
            <a:prstGeom prst="downArrow">
              <a:avLst>
                <a:gd name="adj1" fmla="val 58333"/>
                <a:gd name="adj2" fmla="val 64061"/>
              </a:avLst>
            </a:prstGeom>
            <a:gradFill rotWithShape="0">
              <a:gsLst>
                <a:gs pos="0">
                  <a:srgbClr val="EAEAEA"/>
                </a:gs>
                <a:gs pos="100000">
                  <a:srgbClr val="CC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52" name="Line 24"/>
            <p:cNvSpPr>
              <a:spLocks noChangeShapeType="1"/>
            </p:cNvSpPr>
            <p:nvPr/>
          </p:nvSpPr>
          <p:spPr bwMode="auto">
            <a:xfrm flipV="1">
              <a:off x="2160" y="1248"/>
              <a:ext cx="1344" cy="52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4953" name="AutoShape 25"/>
            <p:cNvSpPr>
              <a:spLocks/>
            </p:cNvSpPr>
            <p:nvPr/>
          </p:nvSpPr>
          <p:spPr bwMode="auto">
            <a:xfrm>
              <a:off x="4304" y="1656"/>
              <a:ext cx="1456" cy="264"/>
            </a:xfrm>
            <a:prstGeom prst="accentCallout1">
              <a:avLst>
                <a:gd name="adj1" fmla="val 9093"/>
                <a:gd name="adj2" fmla="val -3296"/>
                <a:gd name="adj3" fmla="val 8713"/>
                <a:gd name="adj4" fmla="val -10097"/>
              </a:avLst>
            </a:prstGeom>
            <a:noFill/>
            <a:ln w="9525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70000"/>
                </a:lnSpc>
              </a:pP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Разрешение на завершение соединения</a:t>
              </a:r>
              <a:r>
                <a:rPr lang="en-US" sz="1400">
                  <a:solidFill>
                    <a:srgbClr val="000066"/>
                  </a:solidFill>
                  <a:latin typeface="Arial" pitchFamily="34" charset="0"/>
                </a:rPr>
                <a:t> (close</a:t>
              </a:r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)</a:t>
              </a:r>
            </a:p>
          </p:txBody>
        </p:sp>
        <p:sp>
          <p:nvSpPr>
            <p:cNvPr id="1404954" name="AutoShape 26"/>
            <p:cNvSpPr>
              <a:spLocks noChangeArrowheads="1"/>
            </p:cNvSpPr>
            <p:nvPr/>
          </p:nvSpPr>
          <p:spPr bwMode="auto">
            <a:xfrm>
              <a:off x="1824" y="1968"/>
              <a:ext cx="192" cy="432"/>
            </a:xfrm>
            <a:prstGeom prst="downArrow">
              <a:avLst>
                <a:gd name="adj1" fmla="val 51037"/>
                <a:gd name="adj2" fmla="val 62500"/>
              </a:avLst>
            </a:prstGeom>
            <a:gradFill rotWithShape="0">
              <a:gsLst>
                <a:gs pos="0">
                  <a:srgbClr val="99FFCC"/>
                </a:gs>
                <a:gs pos="100000">
                  <a:srgbClr val="FFCC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55" name="Line 27"/>
            <p:cNvSpPr>
              <a:spLocks noChangeShapeType="1"/>
            </p:cNvSpPr>
            <p:nvPr/>
          </p:nvSpPr>
          <p:spPr bwMode="auto">
            <a:xfrm flipV="1">
              <a:off x="2160" y="2016"/>
              <a:ext cx="1536" cy="43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4956" name="Rectangle 28"/>
            <p:cNvSpPr>
              <a:spLocks noChangeArrowheads="1"/>
            </p:cNvSpPr>
            <p:nvPr/>
          </p:nvSpPr>
          <p:spPr bwMode="auto">
            <a:xfrm>
              <a:off x="2352" y="2042"/>
              <a:ext cx="580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FIN=1</a:t>
              </a:r>
            </a:p>
            <a:p>
              <a:pPr>
                <a:lnSpc>
                  <a:spcPct val="70000"/>
                </a:lnSpc>
              </a:pPr>
              <a:r>
                <a:rPr lang="en-US" sz="1400" b="1">
                  <a:solidFill>
                    <a:srgbClr val="0000FF"/>
                  </a:solidFill>
                  <a:latin typeface="Arial" pitchFamily="34" charset="0"/>
                </a:rPr>
                <a:t>SQNC=Y</a:t>
              </a:r>
              <a:endParaRPr lang="ru-R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  <p:sp>
          <p:nvSpPr>
            <p:cNvPr id="1404957" name="Oval 29"/>
            <p:cNvSpPr>
              <a:spLocks noChangeArrowheads="1"/>
            </p:cNvSpPr>
            <p:nvPr/>
          </p:nvSpPr>
          <p:spPr bwMode="auto">
            <a:xfrm>
              <a:off x="3504" y="3120"/>
              <a:ext cx="480" cy="24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800000"/>
                  </a:solidFill>
                  <a:latin typeface="Arial" pitchFamily="34" charset="0"/>
                </a:rPr>
                <a:t>LAST ACK</a:t>
              </a:r>
              <a:endParaRPr lang="ru-RU" sz="1400" b="1">
                <a:solidFill>
                  <a:srgbClr val="800000"/>
                </a:solidFill>
                <a:latin typeface="Arial" pitchFamily="34" charset="0"/>
              </a:endParaRPr>
            </a:p>
          </p:txBody>
        </p:sp>
        <p:sp>
          <p:nvSpPr>
            <p:cNvPr id="1404958" name="AutoShape 30"/>
            <p:cNvSpPr>
              <a:spLocks noChangeArrowheads="1"/>
            </p:cNvSpPr>
            <p:nvPr/>
          </p:nvSpPr>
          <p:spPr bwMode="auto">
            <a:xfrm>
              <a:off x="3648" y="1832"/>
              <a:ext cx="192" cy="1288"/>
            </a:xfrm>
            <a:prstGeom prst="downArrow">
              <a:avLst>
                <a:gd name="adj1" fmla="val 50000"/>
                <a:gd name="adj2" fmla="val 67704"/>
              </a:avLst>
            </a:prstGeom>
            <a:gradFill rotWithShape="0">
              <a:gsLst>
                <a:gs pos="0">
                  <a:srgbClr val="CCFFFF"/>
                </a:gs>
                <a:gs pos="100000">
                  <a:srgbClr val="FFCC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04959" name="Oval 31"/>
            <p:cNvSpPr>
              <a:spLocks noChangeArrowheads="1"/>
            </p:cNvSpPr>
            <p:nvPr/>
          </p:nvSpPr>
          <p:spPr bwMode="auto">
            <a:xfrm>
              <a:off x="3504" y="3744"/>
              <a:ext cx="480" cy="24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CLOSE</a:t>
              </a:r>
              <a:endParaRPr lang="ru-RU" sz="1400" b="1">
                <a:solidFill>
                  <a:srgbClr val="FF3300"/>
                </a:solidFill>
                <a:latin typeface="Arial" pitchFamily="34" charset="0"/>
              </a:endParaRPr>
            </a:p>
          </p:txBody>
        </p:sp>
        <p:sp>
          <p:nvSpPr>
            <p:cNvPr id="1404960" name="Oval 32"/>
            <p:cNvSpPr>
              <a:spLocks noChangeArrowheads="1"/>
            </p:cNvSpPr>
            <p:nvPr/>
          </p:nvSpPr>
          <p:spPr bwMode="auto">
            <a:xfrm>
              <a:off x="1680" y="3744"/>
              <a:ext cx="480" cy="24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4D4D4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CLOSE</a:t>
              </a:r>
              <a:endParaRPr lang="ru-RU" sz="1400" b="1">
                <a:solidFill>
                  <a:srgbClr val="FF3300"/>
                </a:solidFill>
                <a:latin typeface="Arial" pitchFamily="34" charset="0"/>
              </a:endParaRPr>
            </a:p>
          </p:txBody>
        </p:sp>
        <p:sp>
          <p:nvSpPr>
            <p:cNvPr id="1404961" name="Rectangle 33"/>
            <p:cNvSpPr>
              <a:spLocks noChangeArrowheads="1"/>
            </p:cNvSpPr>
            <p:nvPr/>
          </p:nvSpPr>
          <p:spPr bwMode="auto">
            <a:xfrm>
              <a:off x="3792" y="2064"/>
              <a:ext cx="1824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292100" indent="-292100">
                <a:lnSpc>
                  <a:spcPct val="70000"/>
                </a:lnSpc>
                <a:spcBef>
                  <a:spcPct val="50000"/>
                </a:spcBef>
              </a:pPr>
              <a:r>
                <a:rPr lang="ru-RU" sz="1400" b="1" dirty="0">
                  <a:solidFill>
                    <a:srgbClr val="000066"/>
                  </a:solidFill>
                  <a:latin typeface="Arial" pitchFamily="34" charset="0"/>
                </a:rPr>
                <a:t>Подтверждение завершения</a:t>
              </a:r>
            </a:p>
            <a:p>
              <a:pPr marL="292100" indent="-292100">
                <a:lnSpc>
                  <a:spcPct val="7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Отправка </a:t>
              </a:r>
              <a:r>
                <a:rPr lang="en-US" sz="1400" dirty="0">
                  <a:solidFill>
                    <a:srgbClr val="000066"/>
                  </a:solidFill>
                  <a:latin typeface="Arial" pitchFamily="34" charset="0"/>
                </a:rPr>
                <a:t>FIN=1</a:t>
              </a:r>
              <a:endParaRPr lang="ru-RU" sz="1400" dirty="0">
                <a:solidFill>
                  <a:srgbClr val="000066"/>
                </a:solidFill>
                <a:latin typeface="Arial" pitchFamily="34" charset="0"/>
              </a:endParaRPr>
            </a:p>
            <a:p>
              <a:pPr marL="292100" indent="-292100">
                <a:lnSpc>
                  <a:spcPct val="70000"/>
                </a:lnSpc>
                <a:spcBef>
                  <a:spcPct val="50000"/>
                </a:spcBef>
                <a:buFontTx/>
                <a:buAutoNum type="arabicPeriod"/>
              </a:pPr>
              <a:r>
                <a:rPr lang="ru-RU" sz="1400" dirty="0">
                  <a:solidFill>
                    <a:srgbClr val="000066"/>
                  </a:solidFill>
                  <a:latin typeface="Arial" pitchFamily="34" charset="0"/>
                </a:rPr>
                <a:t>Переход к ожиданию подтверждения</a:t>
              </a:r>
              <a:endParaRPr lang="en-US" sz="1400" dirty="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404962" name="Rectangle 34"/>
            <p:cNvSpPr>
              <a:spLocks noChangeArrowheads="1"/>
            </p:cNvSpPr>
            <p:nvPr/>
          </p:nvSpPr>
          <p:spPr bwMode="auto">
            <a:xfrm>
              <a:off x="3800" y="3408"/>
              <a:ext cx="14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1400">
                  <a:solidFill>
                    <a:srgbClr val="000066"/>
                  </a:solidFill>
                  <a:latin typeface="Arial" pitchFamily="34" charset="0"/>
                </a:rPr>
                <a:t>Завершение соединения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5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5032"/>
            <a:ext cx="8136904" cy="1143000"/>
          </a:xfrm>
        </p:spPr>
        <p:txBody>
          <a:bodyPr/>
          <a:lstStyle/>
          <a:p>
            <a:r>
              <a:rPr lang="ru-RU" dirty="0"/>
              <a:t>Фундаментальные принципы криптографии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484784"/>
            <a:ext cx="8568952" cy="5256584"/>
          </a:xfrm>
        </p:spPr>
        <p:txBody>
          <a:bodyPr>
            <a:noAutofit/>
          </a:bodyPr>
          <a:lstStyle/>
          <a:p>
            <a:r>
              <a:rPr lang="ru-RU" sz="1600" dirty="0"/>
              <a:t>Основой большинства криптографических средств защиты информации является </a:t>
            </a:r>
            <a:r>
              <a:rPr lang="ru-RU" sz="1600" dirty="0">
                <a:solidFill>
                  <a:schemeClr val="accent1"/>
                </a:solidFill>
              </a:rPr>
              <a:t>шифрование данных.</a:t>
            </a:r>
          </a:p>
          <a:p>
            <a:r>
              <a:rPr lang="ru-RU" sz="1600" b="1" dirty="0">
                <a:solidFill>
                  <a:schemeClr val="accent1"/>
                </a:solidFill>
              </a:rPr>
              <a:t>Под шифром понимают </a:t>
            </a:r>
            <a:r>
              <a:rPr lang="ru-RU" sz="1600" dirty="0"/>
              <a:t>совокупность процедур и правил криптографических преобразований, используемых для зашифровывания и расшифровывания информации по ключу шифрования. </a:t>
            </a:r>
            <a:endParaRPr lang="ru-RU" sz="1600" dirty="0" smtClean="0"/>
          </a:p>
          <a:p>
            <a:r>
              <a:rPr lang="ru-RU" sz="1600" b="1" dirty="0" smtClean="0">
                <a:solidFill>
                  <a:schemeClr val="accent1"/>
                </a:solidFill>
              </a:rPr>
              <a:t>Под </a:t>
            </a:r>
            <a:r>
              <a:rPr lang="ru-RU" sz="1600" b="1" dirty="0" err="1">
                <a:solidFill>
                  <a:schemeClr val="accent1"/>
                </a:solidFill>
              </a:rPr>
              <a:t>зашифрованием</a:t>
            </a:r>
            <a:r>
              <a:rPr lang="ru-RU" sz="1600" b="1" dirty="0">
                <a:solidFill>
                  <a:schemeClr val="accent1"/>
                </a:solidFill>
              </a:rPr>
              <a:t> информации</a:t>
            </a:r>
            <a:r>
              <a:rPr lang="ru-RU" sz="1600" dirty="0"/>
              <a:t> понимается процесс преобразования открытой информации (исходного текста) в зашифрованный текст (</a:t>
            </a:r>
            <a:r>
              <a:rPr lang="ru-RU" sz="1600" dirty="0" err="1"/>
              <a:t>шифртекст</a:t>
            </a:r>
            <a:r>
              <a:rPr lang="ru-RU" sz="1600" dirty="0" smtClean="0"/>
              <a:t>).</a:t>
            </a:r>
          </a:p>
          <a:p>
            <a:r>
              <a:rPr lang="ru-RU" sz="1600" dirty="0" smtClean="0"/>
              <a:t>Процесс </a:t>
            </a:r>
            <a:r>
              <a:rPr lang="ru-RU" sz="1600" dirty="0"/>
              <a:t>восстановления исходного текста по криптограмме с использованием ключа шифрования называют </a:t>
            </a:r>
            <a:r>
              <a:rPr lang="ru-RU" sz="1600" b="1" dirty="0">
                <a:solidFill>
                  <a:schemeClr val="accent1"/>
                </a:solidFill>
              </a:rPr>
              <a:t>расшифровыванием (дешифрованием).</a:t>
            </a:r>
          </a:p>
          <a:p>
            <a:r>
              <a:rPr lang="ru-RU" sz="1600" b="1" dirty="0">
                <a:solidFill>
                  <a:schemeClr val="accent1"/>
                </a:solidFill>
              </a:rPr>
              <a:t>Фундаментальные принципы криптографии: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Алгоритмы шифрования общедоступны</a:t>
            </a:r>
            <a:r>
              <a:rPr lang="ru-RU" sz="1600" dirty="0"/>
              <a:t>; секретны только ключи (секретность обеспечивается длиной!). 64-бит – простейшие применения, 128-битный код – коммерческие организации, 256 бит – госсекреты;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Избыточность</a:t>
            </a:r>
            <a:r>
              <a:rPr lang="ru-RU" sz="1600" dirty="0"/>
              <a:t> (для обеспечения подлинности, например, код Хэмминга или Рида—Соломона для определения и коррекции ошибок.);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u="sng" dirty="0"/>
              <a:t>Предотвращение повторной отправки</a:t>
            </a:r>
            <a:r>
              <a:rPr lang="ru-RU" sz="1600" dirty="0"/>
              <a:t> посланных ранее сообщений (например, включение в каждое сообщение временного штампа).</a:t>
            </a:r>
          </a:p>
        </p:txBody>
      </p:sp>
    </p:spTree>
    <p:extLst>
      <p:ext uri="{BB962C8B-B14F-4D97-AF65-F5344CB8AC3E}">
        <p14:creationId xmlns:p14="http://schemas.microsoft.com/office/powerpoint/2010/main" val="7115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4309864" cy="1143000"/>
          </a:xfrm>
        </p:spPr>
        <p:txBody>
          <a:bodyPr/>
          <a:lstStyle/>
          <a:p>
            <a:r>
              <a:rPr lang="ru-RU" dirty="0"/>
              <a:t>Сброс ТСР-соединения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48200" y="609600"/>
            <a:ext cx="4445000" cy="5943600"/>
          </a:xfrm>
          <a:prstGeom prst="rect">
            <a:avLst/>
          </a:prstGeom>
        </p:spPr>
        <p:txBody>
          <a:bodyPr/>
          <a:lstStyle/>
          <a:p>
            <a:r>
              <a:rPr lang="ru-RU" sz="2400" dirty="0"/>
              <a:t>Когда следует прекратить связь, а штатное завершение ТСР-соединения по каким-либо причинам невозможно, используется </a:t>
            </a:r>
            <a:r>
              <a:rPr lang="ru-RU" sz="2400" b="1" u="sng" dirty="0">
                <a:solidFill>
                  <a:srgbClr val="7030A0"/>
                </a:solidFill>
              </a:rPr>
              <a:t>аварийный механизм сброса соединения</a:t>
            </a:r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инициатор высылает сегмент с установленным битом </a:t>
            </a:r>
            <a:r>
              <a:rPr lang="en-US" sz="2000" dirty="0"/>
              <a:t>RST</a:t>
            </a:r>
            <a:endParaRPr lang="ru-RU" sz="2000" dirty="0"/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получатель немедленно разрывает соединение</a:t>
            </a:r>
          </a:p>
        </p:txBody>
      </p:sp>
      <p:graphicFrame>
        <p:nvGraphicFramePr>
          <p:cNvPr id="1405956" name="Object 4"/>
          <p:cNvGraphicFramePr>
            <a:graphicFrameLocks noChangeAspect="1"/>
          </p:cNvGraphicFramePr>
          <p:nvPr/>
        </p:nvGraphicFramePr>
        <p:xfrm>
          <a:off x="131763" y="2058988"/>
          <a:ext cx="44402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VISIO" r:id="rId3" imgW="5914800" imgH="2740680" progId="Visio.Drawing.6">
                  <p:embed/>
                </p:oleObj>
              </mc:Choice>
              <mc:Fallback>
                <p:oleObj name="VISIO" r:id="rId3" imgW="5914800" imgH="2740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2058988"/>
                        <a:ext cx="4440237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0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56792"/>
            <a:ext cx="9036496" cy="469969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ru-RU" altLang="ru-RU" sz="2600" dirty="0"/>
              <a:t>HTTP (</a:t>
            </a:r>
            <a:r>
              <a:rPr lang="ru-RU" altLang="ru-RU" sz="2600" dirty="0" err="1"/>
              <a:t>HyperText</a:t>
            </a:r>
            <a:r>
              <a:rPr lang="ru-RU" altLang="ru-RU" sz="2600" dirty="0"/>
              <a:t> </a:t>
            </a:r>
            <a:r>
              <a:rPr lang="ru-RU" altLang="ru-RU" sz="2600" dirty="0" err="1"/>
              <a:t>Transfer</a:t>
            </a:r>
            <a:r>
              <a:rPr lang="ru-RU" altLang="ru-RU" sz="2600" dirty="0"/>
              <a:t> </a:t>
            </a:r>
            <a:r>
              <a:rPr lang="ru-RU" altLang="ru-RU" sz="2600" dirty="0" err="1"/>
              <a:t>Protocol</a:t>
            </a:r>
            <a:r>
              <a:rPr lang="ru-RU" altLang="ru-RU" sz="2600" dirty="0"/>
              <a:t>) - «протокол передачи гипертекста») </a:t>
            </a:r>
          </a:p>
          <a:p>
            <a:pPr algn="just">
              <a:buFont typeface="Courier New" pitchFamily="49" charset="0"/>
              <a:buChar char="o"/>
            </a:pPr>
            <a:r>
              <a:rPr lang="ru-RU" altLang="ru-RU" sz="2400" dirty="0"/>
              <a:t>прикладной протокол стека TCP/IP;</a:t>
            </a:r>
          </a:p>
          <a:p>
            <a:pPr algn="just">
              <a:buFont typeface="Courier New" pitchFamily="49" charset="0"/>
              <a:buChar char="o"/>
            </a:pPr>
            <a:r>
              <a:rPr lang="ru-RU" altLang="ru-RU" sz="2400" dirty="0"/>
              <a:t>символьный, клиент-серверный</a:t>
            </a:r>
          </a:p>
          <a:p>
            <a:pPr algn="just">
              <a:buFont typeface="Courier New" pitchFamily="49" charset="0"/>
              <a:buChar char="o"/>
            </a:pPr>
            <a:r>
              <a:rPr lang="ru-RU" altLang="ru-RU" sz="2400" dirty="0"/>
              <a:t>основной протокол </a:t>
            </a:r>
            <a:r>
              <a:rPr lang="ru-RU" altLang="ru-RU" sz="2400" dirty="0" smtClean="0"/>
              <a:t>WWW</a:t>
            </a:r>
          </a:p>
          <a:p>
            <a:pPr algn="just">
              <a:buFont typeface="Courier New" pitchFamily="49" charset="0"/>
              <a:buChar char="o"/>
            </a:pPr>
            <a:endParaRPr lang="ru-RU" altLang="ru-RU" sz="2400" dirty="0"/>
          </a:p>
          <a:p>
            <a:pPr algn="just" eaLnBrk="1" hangingPunct="1"/>
            <a:r>
              <a:rPr lang="ru-RU" altLang="ru-RU" sz="2000" dirty="0" smtClean="0"/>
              <a:t>Программы, обеспечивающие работу </a:t>
            </a:r>
            <a:r>
              <a:rPr lang="en-US" altLang="ru-RU" sz="2000" dirty="0" smtClean="0"/>
              <a:t>WWW</a:t>
            </a:r>
            <a:r>
              <a:rPr lang="ru-RU" altLang="ru-RU" sz="2000" dirty="0" smtClean="0"/>
              <a:t>, используют для обмена данными протокол </a:t>
            </a:r>
            <a:r>
              <a:rPr lang="en-US" altLang="ru-RU" sz="2000" dirty="0" smtClean="0"/>
              <a:t>HTTP</a:t>
            </a:r>
            <a:r>
              <a:rPr lang="ru-RU" altLang="ru-RU" sz="2000" dirty="0" smtClean="0"/>
              <a:t> (протокол уровня приложений). </a:t>
            </a:r>
          </a:p>
          <a:p>
            <a:pPr algn="just" eaLnBrk="1" hangingPunct="1"/>
            <a:r>
              <a:rPr lang="ru-RU" altLang="ru-RU" sz="2000" dirty="0" smtClean="0"/>
              <a:t>Протокол </a:t>
            </a:r>
            <a:r>
              <a:rPr lang="en-US" altLang="ru-RU" sz="2000" dirty="0" smtClean="0"/>
              <a:t>HTTP</a:t>
            </a:r>
            <a:r>
              <a:rPr lang="ru-RU" altLang="ru-RU" sz="2000" dirty="0" smtClean="0"/>
              <a:t> является протоколом, не запоминающим состояния, т.е. каждое подключение закрывается сразу же после того, как сервер отправит ответ клиенту. </a:t>
            </a:r>
          </a:p>
          <a:p>
            <a:pPr algn="just" eaLnBrk="1" hangingPunct="1"/>
            <a:r>
              <a:rPr lang="ru-RU" altLang="ru-RU" sz="2000" dirty="0" smtClean="0"/>
              <a:t>Таким образом, </a:t>
            </a:r>
            <a:r>
              <a:rPr lang="en-US" altLang="ru-RU" sz="2000" dirty="0" smtClean="0"/>
              <a:t>Web</a:t>
            </a:r>
            <a:r>
              <a:rPr lang="ru-RU" altLang="ru-RU" sz="2000" dirty="0" smtClean="0"/>
              <a:t>-сервер не запоминает никаких сведений о предыдущих запросах. </a:t>
            </a:r>
          </a:p>
          <a:p>
            <a:pPr eaLnBrk="1" hangingPunct="1"/>
            <a:endParaRPr lang="ru-RU" altLang="ru-RU" sz="26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7912"/>
            <a:ext cx="9036496" cy="1079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altLang="ru-RU" dirty="0" smtClean="0">
                <a:solidFill>
                  <a:srgbClr val="7030A0"/>
                </a:solidFill>
              </a:rPr>
              <a:t>Протокол </a:t>
            </a:r>
            <a:r>
              <a:rPr lang="en-US" altLang="ru-RU" dirty="0" smtClean="0">
                <a:solidFill>
                  <a:srgbClr val="7030A0"/>
                </a:solidFill>
              </a:rPr>
              <a:t>HTTP</a:t>
            </a:r>
            <a:r>
              <a:rPr lang="ru-RU" altLang="ru-RU" dirty="0" smtClean="0">
                <a:solidFill>
                  <a:srgbClr val="7030A0"/>
                </a:solidFill>
              </a:rPr>
              <a:t> </a:t>
            </a:r>
          </a:p>
          <a:p>
            <a:r>
              <a:rPr lang="ru-RU" altLang="ru-RU" dirty="0" smtClean="0">
                <a:solidFill>
                  <a:srgbClr val="7030A0"/>
                </a:solidFill>
              </a:rPr>
              <a:t>Прикладной </a:t>
            </a:r>
            <a:r>
              <a:rPr lang="ru-RU" altLang="ru-RU" dirty="0">
                <a:solidFill>
                  <a:srgbClr val="7030A0"/>
                </a:solidFill>
              </a:rPr>
              <a:t>уровень</a:t>
            </a:r>
            <a:r>
              <a:rPr lang="ru-RU" altLang="ru-RU" dirty="0"/>
              <a:t>. </a:t>
            </a: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771778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Участники обмена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Веб-серверы</a:t>
            </a:r>
            <a:r>
              <a:rPr lang="ru" sz="2400" dirty="0"/>
              <a:t> — поставщики услуг хранения и обработки информации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dirty="0"/>
              <a:t>Apache, IIS, nginx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Клиенты</a:t>
            </a:r>
            <a:r>
              <a:rPr lang="ru" sz="2400" dirty="0"/>
              <a:t> — конечные потребители услуг сервера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800" dirty="0"/>
              <a:t>Браузеры: Mozilla, IE, Opera, Safari, Chrome …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dirty="0"/>
              <a:t>Роботы: пауки, кроулеры, дятлы &amp; so on...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Прокси-серверы</a:t>
            </a:r>
            <a:r>
              <a:rPr lang="ru" sz="2400" dirty="0"/>
              <a:t> — транспортные посредники (кэширование данных)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ru" sz="1800" dirty="0"/>
              <a:t>Squid, Naviscope, Kerio, UserGate ...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7744775" y="3208334"/>
            <a:ext cx="1363574" cy="1988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387860"/>
      </p:ext>
    </p:extLst>
  </p:cSld>
  <p:clrMapOvr>
    <a:masterClrMapping/>
  </p:clrMapOvr>
  <p:transition spd="slow">
    <p:cut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Процедура обмена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3541134"/>
            <a:ext cx="8229600" cy="302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in nuce:</a:t>
            </a:r>
          </a:p>
          <a:p>
            <a:pPr marL="9144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ru" sz="1800" dirty="0"/>
              <a:t>Клиент запрашивает ресурс (по URI)</a:t>
            </a:r>
          </a:p>
          <a:p>
            <a:pPr marL="9144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ru" sz="1800" dirty="0"/>
              <a:t>Прокси-сервер проверяет запрос на наличие ресурса в кэше (hit || miss)</a:t>
            </a:r>
          </a:p>
          <a:p>
            <a:pPr marL="914400" lvl="0" indent="-342900">
              <a:spcBef>
                <a:spcPts val="0"/>
              </a:spcBef>
              <a:buSzPct val="100000"/>
              <a:buAutoNum type="arabicPeriod"/>
            </a:pPr>
            <a:r>
              <a:rPr lang="ru" sz="1800" dirty="0"/>
              <a:t>Веб-сервер возвращает запрошенный ресурс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493200" y="1600200"/>
            <a:ext cx="5448300" cy="165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974873"/>
      </p:ext>
    </p:extLst>
  </p:cSld>
  <p:clrMapOvr>
    <a:masterClrMapping/>
  </p:clrMapOvr>
  <p:transition spd="slow">
    <p:cut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Структура протокола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Стартовая строка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Методы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Заголовки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Коды состояния</a:t>
            </a:r>
          </a:p>
          <a:p>
            <a:pPr>
              <a:spcBef>
                <a:spcPts val="0"/>
              </a:spcBef>
              <a:buNone/>
            </a:pPr>
            <a:r>
              <a:rPr lang="ru" sz="2400" dirty="0"/>
              <a:t>Тело сообщения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4075500" y="1600200"/>
            <a:ext cx="4922624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973804"/>
      </p:ext>
    </p:extLst>
  </p:cSld>
  <p:clrMapOvr>
    <a:masterClrMapping/>
  </p:clrMapOvr>
  <p:transition spd="slow">
    <p:cut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Стартовая строка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b="1" dirty="0"/>
              <a:t>Запрос клиента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Метод Ресурс Протокол/Версия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2400" dirty="0">
                <a:latin typeface="Courier New"/>
                <a:ea typeface="Courier New"/>
                <a:cs typeface="Courier New"/>
                <a:sym typeface="Courier New"/>
              </a:rPr>
              <a:t>GET /index.html HTTP/1.1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ru" b="1" dirty="0"/>
              <a:t>Ответ сервера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Протокол/Версия КодСостояния Пояснение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ru" sz="2400" dirty="0">
                <a:latin typeface="Courier New"/>
                <a:ea typeface="Courier New"/>
                <a:cs typeface="Courier New"/>
                <a:sym typeface="Courier New"/>
              </a:rPr>
              <a:t>HTTP/1.0 200 OK</a:t>
            </a:r>
          </a:p>
        </p:txBody>
      </p:sp>
    </p:spTree>
    <p:extLst>
      <p:ext uri="{BB962C8B-B14F-4D97-AF65-F5344CB8AC3E}">
        <p14:creationId xmlns:p14="http://schemas.microsoft.com/office/powerpoint/2010/main" val="1805494751"/>
      </p:ext>
    </p:extLst>
  </p:cSld>
  <p:clrMapOvr>
    <a:masterClrMapping/>
  </p:clrMapOvr>
  <p:transition spd="slow">
    <p:cut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Методы протокола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GET</a:t>
            </a:r>
            <a:r>
              <a:rPr lang="ru" sz="2400" dirty="0"/>
              <a:t> - запрос содержимого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dirty="0">
                <a:latin typeface="Courier New"/>
                <a:ea typeface="Courier New"/>
                <a:cs typeface="Courier New"/>
                <a:sym typeface="Courier New"/>
              </a:rPr>
              <a:t>GET /path/resource?param1=value1 HTTP/1.1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800" dirty="0"/>
              <a:t>Данные передаются в адресной строке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 dirty="0"/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i="1" dirty="0"/>
              <a:t>Условные GET</a:t>
            </a:r>
            <a:r>
              <a:rPr lang="ru" sz="1800" dirty="0"/>
              <a:t> содержат заголовки If-Modified-Since, If-Match и подобные (кэширование)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i="1" dirty="0"/>
              <a:t>Частичные GET</a:t>
            </a:r>
            <a:r>
              <a:rPr lang="ru" sz="1800" dirty="0"/>
              <a:t> содержат в запросе Range (докачка, многопоточное скачивание)</a:t>
            </a:r>
          </a:p>
          <a:p>
            <a:pPr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9446706"/>
      </p:ext>
    </p:extLst>
  </p:cSld>
  <p:clrMapOvr>
    <a:masterClrMapping/>
  </p:clrMapOvr>
  <p:transition spd="slow">
    <p:cut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ru-RU" b="1" dirty="0">
                <a:solidFill>
                  <a:srgbClr val="7030A0"/>
                </a:solidFill>
              </a:rPr>
              <a:t>Методы протокола</a:t>
            </a:r>
            <a:endParaRPr lang="ru" b="1" dirty="0">
              <a:solidFill>
                <a:srgbClr val="7030A0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POST</a:t>
            </a:r>
            <a:r>
              <a:rPr lang="ru" sz="2400" dirty="0"/>
              <a:t> - применяется для передачи пользовательских данных (из веб-форм) и загрузки файлов на сервер.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800" dirty="0"/>
              <a:t>Данные передаются в </a:t>
            </a:r>
            <a:r>
              <a:rPr lang="ru" sz="1800" i="1" dirty="0"/>
              <a:t>теле запроса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800" dirty="0"/>
              <a:t>Повторные запросы могут изменять возвращаемые результаты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ru" sz="1800" dirty="0"/>
              <a:t>Ответы сервера не кэшируются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5302801" y="4277900"/>
            <a:ext cx="2924275" cy="1966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318375"/>
      </p:ext>
    </p:extLst>
  </p:cSld>
  <p:clrMapOvr>
    <a:masterClrMapping/>
  </p:clrMapOvr>
  <p:transition spd="slow">
    <p:cut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ru-RU" b="1" dirty="0">
                <a:solidFill>
                  <a:srgbClr val="7030A0"/>
                </a:solidFill>
              </a:rPr>
              <a:t>Методы протокола</a:t>
            </a:r>
            <a:endParaRPr lang="ru" b="1" dirty="0">
              <a:solidFill>
                <a:srgbClr val="7030A0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1" y="1600201"/>
            <a:ext cx="8075239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OPTIONS</a:t>
            </a:r>
            <a:r>
              <a:rPr lang="ru" sz="2400" dirty="0"/>
              <a:t> - определение возможностей веб-сервера и/или параметров соединения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HEAD</a:t>
            </a:r>
            <a:r>
              <a:rPr lang="ru" sz="2400" dirty="0"/>
              <a:t> - применяется для извлечения метаданных и валидации ресурса (link check)</a:t>
            </a:r>
          </a:p>
          <a:p>
            <a:pPr>
              <a:spcBef>
                <a:spcPts val="0"/>
              </a:spcBef>
              <a:buNone/>
            </a:pPr>
            <a:r>
              <a:rPr lang="ru" sz="2400" b="1" dirty="0"/>
              <a:t>TRACE</a:t>
            </a:r>
            <a:r>
              <a:rPr lang="ru" sz="2400" dirty="0"/>
              <a:t> - Возвращает полученный запрос так, что клиент может увидеть, что́ прокси-сервера добавляют или изменяют в запросе</a:t>
            </a:r>
          </a:p>
        </p:txBody>
      </p:sp>
    </p:spTree>
    <p:extLst>
      <p:ext uri="{BB962C8B-B14F-4D97-AF65-F5344CB8AC3E}">
        <p14:creationId xmlns:p14="http://schemas.microsoft.com/office/powerpoint/2010/main" val="3767389634"/>
      </p:ext>
    </p:extLst>
  </p:cSld>
  <p:clrMapOvr>
    <a:masterClrMapping/>
  </p:clrMapOvr>
  <p:transition spd="slow">
    <p:cut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ru-RU" b="1" dirty="0">
                <a:solidFill>
                  <a:srgbClr val="7030A0"/>
                </a:solidFill>
              </a:rPr>
              <a:t>Методы протокола</a:t>
            </a:r>
            <a:endParaRPr lang="ru" b="1" dirty="0">
              <a:solidFill>
                <a:srgbClr val="7030A0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PUT</a:t>
            </a:r>
            <a:r>
              <a:rPr lang="ru" sz="2400" dirty="0"/>
              <a:t> - Применяется для загрузки содержимого запроса по указанному адресу.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PATCH</a:t>
            </a:r>
            <a:r>
              <a:rPr lang="ru" sz="2400" dirty="0"/>
              <a:t> - Аналогично PUT, но применяется только к фрагменту ресурса.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DELETE</a:t>
            </a:r>
            <a:r>
              <a:rPr lang="ru" sz="2400" dirty="0"/>
              <a:t> - Удаляет указанный ресурс.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LINK</a:t>
            </a:r>
            <a:r>
              <a:rPr lang="ru" sz="2400" dirty="0"/>
              <a:t> - Устанавливает связь указанного ресурса с другими.</a:t>
            </a:r>
          </a:p>
          <a:p>
            <a:pPr>
              <a:spcBef>
                <a:spcPts val="0"/>
              </a:spcBef>
              <a:buNone/>
            </a:pPr>
            <a:r>
              <a:rPr lang="ru" sz="2400" b="1" dirty="0"/>
              <a:t>CONNECT</a:t>
            </a:r>
            <a:r>
              <a:rPr lang="ru" sz="2400" dirty="0"/>
              <a:t> - используется для туннелирования трафика</a:t>
            </a:r>
          </a:p>
        </p:txBody>
      </p:sp>
    </p:spTree>
    <p:extLst>
      <p:ext uri="{BB962C8B-B14F-4D97-AF65-F5344CB8AC3E}">
        <p14:creationId xmlns:p14="http://schemas.microsoft.com/office/powerpoint/2010/main" val="406996996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69925"/>
          </a:xfrm>
        </p:spPr>
        <p:txBody>
          <a:bodyPr/>
          <a:lstStyle/>
          <a:p>
            <a:pPr algn="ctr" eaLnBrk="1" hangingPunct="1"/>
            <a:r>
              <a:rPr lang="ru-RU" sz="3600" dirty="0" smtClean="0">
                <a:latin typeface="Times New Roman" pitchFamily="18" charset="0"/>
              </a:rPr>
              <a:t>Криптографические алгоритмы</a:t>
            </a:r>
          </a:p>
        </p:txBody>
      </p:sp>
      <p:sp>
        <p:nvSpPr>
          <p:cNvPr id="6168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0" y="762000"/>
            <a:ext cx="8991600" cy="5334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ru-RU" sz="2400" smtClean="0"/>
              <a:t>    </a:t>
            </a:r>
            <a:r>
              <a:rPr lang="ru-RU" sz="2800" smtClean="0"/>
              <a:t> </a:t>
            </a:r>
          </a:p>
        </p:txBody>
      </p:sp>
      <p:sp>
        <p:nvSpPr>
          <p:cNvPr id="6169" name="Text Box 4"/>
          <p:cNvSpPr txBox="1"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>
                <a:solidFill>
                  <a:prstClr val="black"/>
                </a:solidFill>
              </a:rPr>
              <a:t>     </a:t>
            </a:r>
            <a:endParaRPr lang="ru-RU" sz="2400">
              <a:solidFill>
                <a:prstClr val="black"/>
              </a:solidFill>
              <a:latin typeface="Arial Unicode MS" pitchFamily="34" charset="-128"/>
              <a:cs typeface="Tahoma" pitchFamily="34" charset="0"/>
            </a:endParaRPr>
          </a:p>
        </p:txBody>
      </p:sp>
      <p:sp>
        <p:nvSpPr>
          <p:cNvPr id="6170" name="Rectangle 5"/>
          <p:cNvSpPr>
            <a:spLocks noChangeArrowheads="1"/>
          </p:cNvSpPr>
          <p:nvPr/>
        </p:nvSpPr>
        <p:spPr bwMode="auto">
          <a:xfrm>
            <a:off x="2857500" y="2224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52344873"/>
              </p:ext>
            </p:extLst>
          </p:nvPr>
        </p:nvGraphicFramePr>
        <p:xfrm>
          <a:off x="-2556792" y="908720"/>
          <a:ext cx="14257584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Прямая соединительная линия 3"/>
          <p:cNvCxnSpPr/>
          <p:nvPr/>
        </p:nvCxnSpPr>
        <p:spPr>
          <a:xfrm>
            <a:off x="2339752" y="2708920"/>
            <a:ext cx="432048" cy="288000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8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Заголовки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0529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General Headers</a:t>
            </a:r>
            <a:r>
              <a:rPr lang="ru" sz="2400" dirty="0"/>
              <a:t>  ― должны включаться в любое сообщение клиента и сервера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Request Headers</a:t>
            </a:r>
            <a:r>
              <a:rPr lang="ru" sz="2400" dirty="0"/>
              <a:t> ― только в запросах клиента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 dirty="0"/>
              <a:t>Response Headers</a:t>
            </a:r>
            <a:r>
              <a:rPr lang="ru" sz="2400" dirty="0"/>
              <a:t> ― только в ответах сервера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Entity Headers</a:t>
            </a:r>
            <a:r>
              <a:rPr lang="ru" sz="2400" dirty="0"/>
              <a:t> ― сопровождают каждую сущность сообщения, применяются при передаче </a:t>
            </a:r>
            <a:r>
              <a:rPr lang="ru" sz="2400" i="1" dirty="0"/>
              <a:t>множественного содержимого</a:t>
            </a:r>
            <a:r>
              <a:rPr lang="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53469"/>
      </p:ext>
    </p:extLst>
  </p:cSld>
  <p:clrMapOvr>
    <a:masterClrMapping/>
  </p:clrMapOvr>
  <p:transition spd="slow">
    <p:cut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dirty="0">
                <a:solidFill>
                  <a:srgbClr val="7030A0"/>
                </a:solidFill>
              </a:rPr>
              <a:t>Пример обмена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b="1" dirty="0"/>
              <a:t>Запрос: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GET /index.html HTTP/1.1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Host: localhost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User-Agent: Mozilla/5.0 (X11; U; Linux i686; ru; rv:1.9b5) Gecko/2008050509 Firefox/3.0b5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Accept: text/html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>
              <a:spcBef>
                <a:spcPts val="0"/>
              </a:spcBef>
              <a:buNone/>
            </a:pP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b="1"/>
              <a:t>Ответ: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HTTP/1.0 200 OK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Date: Wed, 11 Feb 2009 11:20:59 GMT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X-Powered-By: PHP/5.2.4-2ubuntu5wm1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Last-Modified: Wed, 11 Feb 2009 11:20:59 GMT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Content-Language: ru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Content-Length: 1234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тут пустая строка (обязательно!) 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&lt;html&gt;&lt;head&gt;...</a:t>
            </a:r>
          </a:p>
        </p:txBody>
      </p:sp>
    </p:spTree>
    <p:extLst>
      <p:ext uri="{BB962C8B-B14F-4D97-AF65-F5344CB8AC3E}">
        <p14:creationId xmlns:p14="http://schemas.microsoft.com/office/powerpoint/2010/main" val="1804867247"/>
      </p:ext>
    </p:extLst>
  </p:cSld>
  <p:clrMapOvr>
    <a:masterClrMapping/>
  </p:clrMapOvr>
  <p:transition spd="slow">
    <p:cut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Коды состояния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/>
              <a:t>1xx Informational</a:t>
            </a:r>
            <a:r>
              <a:rPr lang="ru" sz="2400"/>
              <a:t> — Состояние процесса передачи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/>
              <a:t>2xx Success</a:t>
            </a:r>
            <a:r>
              <a:rPr lang="ru" sz="2400"/>
              <a:t> — Успешное выполнение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/>
              <a:t>3xx Redirection</a:t>
            </a:r>
            <a:r>
              <a:rPr lang="ru" sz="2400"/>
              <a:t> — Перенаправление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/>
              <a:t>4xx Client Error</a:t>
            </a:r>
            <a:r>
              <a:rPr lang="ru" sz="2400"/>
              <a:t> — Ошибки клиента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/>
              <a:t>5xx Server Error</a:t>
            </a:r>
            <a:r>
              <a:rPr lang="ru" sz="2400"/>
              <a:t> — Ошибки сервера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6162075" y="2486783"/>
            <a:ext cx="2933700" cy="334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556533"/>
      </p:ext>
    </p:extLst>
  </p:cSld>
  <p:clrMapOvr>
    <a:masterClrMapping/>
  </p:clrMapOvr>
  <p:transition spd="slow">
    <p:cut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b="1" dirty="0">
                <a:solidFill>
                  <a:srgbClr val="7030A0"/>
                </a:solidFill>
              </a:rPr>
              <a:t>Тело сообщения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1" y="1600201"/>
            <a:ext cx="6039899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Непосредственно запрошенные данные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dirty="0"/>
              <a:t>гипертекст, двоичные данные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800" dirty="0"/>
              <a:t>Тип определяется значением заголовка Content-Type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 dirty="0">
                <a:latin typeface="Courier New"/>
                <a:ea typeface="Courier New"/>
                <a:cs typeface="Courier New"/>
                <a:sym typeface="Courier New"/>
              </a:rPr>
              <a:t>Content-Type: text/html;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dirty="0"/>
              <a:t>MIME types</a:t>
            </a:r>
          </a:p>
          <a:p>
            <a:pPr marL="457200" lvl="0" indent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 dirty="0"/>
              <a:t>Multipurpose Internet Mail Extensions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ru" sz="1400" dirty="0">
                <a:latin typeface="Courier New"/>
                <a:ea typeface="Courier New"/>
                <a:cs typeface="Courier New"/>
                <a:sym typeface="Courier New"/>
              </a:rPr>
              <a:t>text/html, text/plain, multypart/mixed, text/xml, application/xml... 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6497093" y="1972601"/>
            <a:ext cx="2254275" cy="2772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940318"/>
      </p:ext>
    </p:extLst>
  </p:cSld>
  <p:clrMapOvr>
    <a:masterClrMapping/>
  </p:clrMapOvr>
  <p:transition spd="slow">
    <p:cut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14400"/>
          </a:xfrm>
        </p:spPr>
        <p:txBody>
          <a:bodyPr/>
          <a:lstStyle/>
          <a:p>
            <a:pPr eaLnBrk="1" hangingPunct="1"/>
            <a:r>
              <a:rPr lang="ru-RU" altLang="ru-RU" smtClean="0"/>
              <a:t>Спецификация </a:t>
            </a:r>
            <a:r>
              <a:rPr lang="en-US" altLang="ru-RU" smtClean="0"/>
              <a:t>MIME</a:t>
            </a:r>
            <a:endParaRPr lang="ru-RU" altLang="ru-RU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052736"/>
            <a:ext cx="8219256" cy="5544915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ru-RU" sz="2200" dirty="0" smtClean="0"/>
              <a:t>	</a:t>
            </a:r>
            <a:r>
              <a:rPr lang="ru-RU" altLang="ru-RU" sz="2200" dirty="0" smtClean="0"/>
              <a:t>Протоколы приложений могут обмениваться только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текстовой информацией. </a:t>
            </a:r>
            <a:endParaRPr lang="en-US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ru-RU" sz="2200" dirty="0" smtClean="0"/>
              <a:t>	</a:t>
            </a:r>
            <a:r>
              <a:rPr lang="ru-RU" altLang="ru-RU" sz="2200" dirty="0" smtClean="0"/>
              <a:t>Для обеспечения возможности передачи двоичных файлов по протоколу  </a:t>
            </a:r>
            <a:r>
              <a:rPr lang="en-US" altLang="ru-RU" sz="2200" dirty="0" smtClean="0"/>
              <a:t>HTTP</a:t>
            </a:r>
            <a:r>
              <a:rPr lang="ru-RU" altLang="ru-RU" sz="2200" dirty="0" smtClean="0"/>
              <a:t> используется спецификация </a:t>
            </a:r>
            <a:r>
              <a:rPr lang="en-US" altLang="ru-RU" sz="2200" dirty="0" smtClean="0"/>
              <a:t>MIME</a:t>
            </a:r>
            <a:r>
              <a:rPr lang="ru-RU" altLang="ru-RU" sz="2200" dirty="0" smtClean="0"/>
              <a:t> (</a:t>
            </a:r>
            <a:r>
              <a:rPr lang="en-US" altLang="ru-RU" sz="2200" dirty="0" smtClean="0"/>
              <a:t>Multipurpose Internet Mail Extension</a:t>
            </a:r>
            <a:r>
              <a:rPr lang="ru-RU" altLang="ru-RU" sz="2200" dirty="0" smtClean="0"/>
              <a:t>). </a:t>
            </a:r>
            <a:endParaRPr lang="en-US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ru-RU" dirty="0"/>
              <a:t>	</a:t>
            </a:r>
            <a:r>
              <a:rPr lang="ru-RU" altLang="ru-RU" sz="2200" dirty="0" smtClean="0"/>
              <a:t>Согласно спецификации </a:t>
            </a:r>
            <a:r>
              <a:rPr lang="en-US" altLang="ru-RU" sz="2200" dirty="0" smtClean="0"/>
              <a:t>MIME</a:t>
            </a:r>
            <a:r>
              <a:rPr lang="ru-RU" altLang="ru-RU" sz="2200" dirty="0" smtClean="0"/>
              <a:t>, формат данных описывается следующим образом: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>
                <a:solidFill>
                  <a:srgbClr val="990000"/>
                </a:solidFill>
              </a:rPr>
              <a:t>	</a:t>
            </a:r>
            <a:r>
              <a:rPr lang="en-US" altLang="ru-RU" sz="2200" dirty="0" err="1" smtClean="0">
                <a:solidFill>
                  <a:srgbClr val="990000"/>
                </a:solidFill>
              </a:rPr>
              <a:t>enctype</a:t>
            </a:r>
            <a:r>
              <a:rPr lang="en-US" altLang="ru-RU" sz="2200" dirty="0" smtClean="0">
                <a:solidFill>
                  <a:srgbClr val="990000"/>
                </a:solidFill>
              </a:rPr>
              <a:t>=</a:t>
            </a:r>
            <a:r>
              <a:rPr lang="ru-RU" altLang="ru-RU" sz="2200" dirty="0" smtClean="0">
                <a:solidFill>
                  <a:srgbClr val="990000"/>
                </a:solidFill>
              </a:rPr>
              <a:t>&lt;тип&gt;/&lt;подтип&gt;</a:t>
            </a:r>
            <a:endParaRPr lang="en-US" altLang="ru-RU" sz="2200" dirty="0" smtClean="0">
              <a:solidFill>
                <a:srgbClr val="99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altLang="ru-RU" sz="2200" dirty="0" smtClean="0"/>
              <a:t>	</a:t>
            </a:r>
            <a:r>
              <a:rPr lang="ru-RU" altLang="ru-RU" sz="2200" dirty="0" smtClean="0"/>
              <a:t>Атрибут</a:t>
            </a:r>
            <a:r>
              <a:rPr lang="ru-RU" altLang="ru-RU" sz="2200" dirty="0" smtClean="0">
                <a:solidFill>
                  <a:srgbClr val="990000"/>
                </a:solidFill>
              </a:rPr>
              <a:t> </a:t>
            </a:r>
            <a:r>
              <a:rPr lang="en-US" altLang="ru-RU" sz="2200" dirty="0" err="1" smtClean="0">
                <a:solidFill>
                  <a:srgbClr val="990000"/>
                </a:solidFill>
              </a:rPr>
              <a:t>enctype</a:t>
            </a:r>
            <a:r>
              <a:rPr lang="ru-RU" altLang="ru-RU" sz="2200" dirty="0" smtClean="0">
                <a:solidFill>
                  <a:srgbClr val="990000"/>
                </a:solidFill>
              </a:rPr>
              <a:t> </a:t>
            </a:r>
            <a:r>
              <a:rPr lang="ru-RU" altLang="ru-RU" sz="2200" dirty="0" smtClean="0"/>
              <a:t>определяет тип кодирования данных в теле сообщения и разбиение сообщения на части.</a:t>
            </a:r>
            <a:endParaRPr lang="ru-RU" altLang="ru-RU" sz="2200" dirty="0" smtClean="0">
              <a:solidFill>
                <a:srgbClr val="99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ru-RU" altLang="ru-RU" sz="2200" dirty="0" smtClean="0"/>
              <a:t>	Тип определяет, какого рода информация содержится в двоичном файле (текст, приложение, изображение, видеозапись и т.п.), а подтип – формат файла.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	</a:t>
            </a:r>
            <a:r>
              <a:rPr lang="ru-RU" altLang="ru-RU" sz="2200" dirty="0" smtClean="0"/>
              <a:t>Например: </a:t>
            </a:r>
            <a:r>
              <a:rPr lang="en-US" altLang="ru-RU" sz="2200" dirty="0" smtClean="0"/>
              <a:t>text</a:t>
            </a:r>
            <a:r>
              <a:rPr lang="ru-RU" altLang="ru-RU" sz="2200" dirty="0" smtClean="0"/>
              <a:t>/</a:t>
            </a:r>
            <a:r>
              <a:rPr lang="en-US" altLang="ru-RU" sz="2200" dirty="0" smtClean="0"/>
              <a:t>plain</a:t>
            </a:r>
            <a:r>
              <a:rPr lang="ru-RU" altLang="ru-RU" sz="2200" dirty="0" smtClean="0"/>
              <a:t>,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	</a:t>
            </a:r>
            <a:r>
              <a:rPr lang="ru-RU" altLang="ru-RU" sz="2200" dirty="0" smtClean="0"/>
              <a:t>где </a:t>
            </a:r>
            <a:r>
              <a:rPr lang="en-US" altLang="ru-RU" sz="2200" dirty="0" smtClean="0"/>
              <a:t>text</a:t>
            </a:r>
            <a:r>
              <a:rPr lang="ru-RU" altLang="ru-RU" sz="2200" dirty="0" smtClean="0"/>
              <a:t>- указывает на наличие текстового содержимого, а </a:t>
            </a:r>
            <a:r>
              <a:rPr lang="en-US" altLang="ru-RU" sz="2200" dirty="0" smtClean="0"/>
              <a:t>plain </a:t>
            </a:r>
            <a:r>
              <a:rPr lang="ru-RU" altLang="ru-RU" sz="2200" dirty="0" smtClean="0"/>
              <a:t>–уточняет его как простой текст.</a:t>
            </a:r>
          </a:p>
        </p:txBody>
      </p:sp>
    </p:spTree>
    <p:extLst>
      <p:ext uri="{BB962C8B-B14F-4D97-AF65-F5344CB8AC3E}">
        <p14:creationId xmlns:p14="http://schemas.microsoft.com/office/powerpoint/2010/main" val="25733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549275"/>
            <a:ext cx="6911975" cy="59039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Приведем некоторые часто встречающиеся типы: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text/html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text/plain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image/gif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image/jpeg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image/tiff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audio/basic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video/mpeg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multipart/mixed</a:t>
            </a:r>
            <a:endParaRPr lang="ru-RU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CC0000"/>
                </a:solidFill>
              </a:rPr>
              <a:t>multipart/form-data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multipart/x-www-form-</a:t>
            </a:r>
            <a:r>
              <a:rPr lang="en-US" altLang="ru-RU" sz="2600" dirty="0" err="1" smtClean="0">
                <a:solidFill>
                  <a:srgbClr val="990000"/>
                </a:solidFill>
              </a:rPr>
              <a:t>urlrncoded</a:t>
            </a:r>
            <a:endParaRPr lang="en-US" altLang="ru-RU" sz="2600" dirty="0" smtClean="0">
              <a:solidFill>
                <a:srgbClr val="99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application/octet-stream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/>
              <a:t>application/postscript</a:t>
            </a:r>
          </a:p>
        </p:txBody>
      </p:sp>
    </p:spTree>
    <p:extLst>
      <p:ext uri="{BB962C8B-B14F-4D97-AF65-F5344CB8AC3E}">
        <p14:creationId xmlns:p14="http://schemas.microsoft.com/office/powerpoint/2010/main" val="42348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507288" cy="354434"/>
          </a:xfrm>
        </p:spPr>
        <p:txBody>
          <a:bodyPr/>
          <a:lstStyle/>
          <a:p>
            <a:r>
              <a:rPr lang="ru-RU" altLang="ru-RU" sz="3500" dirty="0"/>
              <a:t>Сеанс взаимодействия с сервером </a:t>
            </a:r>
            <a:endParaRPr lang="ru-RU" altLang="ru-RU" sz="3500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873954"/>
            <a:ext cx="8568952" cy="597693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Сеанс взаимодействия с сервером </a:t>
            </a:r>
            <a:r>
              <a:rPr lang="en-US" altLang="ru-RU" sz="2600" dirty="0" smtClean="0"/>
              <a:t>HTTP</a:t>
            </a:r>
            <a:r>
              <a:rPr lang="ru-RU" altLang="ru-RU" sz="2600" dirty="0" smtClean="0"/>
              <a:t> в наиболее общем виде состоит из следующих шагов: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altLang="ru-RU" sz="2600" dirty="0" smtClean="0"/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Установление </a:t>
            </a:r>
            <a:r>
              <a:rPr lang="en-US" altLang="ru-RU" sz="2600" dirty="0" smtClean="0"/>
              <a:t>TCP-</a:t>
            </a:r>
            <a:r>
              <a:rPr lang="ru-RU" altLang="ru-RU" sz="2600" dirty="0" smtClean="0"/>
              <a:t>соединения;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Запрос клиента;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Ответ сервера;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Разрыв </a:t>
            </a:r>
            <a:r>
              <a:rPr lang="en-US" altLang="ru-RU" sz="2600" dirty="0" smtClean="0"/>
              <a:t>TCP-</a:t>
            </a:r>
            <a:r>
              <a:rPr lang="ru-RU" altLang="ru-RU" sz="2600" dirty="0" smtClean="0"/>
              <a:t>соединения.</a:t>
            </a:r>
          </a:p>
          <a:p>
            <a:pPr eaLnBrk="1" hangingPunct="1">
              <a:lnSpc>
                <a:spcPct val="90000"/>
              </a:lnSpc>
            </a:pPr>
            <a:endParaRPr lang="ru-RU" altLang="ru-RU" sz="26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Запрос клиента представляет собой просто требование на передачу </a:t>
            </a:r>
            <a:r>
              <a:rPr lang="en-US" altLang="ru-RU" sz="2600" dirty="0" smtClean="0"/>
              <a:t>HTML</a:t>
            </a:r>
            <a:r>
              <a:rPr lang="ru-RU" altLang="ru-RU" sz="2600" dirty="0" smtClean="0"/>
              <a:t>-документа или какого-либо другого ресурса.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Ответ сервера – код запрашиваемого ресурса.</a:t>
            </a:r>
          </a:p>
        </p:txBody>
      </p:sp>
    </p:spTree>
    <p:extLst>
      <p:ext uri="{BB962C8B-B14F-4D97-AF65-F5344CB8AC3E}">
        <p14:creationId xmlns:p14="http://schemas.microsoft.com/office/powerpoint/2010/main" val="34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pPr eaLnBrk="1" hangingPunct="1"/>
            <a:r>
              <a:rPr lang="ru-RU" altLang="ru-RU" b="0" dirty="0" smtClean="0"/>
              <a:t>Запрос клиента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96752"/>
            <a:ext cx="8136904" cy="5328592"/>
          </a:xfrm>
          <a:prstGeom prst="rect">
            <a:avLst/>
          </a:prstGeom>
        </p:spPr>
        <p:txBody>
          <a:bodyPr/>
          <a:lstStyle/>
          <a:p>
            <a:pPr marL="560070" indent="-514350" eaLnBrk="1" hangingPunct="1">
              <a:buFont typeface="+mj-lt"/>
              <a:buAutoNum type="arabicParenR"/>
            </a:pPr>
            <a:r>
              <a:rPr lang="ru-RU" altLang="ru-RU" sz="2600" dirty="0" smtClean="0"/>
              <a:t>Строка состояния;</a:t>
            </a:r>
          </a:p>
          <a:p>
            <a:pPr marL="560070" indent="-514350" eaLnBrk="1" hangingPunct="1">
              <a:buFont typeface="+mj-lt"/>
              <a:buAutoNum type="arabicParenR"/>
            </a:pPr>
            <a:r>
              <a:rPr lang="ru-RU" altLang="ru-RU" sz="2600" dirty="0" smtClean="0"/>
              <a:t>Поля заголовка;</a:t>
            </a:r>
          </a:p>
          <a:p>
            <a:pPr marL="560070" indent="-514350" eaLnBrk="1" hangingPunct="1">
              <a:buFont typeface="+mj-lt"/>
              <a:buAutoNum type="arabicParenR"/>
            </a:pPr>
            <a:r>
              <a:rPr lang="ru-RU" altLang="ru-RU" sz="2600" dirty="0" smtClean="0">
                <a:solidFill>
                  <a:srgbClr val="990000"/>
                </a:solidFill>
              </a:rPr>
              <a:t>Пустая строка</a:t>
            </a:r>
            <a:r>
              <a:rPr lang="ru-RU" altLang="ru-RU" sz="2600" dirty="0" smtClean="0"/>
              <a:t>;</a:t>
            </a:r>
          </a:p>
          <a:p>
            <a:pPr marL="560070" indent="-514350" eaLnBrk="1" hangingPunct="1">
              <a:buFont typeface="+mj-lt"/>
              <a:buAutoNum type="arabicParenR"/>
            </a:pPr>
            <a:r>
              <a:rPr lang="ru-RU" altLang="ru-RU" sz="2600" dirty="0" smtClean="0"/>
              <a:t>Тело запроса.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sz="2600" dirty="0" smtClean="0"/>
              <a:t>Тело запроса в большинстве случаев отсутствует. </a:t>
            </a:r>
            <a:endParaRPr lang="en-US" altLang="ru-RU" sz="2600" dirty="0" smtClean="0"/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sz="2600" dirty="0" smtClean="0"/>
              <a:t>Наиболее часто тело запроса используется в тех случаях, когда требуется передать серверу информацию, введенную пользователем.</a:t>
            </a:r>
          </a:p>
          <a:p>
            <a:pPr eaLnBrk="1" hangingPunct="1"/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13956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65087"/>
          </a:xfrm>
        </p:spPr>
        <p:txBody>
          <a:bodyPr/>
          <a:lstStyle/>
          <a:p>
            <a:r>
              <a:rPr lang="ru-RU" altLang="ru-RU" sz="3500" dirty="0"/>
              <a:t>Запрос клиента </a:t>
            </a:r>
            <a:r>
              <a:rPr lang="ru-RU" altLang="ru-RU" sz="3500" dirty="0" smtClean="0"/>
              <a:t/>
            </a:r>
            <a:br>
              <a:rPr lang="ru-RU" altLang="ru-RU" sz="3500" dirty="0" smtClean="0"/>
            </a:br>
            <a:r>
              <a:rPr lang="ru-RU" altLang="ru-RU" sz="3500" dirty="0" smtClean="0"/>
              <a:t>Строка </a:t>
            </a:r>
            <a:r>
              <a:rPr lang="ru-RU" altLang="ru-RU" sz="3500" dirty="0"/>
              <a:t>состояния </a:t>
            </a:r>
            <a:endParaRPr lang="ru-RU" altLang="ru-RU" sz="350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1628800"/>
            <a:ext cx="7570787" cy="356210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dirty="0" smtClean="0">
                <a:solidFill>
                  <a:srgbClr val="990000"/>
                </a:solidFill>
              </a:rPr>
              <a:t>Строка состояния</a:t>
            </a:r>
            <a:r>
              <a:rPr lang="ru-RU" altLang="ru-RU" dirty="0" smtClean="0"/>
              <a:t> имеет следующий формат: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dirty="0" smtClean="0"/>
              <a:t>&lt;метод запроса&gt;&lt;</a:t>
            </a:r>
            <a:r>
              <a:rPr lang="en-US" altLang="ru-RU" dirty="0" smtClean="0"/>
              <a:t>URL</a:t>
            </a:r>
            <a:r>
              <a:rPr lang="ru-RU" altLang="ru-RU" dirty="0" smtClean="0"/>
              <a:t> ресурса&gt;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dirty="0" smtClean="0"/>
              <a:t>&lt;версия протокола </a:t>
            </a:r>
            <a:r>
              <a:rPr lang="en-US" altLang="ru-RU" dirty="0" smtClean="0"/>
              <a:t>HTTP</a:t>
            </a:r>
            <a:r>
              <a:rPr lang="ru-RU" altLang="ru-RU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dirty="0" smtClean="0">
                <a:solidFill>
                  <a:srgbClr val="990000"/>
                </a:solidFill>
              </a:rPr>
              <a:t>Метод запроса</a:t>
            </a:r>
            <a:r>
              <a:rPr lang="ru-RU" altLang="ru-RU" dirty="0" smtClean="0"/>
              <a:t> определяет вид воздействия на ресурс, указанный с помощью </a:t>
            </a:r>
            <a:r>
              <a:rPr lang="en-US" altLang="ru-RU" dirty="0" smtClean="0"/>
              <a:t>URL</a:t>
            </a:r>
            <a:r>
              <a:rPr lang="ru-RU" altLang="ru-RU" dirty="0" smtClean="0"/>
              <a:t>. Наиболее важны два метода: </a:t>
            </a:r>
            <a:r>
              <a:rPr lang="en-US" altLang="ru-RU" dirty="0" smtClean="0"/>
              <a:t>GET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POST</a:t>
            </a:r>
            <a:r>
              <a:rPr lang="ru-RU" altLang="ru-RU" dirty="0" smtClean="0"/>
              <a:t>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dirty="0" smtClean="0">
                <a:solidFill>
                  <a:srgbClr val="990000"/>
                </a:solidFill>
              </a:rPr>
              <a:t>Версия протокола</a:t>
            </a:r>
            <a:r>
              <a:rPr lang="ru-RU" altLang="ru-RU" dirty="0" smtClean="0"/>
              <a:t> обычно задается в следующем формате:</a:t>
            </a:r>
            <a:endParaRPr lang="en-US" altLang="ru-RU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dirty="0" smtClean="0"/>
              <a:t>HTTP</a:t>
            </a:r>
            <a:r>
              <a:rPr lang="ru-RU" altLang="ru-RU" dirty="0" smtClean="0"/>
              <a:t>/&lt;версия&gt;</a:t>
            </a:r>
          </a:p>
        </p:txBody>
      </p:sp>
    </p:spTree>
    <p:extLst>
      <p:ext uri="{BB962C8B-B14F-4D97-AF65-F5344CB8AC3E}">
        <p14:creationId xmlns:p14="http://schemas.microsoft.com/office/powerpoint/2010/main" val="9998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700808"/>
            <a:ext cx="8137152" cy="5040411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ru-RU" altLang="ru-RU" sz="2600" dirty="0" smtClean="0">
                <a:solidFill>
                  <a:srgbClr val="990000"/>
                </a:solidFill>
              </a:rPr>
              <a:t>    Поля заголовка</a:t>
            </a:r>
            <a:r>
              <a:rPr lang="ru-RU" altLang="ru-RU" sz="2600" dirty="0" smtClean="0"/>
              <a:t> используются для передачи серверу дополнительной информации. Каждое поле заголовка имеет следующий формат:</a:t>
            </a:r>
          </a:p>
          <a:p>
            <a:pPr marL="45720" indent="0" eaLnBrk="1" hangingPunct="1">
              <a:buNone/>
            </a:pPr>
            <a:r>
              <a:rPr lang="ru-RU" altLang="ru-RU" sz="2600" dirty="0" smtClean="0">
                <a:solidFill>
                  <a:srgbClr val="990000"/>
                </a:solidFill>
              </a:rPr>
              <a:t>&lt;имя поля&gt;:&lt;значение&gt;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sz="2600" dirty="0"/>
              <a:t> </a:t>
            </a:r>
            <a:r>
              <a:rPr lang="ru-RU" altLang="ru-RU" sz="2600" dirty="0" smtClean="0"/>
              <a:t>   Рассмотрим назначение некоторых наиболее часто используемых полей заголовка:</a:t>
            </a:r>
            <a:endParaRPr lang="en-US" altLang="ru-RU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z="2600" dirty="0" smtClean="0">
                <a:solidFill>
                  <a:srgbClr val="7030A0"/>
                </a:solidFill>
              </a:rPr>
              <a:t>Host</a:t>
            </a:r>
            <a:r>
              <a:rPr lang="ru-RU" altLang="ru-RU" sz="2600" dirty="0" smtClean="0">
                <a:solidFill>
                  <a:schemeClr val="hlink"/>
                </a:solidFill>
              </a:rPr>
              <a:t> </a:t>
            </a:r>
            <a:r>
              <a:rPr lang="ru-RU" altLang="ru-RU" sz="2600" dirty="0" smtClean="0"/>
              <a:t>– доменное имя или </a:t>
            </a:r>
            <a:r>
              <a:rPr lang="en-US" altLang="ru-RU" sz="2600" dirty="0" smtClean="0"/>
              <a:t>IP</a:t>
            </a:r>
            <a:r>
              <a:rPr lang="ru-RU" altLang="ru-RU" sz="2600" dirty="0" smtClean="0"/>
              <a:t>-адрес сервера,  к которому обращается клиент;</a:t>
            </a:r>
            <a:endParaRPr lang="en-US" altLang="ru-RU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z="2600" dirty="0" smtClean="0">
                <a:solidFill>
                  <a:srgbClr val="7030A0"/>
                </a:solidFill>
              </a:rPr>
              <a:t>From</a:t>
            </a:r>
            <a:r>
              <a:rPr lang="ru-RU" altLang="ru-RU" sz="2600" dirty="0" smtClean="0"/>
              <a:t> –</a:t>
            </a:r>
            <a:r>
              <a:rPr lang="en-US" altLang="ru-RU" sz="2600" dirty="0" smtClean="0"/>
              <a:t> </a:t>
            </a:r>
            <a:r>
              <a:rPr lang="ru-RU" altLang="ru-RU" sz="2600" dirty="0" smtClean="0"/>
              <a:t>адрес электронной почты пользователя;</a:t>
            </a:r>
            <a:endParaRPr lang="en-US" altLang="ru-RU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z="2600" dirty="0" smtClean="0">
                <a:solidFill>
                  <a:srgbClr val="7030A0"/>
                </a:solidFill>
              </a:rPr>
              <a:t>Accept</a:t>
            </a:r>
            <a:r>
              <a:rPr lang="ru-RU" altLang="ru-RU" sz="2600" dirty="0" smtClean="0">
                <a:solidFill>
                  <a:srgbClr val="7030A0"/>
                </a:solidFill>
              </a:rPr>
              <a:t> – </a:t>
            </a:r>
            <a:r>
              <a:rPr lang="en-US" altLang="ru-RU" sz="2600" dirty="0" smtClean="0">
                <a:solidFill>
                  <a:srgbClr val="7030A0"/>
                </a:solidFill>
              </a:rPr>
              <a:t>MIME</a:t>
            </a:r>
            <a:r>
              <a:rPr lang="ru-RU" altLang="ru-RU" sz="2600" dirty="0" smtClean="0">
                <a:solidFill>
                  <a:srgbClr val="7030A0"/>
                </a:solidFill>
              </a:rPr>
              <a:t> </a:t>
            </a:r>
            <a:r>
              <a:rPr lang="ru-RU" altLang="ru-RU" sz="2600" dirty="0" smtClean="0"/>
              <a:t>–</a:t>
            </a:r>
            <a:r>
              <a:rPr lang="en-US" altLang="ru-RU" sz="2600" dirty="0" smtClean="0"/>
              <a:t> </a:t>
            </a:r>
            <a:r>
              <a:rPr lang="ru-RU" altLang="ru-RU" sz="2600" dirty="0" smtClean="0"/>
              <a:t>типы данных, обрабатываемые клиентом.</a:t>
            </a:r>
            <a:endParaRPr lang="en-US" altLang="ru-RU" sz="26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4211960" y="18864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ru-RU" altLang="ru-RU" sz="35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  <a:t>Запрос клиента </a:t>
            </a:r>
            <a:br>
              <a:rPr lang="ru-RU" altLang="ru-RU" sz="35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</a:br>
            <a:r>
              <a:rPr lang="ru-RU" altLang="ru-RU" sz="35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  <a:t>Поля </a:t>
            </a:r>
            <a:r>
              <a:rPr lang="ru-RU" altLang="ru-RU" sz="35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  <a:t>заголовка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71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512511" cy="1143000"/>
          </a:xfrm>
        </p:spPr>
        <p:txBody>
          <a:bodyPr/>
          <a:lstStyle/>
          <a:p>
            <a:r>
              <a:rPr lang="ru-RU" dirty="0"/>
              <a:t>Хеширование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908720"/>
            <a:ext cx="8208912" cy="5706968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Хеширование </a:t>
            </a:r>
            <a:r>
              <a:rPr lang="ru-RU" dirty="0"/>
              <a:t>– это метод криптозащиты, представляющий собой </a:t>
            </a:r>
            <a:r>
              <a:rPr lang="ru-RU" b="1" u="sng" dirty="0">
                <a:solidFill>
                  <a:schemeClr val="tx1"/>
                </a:solidFill>
              </a:rPr>
              <a:t>контрольное преобразование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ru-RU" dirty="0"/>
              <a:t>информации: из данных любого размера путем выполнения криптографических преобразований вычисляется </a:t>
            </a:r>
            <a:r>
              <a:rPr lang="ru-RU" dirty="0" err="1"/>
              <a:t>хеш</a:t>
            </a:r>
            <a:r>
              <a:rPr lang="ru-RU" dirty="0"/>
              <a:t>-значение фиксированной длины, однозначно соответствующее исходным данным. </a:t>
            </a:r>
            <a:endParaRPr lang="ru-RU" dirty="0" smtClean="0"/>
          </a:p>
          <a:p>
            <a:r>
              <a:rPr lang="ru-RU" dirty="0" smtClean="0"/>
              <a:t>Хеширование </a:t>
            </a:r>
            <a:r>
              <a:rPr lang="ru-RU" dirty="0"/>
              <a:t>может выполняться как с использованием некоторого секретного ключа, так и без него. </a:t>
            </a:r>
            <a:endParaRPr lang="ru-RU" dirty="0" smtClean="0"/>
          </a:p>
          <a:p>
            <a:r>
              <a:rPr lang="ru-RU" dirty="0" smtClean="0"/>
              <a:t>Такое </a:t>
            </a:r>
            <a:r>
              <a:rPr lang="ru-RU" dirty="0"/>
              <a:t>криптографическое </a:t>
            </a:r>
            <a:r>
              <a:rPr lang="ru-RU" b="1" dirty="0">
                <a:solidFill>
                  <a:schemeClr val="accent1"/>
                </a:solidFill>
              </a:rPr>
              <a:t>контрольное суммирование</a:t>
            </a:r>
            <a:r>
              <a:rPr lang="ru-RU" dirty="0"/>
              <a:t> широко </a:t>
            </a:r>
            <a:r>
              <a:rPr lang="ru-RU" b="1" u="sng" dirty="0">
                <a:solidFill>
                  <a:schemeClr val="tx1"/>
                </a:solidFill>
              </a:rPr>
              <a:t>используется</a:t>
            </a:r>
            <a:r>
              <a:rPr lang="ru-RU" dirty="0"/>
              <a:t> в различных методах защиты информации, в частности, </a:t>
            </a:r>
            <a:r>
              <a:rPr lang="ru-RU" b="1" u="sng" dirty="0">
                <a:solidFill>
                  <a:schemeClr val="tx1"/>
                </a:solidFill>
              </a:rPr>
              <a:t>для подтверждения целостности данных</a:t>
            </a:r>
            <a:r>
              <a:rPr lang="ru-RU" dirty="0"/>
              <a:t>, если использование электронной подписи невозможно (например, из-за большой ресурсоемкости) или избыточно.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того, данный метод применяется </a:t>
            </a:r>
            <a:r>
              <a:rPr lang="ru-RU" b="1" dirty="0">
                <a:solidFill>
                  <a:schemeClr val="accent1"/>
                </a:solidFill>
              </a:rPr>
              <a:t>в схемах электронной подписи</a:t>
            </a:r>
            <a:r>
              <a:rPr lang="ru-RU" dirty="0"/>
              <a:t> </a:t>
            </a:r>
            <a:r>
              <a:rPr lang="ru-RU" b="1" dirty="0">
                <a:solidFill>
                  <a:schemeClr val="tx1"/>
                </a:solidFill>
              </a:rPr>
              <a:t>(«</a:t>
            </a:r>
            <a:r>
              <a:rPr lang="ru-RU" b="1" u="sng" dirty="0">
                <a:solidFill>
                  <a:schemeClr val="tx1"/>
                </a:solidFill>
              </a:rPr>
              <a:t>подписывается» обычно </a:t>
            </a:r>
            <a:r>
              <a:rPr lang="ru-RU" b="1" u="sng" dirty="0" err="1">
                <a:solidFill>
                  <a:schemeClr val="tx1"/>
                </a:solidFill>
              </a:rPr>
              <a:t>хеш</a:t>
            </a:r>
            <a:r>
              <a:rPr lang="ru-RU" b="1" u="sng" dirty="0">
                <a:solidFill>
                  <a:schemeClr val="tx1"/>
                </a:solidFill>
              </a:rPr>
              <a:t>- значение</a:t>
            </a:r>
            <a:r>
              <a:rPr lang="ru-RU" dirty="0"/>
              <a:t> данных, а </a:t>
            </a:r>
            <a:r>
              <a:rPr lang="ru-RU" b="1" u="sng" dirty="0">
                <a:solidFill>
                  <a:schemeClr val="tx1"/>
                </a:solidFill>
              </a:rPr>
              <a:t>не все данные целиком</a:t>
            </a:r>
            <a:r>
              <a:rPr lang="ru-RU" dirty="0"/>
              <a:t>), а также в схемах аутентификации пользователей (при проверке, действительно ли пользователь является тем, за кого себя выдает).</a:t>
            </a:r>
          </a:p>
        </p:txBody>
      </p:sp>
    </p:spTree>
    <p:extLst>
      <p:ext uri="{BB962C8B-B14F-4D97-AF65-F5344CB8AC3E}">
        <p14:creationId xmlns:p14="http://schemas.microsoft.com/office/powerpoint/2010/main" val="28913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476672"/>
            <a:ext cx="8064896" cy="561692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Accept</a:t>
            </a:r>
            <a:r>
              <a:rPr lang="ru-RU" altLang="ru-RU" sz="2200" dirty="0" smtClean="0">
                <a:solidFill>
                  <a:srgbClr val="7030A0"/>
                </a:solidFill>
              </a:rPr>
              <a:t> – </a:t>
            </a:r>
            <a:r>
              <a:rPr lang="en-US" altLang="ru-RU" sz="2200" dirty="0" smtClean="0">
                <a:solidFill>
                  <a:srgbClr val="7030A0"/>
                </a:solidFill>
              </a:rPr>
              <a:t>Language</a:t>
            </a:r>
            <a:r>
              <a:rPr lang="ru-RU" altLang="ru-RU" sz="2200" dirty="0" smtClean="0">
                <a:solidFill>
                  <a:srgbClr val="7030A0"/>
                </a:solidFill>
              </a:rPr>
              <a:t>  </a:t>
            </a:r>
            <a:r>
              <a:rPr lang="ru-RU" altLang="ru-RU" sz="2200" dirty="0" smtClean="0"/>
              <a:t>-  идентификаторы, с помощью которых сообщаются языки, поддерживаемые клиентом. Разделяются запятыми;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Accept</a:t>
            </a:r>
            <a:r>
              <a:rPr lang="ru-RU" altLang="ru-RU" sz="2200" dirty="0" smtClean="0">
                <a:solidFill>
                  <a:srgbClr val="7030A0"/>
                </a:solidFill>
              </a:rPr>
              <a:t> – </a:t>
            </a:r>
            <a:r>
              <a:rPr lang="en-US" altLang="ru-RU" sz="2200" dirty="0" smtClean="0">
                <a:solidFill>
                  <a:srgbClr val="7030A0"/>
                </a:solidFill>
              </a:rPr>
              <a:t>Charset</a:t>
            </a:r>
            <a:r>
              <a:rPr lang="ru-RU" altLang="ru-RU" sz="2200" dirty="0" smtClean="0">
                <a:solidFill>
                  <a:srgbClr val="7030A0"/>
                </a:solidFill>
              </a:rPr>
              <a:t> </a:t>
            </a:r>
            <a:r>
              <a:rPr lang="ru-RU" altLang="ru-RU" sz="2200" dirty="0" smtClean="0"/>
              <a:t>– идентификаторы, сообщающие серверу о поддерживаемых клиентом кодировках. Разделяются запятыми;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Content</a:t>
            </a:r>
            <a:r>
              <a:rPr lang="ru-RU" altLang="ru-RU" sz="2200" dirty="0" smtClean="0">
                <a:solidFill>
                  <a:srgbClr val="7030A0"/>
                </a:solidFill>
              </a:rPr>
              <a:t>-</a:t>
            </a:r>
            <a:r>
              <a:rPr lang="en-US" altLang="ru-RU" sz="2200" dirty="0" smtClean="0">
                <a:solidFill>
                  <a:srgbClr val="7030A0"/>
                </a:solidFill>
              </a:rPr>
              <a:t>Type</a:t>
            </a:r>
            <a:r>
              <a:rPr lang="ru-RU" altLang="ru-RU" sz="2200" dirty="0" smtClean="0">
                <a:solidFill>
                  <a:srgbClr val="7030A0"/>
                </a:solidFill>
              </a:rPr>
              <a:t> </a:t>
            </a:r>
            <a:r>
              <a:rPr lang="ru-RU" altLang="ru-RU" sz="2200" dirty="0" smtClean="0"/>
              <a:t>– </a:t>
            </a:r>
            <a:r>
              <a:rPr lang="en-US" altLang="ru-RU" sz="2200" dirty="0" smtClean="0"/>
              <a:t>MIME</a:t>
            </a:r>
            <a:r>
              <a:rPr lang="ru-RU" altLang="ru-RU" sz="2200" dirty="0" smtClean="0"/>
              <a:t> – тип данных, содержащихся в теле запроса;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Content</a:t>
            </a:r>
            <a:r>
              <a:rPr lang="ru-RU" altLang="ru-RU" sz="2200" dirty="0" smtClean="0">
                <a:solidFill>
                  <a:srgbClr val="7030A0"/>
                </a:solidFill>
              </a:rPr>
              <a:t> – </a:t>
            </a:r>
            <a:r>
              <a:rPr lang="en-US" altLang="ru-RU" sz="2200" dirty="0" smtClean="0">
                <a:solidFill>
                  <a:srgbClr val="7030A0"/>
                </a:solidFill>
              </a:rPr>
              <a:t>Length</a:t>
            </a:r>
            <a:r>
              <a:rPr lang="ru-RU" altLang="ru-RU" sz="2200" dirty="0" smtClean="0">
                <a:solidFill>
                  <a:srgbClr val="7030A0"/>
                </a:solidFill>
              </a:rPr>
              <a:t> </a:t>
            </a:r>
            <a:r>
              <a:rPr lang="ru-RU" altLang="ru-RU" sz="2200" dirty="0" smtClean="0"/>
              <a:t>– число символов, содержащихся в теле запроса;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Connection</a:t>
            </a:r>
            <a:r>
              <a:rPr lang="ru-RU" altLang="ru-RU" sz="2200" dirty="0" smtClean="0"/>
              <a:t> – управляет </a:t>
            </a:r>
            <a:r>
              <a:rPr lang="en-US" altLang="ru-RU" sz="2200" dirty="0" smtClean="0"/>
              <a:t>TCP</a:t>
            </a:r>
            <a:r>
              <a:rPr lang="ru-RU" altLang="ru-RU" sz="2200" dirty="0" smtClean="0"/>
              <a:t>-соединением. Если в этом поле задано значение </a:t>
            </a:r>
            <a:r>
              <a:rPr lang="en-US" altLang="ru-RU" sz="2200" dirty="0" smtClean="0"/>
              <a:t>Close</a:t>
            </a:r>
            <a:r>
              <a:rPr lang="ru-RU" altLang="ru-RU" sz="2200" dirty="0" smtClean="0"/>
              <a:t>, то после обработки запроса соединение разрывается. Если задано значение </a:t>
            </a:r>
            <a:r>
              <a:rPr lang="en-US" altLang="ru-RU" sz="2200" dirty="0" smtClean="0"/>
              <a:t>Keep</a:t>
            </a:r>
            <a:r>
              <a:rPr lang="ru-RU" altLang="ru-RU" sz="2200" dirty="0" smtClean="0"/>
              <a:t> – </a:t>
            </a:r>
            <a:r>
              <a:rPr lang="en-US" altLang="ru-RU" sz="2200" dirty="0" smtClean="0"/>
              <a:t>Alive</a:t>
            </a:r>
            <a:r>
              <a:rPr lang="ru-RU" altLang="ru-RU" sz="2200" dirty="0" smtClean="0"/>
              <a:t>, то соединение сохраняется и может быть использовано для следующих запросов;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7030A0"/>
                </a:solidFill>
              </a:rPr>
              <a:t>User</a:t>
            </a:r>
            <a:r>
              <a:rPr lang="ru-RU" altLang="ru-RU" sz="2200" dirty="0" smtClean="0">
                <a:solidFill>
                  <a:srgbClr val="7030A0"/>
                </a:solidFill>
              </a:rPr>
              <a:t>-</a:t>
            </a:r>
            <a:r>
              <a:rPr lang="en-US" altLang="ru-RU" sz="2200" dirty="0" smtClean="0">
                <a:solidFill>
                  <a:srgbClr val="7030A0"/>
                </a:solidFill>
              </a:rPr>
              <a:t>Agent</a:t>
            </a:r>
            <a:r>
              <a:rPr lang="ru-RU" altLang="ru-RU" sz="2200" dirty="0" smtClean="0">
                <a:solidFill>
                  <a:srgbClr val="7030A0"/>
                </a:solidFill>
              </a:rPr>
              <a:t> </a:t>
            </a:r>
            <a:r>
              <a:rPr lang="ru-RU" altLang="ru-RU" sz="2200" dirty="0" smtClean="0"/>
              <a:t>– информация о клиенте.</a:t>
            </a:r>
          </a:p>
          <a:p>
            <a:pPr eaLnBrk="1" hangingPunct="1">
              <a:lnSpc>
                <a:spcPct val="90000"/>
              </a:lnSpc>
            </a:pPr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3326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64214" y="260648"/>
            <a:ext cx="7543800" cy="504825"/>
          </a:xfrm>
        </p:spPr>
        <p:txBody>
          <a:bodyPr/>
          <a:lstStyle/>
          <a:p>
            <a:pPr eaLnBrk="1" hangingPunct="1"/>
            <a:r>
              <a:rPr lang="ru-RU" altLang="ru-RU" sz="4400" b="0" dirty="0" smtClean="0"/>
              <a:t>Ответ сервера</a:t>
            </a:r>
            <a:r>
              <a:rPr lang="ru-RU" altLang="ru-RU" sz="4400" dirty="0" smtClean="0"/>
              <a:t/>
            </a:r>
            <a:br>
              <a:rPr lang="ru-RU" altLang="ru-RU" sz="4400" dirty="0" smtClean="0"/>
            </a:br>
            <a:endParaRPr lang="ru-RU" altLang="ru-RU" sz="4400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125538"/>
            <a:ext cx="7848674" cy="48942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   С точки зрения </a:t>
            </a:r>
            <a:r>
              <a:rPr lang="en-US" altLang="ru-RU" sz="2600" dirty="0" smtClean="0"/>
              <a:t>Web</a:t>
            </a:r>
            <a:r>
              <a:rPr lang="ru-RU" altLang="ru-RU" sz="2600" dirty="0" smtClean="0"/>
              <a:t>-</a:t>
            </a:r>
            <a:r>
              <a:rPr lang="ru-RU" altLang="ru-RU" sz="2600" dirty="0"/>
              <a:t>п</a:t>
            </a:r>
            <a:r>
              <a:rPr lang="ru-RU" altLang="ru-RU" sz="2600" dirty="0" smtClean="0"/>
              <a:t>рограммирования, структура ответа сервера гораздо более важна, чем структура запроса клиента.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/>
              <a:t> </a:t>
            </a:r>
            <a:r>
              <a:rPr lang="ru-RU" altLang="ru-RU" sz="2600" dirty="0" smtClean="0"/>
              <a:t>  Выполняющиеся на сервере программы должны быть способны сами сформировать ответ клиенту.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600" dirty="0" smtClean="0"/>
              <a:t>	Основные компоненты ответа включают в себя следующие элементы: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Строку состояния;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Поля заголовка;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>
                <a:solidFill>
                  <a:srgbClr val="990000"/>
                </a:solidFill>
              </a:rPr>
              <a:t>Пустую строку;</a:t>
            </a:r>
          </a:p>
          <a:p>
            <a:pPr marL="560070" indent="-51435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ru-RU" altLang="ru-RU" sz="2600" dirty="0" smtClean="0"/>
              <a:t>Тело ответа.</a:t>
            </a:r>
          </a:p>
        </p:txBody>
      </p:sp>
    </p:spTree>
    <p:extLst>
      <p:ext uri="{BB962C8B-B14F-4D97-AF65-F5344CB8AC3E}">
        <p14:creationId xmlns:p14="http://schemas.microsoft.com/office/powerpoint/2010/main" val="36564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79462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Строка состояния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340768"/>
            <a:ext cx="8352928" cy="403222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dirty="0" smtClean="0">
                <a:solidFill>
                  <a:srgbClr val="990000"/>
                </a:solidFill>
              </a:rPr>
              <a:t>Строка состояния</a:t>
            </a:r>
            <a:r>
              <a:rPr lang="ru-RU" altLang="ru-RU" sz="2800" dirty="0" smtClean="0"/>
              <a:t> имеет следующий формат: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dirty="0" smtClean="0">
                <a:solidFill>
                  <a:srgbClr val="990000"/>
                </a:solidFill>
              </a:rPr>
              <a:t>&lt;версия протокола&gt; &lt;код ответа&gt; &lt;пояснения&gt;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dirty="0" smtClean="0">
                <a:solidFill>
                  <a:srgbClr val="990000"/>
                </a:solidFill>
              </a:rPr>
              <a:t>Версия протокола</a:t>
            </a:r>
            <a:r>
              <a:rPr lang="ru-RU" altLang="ru-RU" sz="2800" dirty="0" smtClean="0"/>
              <a:t> задается в том формате, что и в запросе клиента;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dirty="0" smtClean="0">
                <a:solidFill>
                  <a:srgbClr val="990000"/>
                </a:solidFill>
              </a:rPr>
              <a:t>Код ответа</a:t>
            </a:r>
            <a:r>
              <a:rPr lang="ru-RU" altLang="ru-RU" sz="2800" dirty="0" smtClean="0"/>
              <a:t> представляет собой трехзначное десятичное число, обозначающее результат обработки запроса клиента сервером;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800" dirty="0" smtClean="0">
                <a:solidFill>
                  <a:srgbClr val="990000"/>
                </a:solidFill>
              </a:rPr>
              <a:t>Пояснения</a:t>
            </a:r>
            <a:r>
              <a:rPr lang="ru-RU" altLang="ru-RU" sz="2800" dirty="0" smtClean="0"/>
              <a:t> представляют собой расшифровку кода ответа в символьном виде. Это просто строка символов, не обрабатываемая клиентом и предназначенная для системного администратора.</a:t>
            </a:r>
          </a:p>
        </p:txBody>
      </p:sp>
    </p:spTree>
    <p:extLst>
      <p:ext uri="{BB962C8B-B14F-4D97-AF65-F5344CB8AC3E}">
        <p14:creationId xmlns:p14="http://schemas.microsoft.com/office/powerpoint/2010/main" val="409791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65087"/>
          </a:xfrm>
        </p:spPr>
        <p:txBody>
          <a:bodyPr/>
          <a:lstStyle/>
          <a:p>
            <a:r>
              <a:rPr lang="ru-RU" altLang="ru-RU" sz="3500" dirty="0" smtClean="0"/>
              <a:t>Строка состояния Коды </a:t>
            </a:r>
            <a:r>
              <a:rPr lang="ru-RU" altLang="ru-RU" sz="3500" dirty="0"/>
              <a:t>ответов </a:t>
            </a:r>
            <a:endParaRPr lang="ru-RU" altLang="ru-RU" sz="3500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340767"/>
            <a:ext cx="8424936" cy="5524999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600" dirty="0" smtClean="0">
                <a:solidFill>
                  <a:srgbClr val="990000"/>
                </a:solidFill>
              </a:rPr>
              <a:t>Коды ответов</a:t>
            </a:r>
            <a:r>
              <a:rPr lang="ru-RU" altLang="ru-RU" sz="2600" dirty="0" smtClean="0"/>
              <a:t> подразделяются на пять групп. Группа, к которой относится код ответа, определяется старшим разрядом кода: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dirty="0" smtClean="0"/>
              <a:t>1 – информационное сообщение, означает, что сервер продолжает обработку запроса клиента, используется редко;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dirty="0" smtClean="0"/>
              <a:t>2 – сообщение об успешной обработке запроса клиента;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dirty="0" smtClean="0"/>
              <a:t>3 – сообщение о перенаправлении запроса;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dirty="0" smtClean="0"/>
              <a:t>4 – сообщение об ошибке в запросе клиента;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600" dirty="0" smtClean="0"/>
              <a:t>5 – сообщение об ошибке 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19538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2238"/>
            <a:ext cx="9144000" cy="714474"/>
          </a:xfrm>
        </p:spPr>
        <p:txBody>
          <a:bodyPr/>
          <a:lstStyle/>
          <a:p>
            <a:r>
              <a:rPr lang="ru-RU" altLang="ru-RU" sz="3500" dirty="0"/>
              <a:t>Строка состояния</a:t>
            </a:r>
            <a:br>
              <a:rPr lang="ru-RU" altLang="ru-RU" sz="3500" dirty="0"/>
            </a:br>
            <a:r>
              <a:rPr lang="ru-RU" altLang="ru-RU" sz="3500" dirty="0"/>
              <a:t>Поля заголовка </a:t>
            </a:r>
            <a:endParaRPr lang="ru-RU" altLang="ru-RU" sz="35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556792"/>
            <a:ext cx="8496944" cy="4994299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dirty="0" smtClean="0">
                <a:solidFill>
                  <a:srgbClr val="990000"/>
                </a:solidFill>
              </a:rPr>
              <a:t>Поля заголовка</a:t>
            </a:r>
            <a:r>
              <a:rPr lang="ru-RU" altLang="ru-RU" sz="2600" dirty="0" smtClean="0"/>
              <a:t> в ответе сервера имеют такую же структуру, что и в запросе клиента.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Server</a:t>
            </a:r>
            <a:r>
              <a:rPr lang="ru-RU" altLang="ru-RU" sz="2600" dirty="0" smtClean="0"/>
              <a:t> -  наименование и номер версии </a:t>
            </a:r>
            <a:r>
              <a:rPr lang="en-US" altLang="ru-RU" sz="2600" dirty="0" smtClean="0"/>
              <a:t>Web</a:t>
            </a:r>
            <a:r>
              <a:rPr lang="ru-RU" altLang="ru-RU" sz="2600" dirty="0" smtClean="0"/>
              <a:t>-сервера;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Allow</a:t>
            </a:r>
            <a:r>
              <a:rPr lang="ru-RU" altLang="ru-RU" sz="2600" dirty="0" smtClean="0">
                <a:solidFill>
                  <a:srgbClr val="990000"/>
                </a:solidFill>
              </a:rPr>
              <a:t> </a:t>
            </a:r>
            <a:r>
              <a:rPr lang="ru-RU" altLang="ru-RU" sz="2600" dirty="0" smtClean="0"/>
              <a:t>– список методов, доступных для данного сервера;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Content</a:t>
            </a:r>
            <a:r>
              <a:rPr lang="ru-RU" altLang="ru-RU" sz="2600" dirty="0" smtClean="0">
                <a:solidFill>
                  <a:srgbClr val="990000"/>
                </a:solidFill>
              </a:rPr>
              <a:t> – </a:t>
            </a:r>
            <a:r>
              <a:rPr lang="en-US" altLang="ru-RU" sz="2600" dirty="0" smtClean="0">
                <a:solidFill>
                  <a:srgbClr val="990000"/>
                </a:solidFill>
              </a:rPr>
              <a:t>Language</a:t>
            </a:r>
            <a:r>
              <a:rPr lang="ru-RU" altLang="ru-RU" sz="2600" dirty="0" smtClean="0"/>
              <a:t> –перечень языков, которые должен поддерживать клиент для корректного отображения передаваемого ресурса;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Content</a:t>
            </a:r>
            <a:r>
              <a:rPr lang="ru-RU" altLang="ru-RU" sz="2600" dirty="0" smtClean="0">
                <a:solidFill>
                  <a:srgbClr val="990000"/>
                </a:solidFill>
              </a:rPr>
              <a:t> –</a:t>
            </a:r>
            <a:r>
              <a:rPr lang="en-US" altLang="ru-RU" sz="2600" dirty="0" smtClean="0">
                <a:solidFill>
                  <a:srgbClr val="990000"/>
                </a:solidFill>
              </a:rPr>
              <a:t>Type</a:t>
            </a:r>
            <a:r>
              <a:rPr lang="ru-RU" altLang="ru-RU" sz="2600" dirty="0" smtClean="0">
                <a:solidFill>
                  <a:srgbClr val="990000"/>
                </a:solidFill>
              </a:rPr>
              <a:t> – </a:t>
            </a:r>
            <a:r>
              <a:rPr lang="en-US" altLang="ru-RU" sz="2600" dirty="0" smtClean="0">
                <a:solidFill>
                  <a:srgbClr val="990000"/>
                </a:solidFill>
              </a:rPr>
              <a:t>MIME</a:t>
            </a:r>
            <a:r>
              <a:rPr lang="ru-RU" altLang="ru-RU" sz="2600" dirty="0" smtClean="0"/>
              <a:t> –тип данных, содержащихся в теле ответа сервера;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600" dirty="0" smtClean="0">
                <a:solidFill>
                  <a:srgbClr val="990000"/>
                </a:solidFill>
              </a:rPr>
              <a:t>Content</a:t>
            </a:r>
            <a:r>
              <a:rPr lang="ru-RU" altLang="ru-RU" sz="2600" dirty="0" smtClean="0">
                <a:solidFill>
                  <a:srgbClr val="990000"/>
                </a:solidFill>
              </a:rPr>
              <a:t>- </a:t>
            </a:r>
            <a:r>
              <a:rPr lang="en-US" altLang="ru-RU" sz="2600" dirty="0" smtClean="0">
                <a:solidFill>
                  <a:srgbClr val="990000"/>
                </a:solidFill>
              </a:rPr>
              <a:t>Length</a:t>
            </a:r>
            <a:r>
              <a:rPr lang="ru-RU" altLang="ru-RU" sz="2600" dirty="0" smtClean="0"/>
              <a:t> – размер данных, содержащихся в теле ответа сервера.</a:t>
            </a:r>
            <a:endParaRPr lang="en-US" altLang="ru-RU" sz="2600" dirty="0" smtClean="0"/>
          </a:p>
          <a:p>
            <a:pPr eaLnBrk="1" hangingPunct="1">
              <a:lnSpc>
                <a:spcPct val="80000"/>
              </a:lnSpc>
            </a:pPr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18388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65087"/>
          </a:xfrm>
        </p:spPr>
        <p:txBody>
          <a:bodyPr/>
          <a:lstStyle/>
          <a:p>
            <a:r>
              <a:rPr lang="ru-RU" altLang="ru-RU" sz="3500" dirty="0"/>
              <a:t>Поля </a:t>
            </a:r>
            <a:r>
              <a:rPr lang="ru-RU" altLang="ru-RU" sz="3500" dirty="0" smtClean="0"/>
              <a:t>заголовка (продолжение)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286673"/>
            <a:ext cx="8280920" cy="554355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ru-RU" sz="2600" dirty="0" smtClean="0">
                <a:solidFill>
                  <a:srgbClr val="990000"/>
                </a:solidFill>
              </a:rPr>
              <a:t>Last</a:t>
            </a:r>
            <a:r>
              <a:rPr lang="ru-RU" altLang="ru-RU" sz="2600" dirty="0" smtClean="0">
                <a:solidFill>
                  <a:srgbClr val="990000"/>
                </a:solidFill>
              </a:rPr>
              <a:t> – </a:t>
            </a:r>
            <a:r>
              <a:rPr lang="en-US" altLang="ru-RU" sz="2600" dirty="0" smtClean="0">
                <a:solidFill>
                  <a:srgbClr val="990000"/>
                </a:solidFill>
              </a:rPr>
              <a:t>Modified</a:t>
            </a:r>
            <a:r>
              <a:rPr lang="ru-RU" altLang="ru-RU" sz="2600" dirty="0" smtClean="0"/>
              <a:t> – дата и время последнего изменения затребованного ресурса;</a:t>
            </a:r>
            <a:endParaRPr lang="en-US" altLang="ru-RU" sz="2600" dirty="0" smtClean="0"/>
          </a:p>
          <a:p>
            <a:pPr eaLnBrk="1" hangingPunct="1"/>
            <a:r>
              <a:rPr lang="en-US" altLang="ru-RU" sz="2600" dirty="0" smtClean="0">
                <a:solidFill>
                  <a:srgbClr val="990000"/>
                </a:solidFill>
              </a:rPr>
              <a:t>Date</a:t>
            </a:r>
            <a:r>
              <a:rPr lang="ru-RU" altLang="ru-RU" sz="2600" dirty="0" smtClean="0"/>
              <a:t> – дата и время создания ответа сервера;</a:t>
            </a:r>
            <a:endParaRPr lang="en-US" altLang="ru-RU" sz="2600" dirty="0" smtClean="0"/>
          </a:p>
          <a:p>
            <a:pPr eaLnBrk="1" hangingPunct="1"/>
            <a:r>
              <a:rPr lang="en-US" altLang="ru-RU" sz="2600" dirty="0" smtClean="0">
                <a:solidFill>
                  <a:srgbClr val="990000"/>
                </a:solidFill>
              </a:rPr>
              <a:t>Expires</a:t>
            </a:r>
            <a:r>
              <a:rPr lang="ru-RU" altLang="ru-RU" sz="2600" dirty="0" smtClean="0"/>
              <a:t> -  дата и время, определяющие момент, когда информация, переданная клиенту, считается устаревшей;</a:t>
            </a:r>
            <a:endParaRPr lang="en-US" altLang="ru-RU" sz="2600" dirty="0" smtClean="0"/>
          </a:p>
          <a:p>
            <a:pPr eaLnBrk="1" hangingPunct="1"/>
            <a:r>
              <a:rPr lang="en-US" altLang="ru-RU" sz="2600" dirty="0" smtClean="0">
                <a:solidFill>
                  <a:srgbClr val="990000"/>
                </a:solidFill>
              </a:rPr>
              <a:t>Location</a:t>
            </a:r>
            <a:r>
              <a:rPr lang="ru-RU" altLang="ru-RU" sz="2600" dirty="0" smtClean="0"/>
              <a:t> – адрес реального расположения ресурса. Используется для переадресации запроса;</a:t>
            </a:r>
            <a:endParaRPr lang="en-US" altLang="ru-RU" sz="2600" dirty="0" smtClean="0"/>
          </a:p>
          <a:p>
            <a:pPr eaLnBrk="1" hangingPunct="1"/>
            <a:r>
              <a:rPr lang="en-US" altLang="ru-RU" sz="2600" dirty="0" smtClean="0">
                <a:solidFill>
                  <a:srgbClr val="990000"/>
                </a:solidFill>
              </a:rPr>
              <a:t>Cache</a:t>
            </a:r>
            <a:r>
              <a:rPr lang="ru-RU" altLang="ru-RU" sz="2600" dirty="0" smtClean="0">
                <a:solidFill>
                  <a:srgbClr val="990000"/>
                </a:solidFill>
              </a:rPr>
              <a:t> – </a:t>
            </a:r>
            <a:r>
              <a:rPr lang="en-US" altLang="ru-RU" sz="2600" dirty="0" smtClean="0">
                <a:solidFill>
                  <a:srgbClr val="990000"/>
                </a:solidFill>
              </a:rPr>
              <a:t>Control</a:t>
            </a:r>
            <a:r>
              <a:rPr lang="ru-RU" altLang="ru-RU" sz="2600" dirty="0" smtClean="0"/>
              <a:t> – директивы управления кешированием</a:t>
            </a:r>
          </a:p>
        </p:txBody>
      </p:sp>
    </p:spTree>
    <p:extLst>
      <p:ext uri="{BB962C8B-B14F-4D97-AF65-F5344CB8AC3E}">
        <p14:creationId xmlns:p14="http://schemas.microsoft.com/office/powerpoint/2010/main" val="38190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 rot="10800000" flipV="1">
            <a:off x="457200" y="188913"/>
            <a:ext cx="8229600" cy="103187"/>
          </a:xfrm>
        </p:spPr>
        <p:txBody>
          <a:bodyPr/>
          <a:lstStyle/>
          <a:p>
            <a:r>
              <a:rPr lang="ru-RU" altLang="ru-RU" sz="4400" dirty="0" smtClean="0"/>
              <a:t>Тело </a:t>
            </a:r>
            <a:r>
              <a:rPr lang="ru-RU" altLang="ru-RU" sz="4400" dirty="0"/>
              <a:t>ответа </a:t>
            </a:r>
            <a:endParaRPr lang="ru-RU" altLang="ru-RU" sz="440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196752"/>
            <a:ext cx="8496944" cy="540060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ru-RU" altLang="ru-RU" dirty="0" smtClean="0"/>
              <a:t>В </a:t>
            </a:r>
            <a:r>
              <a:rPr lang="ru-RU" altLang="ru-RU" dirty="0" smtClean="0">
                <a:solidFill>
                  <a:srgbClr val="990000"/>
                </a:solidFill>
              </a:rPr>
              <a:t>теле ответа</a:t>
            </a:r>
            <a:r>
              <a:rPr lang="ru-RU" altLang="ru-RU" dirty="0" smtClean="0"/>
              <a:t> содержится код передаваемого клиенту ресурса. 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ru-RU" altLang="ru-RU" dirty="0" smtClean="0"/>
              <a:t>Это может быть </a:t>
            </a:r>
            <a:r>
              <a:rPr lang="en-US" altLang="ru-RU" dirty="0" smtClean="0"/>
              <a:t>HTML</a:t>
            </a:r>
            <a:r>
              <a:rPr lang="ru-RU" altLang="ru-RU" dirty="0" smtClean="0"/>
              <a:t>-документ или любой другой ресурс.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ru-RU" altLang="ru-RU" dirty="0" smtClean="0"/>
              <a:t>Способ обработки ресурса указывается в поле заголовка </a:t>
            </a:r>
            <a:r>
              <a:rPr lang="en-US" altLang="ru-RU" dirty="0" smtClean="0"/>
              <a:t>Content</a:t>
            </a:r>
            <a:r>
              <a:rPr lang="ru-RU" altLang="ru-RU" dirty="0" smtClean="0"/>
              <a:t> – </a:t>
            </a:r>
            <a:r>
              <a:rPr lang="en-US" altLang="ru-RU" dirty="0" smtClean="0"/>
              <a:t>type</a:t>
            </a:r>
            <a:r>
              <a:rPr lang="ru-RU" altLang="ru-RU" dirty="0" smtClean="0"/>
              <a:t>.</a:t>
            </a:r>
          </a:p>
          <a:p>
            <a:pPr eaLnBrk="1" hangingPunct="1">
              <a:buFont typeface="Wingdings" pitchFamily="2" charset="2"/>
              <a:buChar char="ü"/>
            </a:pPr>
            <a:endParaRPr lang="ru-RU" altLang="ru-RU" dirty="0"/>
          </a:p>
          <a:p>
            <a:pPr>
              <a:buFont typeface="Wingdings" pitchFamily="2" charset="2"/>
              <a:buChar char="ü"/>
            </a:pPr>
            <a:r>
              <a:rPr lang="en-US" altLang="ru-RU" dirty="0"/>
              <a:t>HTTP-</a:t>
            </a:r>
            <a:r>
              <a:rPr lang="ru-RU" altLang="ru-RU" dirty="0"/>
              <a:t>сообщения состоят из запросов клиента серверу и ответов сервера клиенту:</a:t>
            </a:r>
          </a:p>
          <a:p>
            <a:pPr marL="45720" indent="0">
              <a:buNone/>
            </a:pPr>
            <a:r>
              <a:rPr lang="en-US" altLang="ru-RU" dirty="0"/>
              <a:t>HTTP-message=Simple-request    | </a:t>
            </a:r>
          </a:p>
          <a:p>
            <a:pPr marL="45720" indent="0">
              <a:buNone/>
            </a:pPr>
            <a:r>
              <a:rPr lang="en-US" altLang="ru-RU" dirty="0"/>
              <a:t>                       Simple-Response  |</a:t>
            </a:r>
          </a:p>
          <a:p>
            <a:pPr marL="45720" indent="0">
              <a:buNone/>
            </a:pPr>
            <a:r>
              <a:rPr lang="en-US" altLang="ru-RU" dirty="0"/>
              <a:t>                       Full-Request        | </a:t>
            </a:r>
          </a:p>
          <a:p>
            <a:pPr marL="45720" indent="0">
              <a:buNone/>
            </a:pPr>
            <a:r>
              <a:rPr lang="en-US" altLang="ru-RU" dirty="0"/>
              <a:t>                       Full-Response</a:t>
            </a:r>
          </a:p>
          <a:p>
            <a:pPr eaLnBrk="1" hangingPunct="1">
              <a:buFont typeface="Wingdings" pitchFamily="2" charset="2"/>
              <a:buChar char="ü"/>
            </a:pP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4215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 rot="10800000" flipV="1">
            <a:off x="467544" y="116632"/>
            <a:ext cx="8229600" cy="103187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Простые и полные запросы-ответы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836712"/>
            <a:ext cx="8496944" cy="6021288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Простые запросы и простые ответы </a:t>
            </a:r>
            <a:r>
              <a:rPr lang="en-US" altLang="ru-RU" dirty="0" smtClean="0"/>
              <a:t>Simple</a:t>
            </a:r>
            <a:r>
              <a:rPr lang="ru-RU" altLang="ru-RU" dirty="0" smtClean="0"/>
              <a:t>-</a:t>
            </a:r>
            <a:r>
              <a:rPr lang="en-US" altLang="ru-RU" dirty="0" smtClean="0"/>
              <a:t>Request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Simple</a:t>
            </a:r>
            <a:r>
              <a:rPr lang="ru-RU" altLang="ru-RU" dirty="0" smtClean="0"/>
              <a:t>-</a:t>
            </a:r>
            <a:r>
              <a:rPr lang="en-US" altLang="ru-RU" dirty="0" smtClean="0"/>
              <a:t>Response </a:t>
            </a:r>
            <a:r>
              <a:rPr lang="ru-RU" altLang="ru-RU" dirty="0" smtClean="0"/>
              <a:t>не  могут пересылать информацию в заголовках </a:t>
            </a:r>
            <a:r>
              <a:rPr lang="en-US" altLang="ru-RU" dirty="0" smtClean="0"/>
              <a:t>HTTP</a:t>
            </a:r>
            <a:r>
              <a:rPr lang="ru-RU" altLang="ru-RU" dirty="0" smtClean="0"/>
              <a:t>-сообщений и ограничиваются использованием метода «</a:t>
            </a:r>
            <a:r>
              <a:rPr lang="en-US" altLang="ru-RU" dirty="0" smtClean="0"/>
              <a:t>GET</a:t>
            </a:r>
            <a:r>
              <a:rPr lang="ru-RU" altLang="ru-RU" dirty="0" smtClean="0"/>
              <a:t>»:</a:t>
            </a:r>
            <a:endParaRPr lang="en-US" alt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z="1800" dirty="0" smtClean="0">
                <a:solidFill>
                  <a:srgbClr val="00B050"/>
                </a:solidFill>
              </a:rPr>
              <a:t>Simple-Request=@GET@ SP Request-URL CRLF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ru-RU" sz="1800" dirty="0" smtClean="0">
                <a:solidFill>
                  <a:srgbClr val="00B050"/>
                </a:solidFill>
              </a:rPr>
              <a:t>Simple-Response= [Entity-Body]</a:t>
            </a:r>
            <a:r>
              <a:rPr lang="ru-RU" altLang="ru-RU" sz="1800" dirty="0" smtClean="0">
                <a:solidFill>
                  <a:srgbClr val="00B050"/>
                </a:solidFill>
              </a:rPr>
              <a:t> 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 smtClean="0">
                <a:solidFill>
                  <a:srgbClr val="C00000"/>
                </a:solidFill>
              </a:rPr>
              <a:t>Full-Request </a:t>
            </a:r>
            <a:r>
              <a:rPr lang="en-US" altLang="ru-RU" sz="1800" dirty="0">
                <a:solidFill>
                  <a:srgbClr val="C00000"/>
                </a:solidFill>
              </a:rPr>
              <a:t>=Request-Line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*( General-Header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| Request-Header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| Entity-Header )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  CRLF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[Entity-Body]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Full-Response=Status-Line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 *( General-Header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  | Response-Header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  | Entity-Header )</a:t>
            </a: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en-US" altLang="ru-RU" sz="1800" dirty="0">
                <a:solidFill>
                  <a:srgbClr val="C00000"/>
                </a:solidFill>
              </a:rPr>
              <a:t>                            CRLF</a:t>
            </a:r>
            <a:endParaRPr lang="ru-RU" altLang="ru-RU" sz="1800" dirty="0">
              <a:solidFill>
                <a:srgbClr val="C00000"/>
              </a:solidFill>
            </a:endParaRPr>
          </a:p>
          <a:p>
            <a:pPr lvl="0">
              <a:lnSpc>
                <a:spcPct val="80000"/>
              </a:lnSpc>
              <a:buClr>
                <a:srgbClr val="F14124">
                  <a:lumMod val="75000"/>
                </a:srgbClr>
              </a:buClr>
              <a:buNone/>
            </a:pPr>
            <a:r>
              <a:rPr lang="ru-RU" altLang="ru-RU" sz="1800" dirty="0">
                <a:solidFill>
                  <a:srgbClr val="C00000"/>
                </a:solidFill>
              </a:rPr>
              <a:t>                          [</a:t>
            </a:r>
            <a:r>
              <a:rPr lang="en-US" altLang="ru-RU" sz="1800" dirty="0">
                <a:solidFill>
                  <a:srgbClr val="C00000"/>
                </a:solidFill>
              </a:rPr>
              <a:t>Entity</a:t>
            </a:r>
            <a:r>
              <a:rPr lang="ru-RU" altLang="ru-RU" sz="1800" dirty="0">
                <a:solidFill>
                  <a:srgbClr val="C00000"/>
                </a:solidFill>
              </a:rPr>
              <a:t>-</a:t>
            </a:r>
            <a:r>
              <a:rPr lang="en-US" altLang="ru-RU" sz="1800" dirty="0">
                <a:solidFill>
                  <a:srgbClr val="C00000"/>
                </a:solidFill>
              </a:rPr>
              <a:t>Body</a:t>
            </a:r>
            <a:r>
              <a:rPr lang="ru-RU" altLang="ru-RU" sz="1800" dirty="0">
                <a:solidFill>
                  <a:srgbClr val="C00000"/>
                </a:solidFill>
              </a:rPr>
              <a:t>]</a:t>
            </a:r>
          </a:p>
          <a:p>
            <a:pPr eaLnBrk="1" hangingPunct="1">
              <a:buFont typeface="Wingdings" pitchFamily="2" charset="2"/>
              <a:buNone/>
            </a:pPr>
            <a:endParaRPr lang="ru-RU" altLang="ru-RU" dirty="0" smtClean="0"/>
          </a:p>
          <a:p>
            <a:pPr eaLnBrk="1" hangingPunct="1">
              <a:buFont typeface="Wingdings" pitchFamily="2" charset="2"/>
              <a:buNone/>
            </a:pP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5013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altLang="ru-RU" b="0" dirty="0" err="1" smtClean="0"/>
              <a:t>Спецификацмя</a:t>
            </a:r>
            <a:r>
              <a:rPr lang="ru-RU" altLang="ru-RU" b="0" dirty="0" smtClean="0"/>
              <a:t> </a:t>
            </a:r>
            <a:r>
              <a:rPr lang="en-US" altLang="ru-RU" b="0" dirty="0" smtClean="0"/>
              <a:t>CGI</a:t>
            </a:r>
            <a:br>
              <a:rPr lang="en-US" altLang="ru-RU" b="0" dirty="0" smtClean="0"/>
            </a:br>
            <a:r>
              <a:rPr lang="ru-RU" altLang="ru-RU" b="0" dirty="0" err="1" smtClean="0"/>
              <a:t>Common</a:t>
            </a:r>
            <a:r>
              <a:rPr lang="ru-RU" altLang="ru-RU" b="0" dirty="0" smtClean="0"/>
              <a:t> </a:t>
            </a:r>
            <a:r>
              <a:rPr lang="ru-RU" altLang="ru-RU" b="0" dirty="0" err="1" smtClean="0"/>
              <a:t>Gateway</a:t>
            </a:r>
            <a:r>
              <a:rPr lang="ru-RU" altLang="ru-RU" b="0" dirty="0" smtClean="0"/>
              <a:t> </a:t>
            </a:r>
            <a:r>
              <a:rPr lang="ru-RU" altLang="ru-RU" b="0" dirty="0" err="1" smtClean="0"/>
              <a:t>Interface</a:t>
            </a:r>
            <a:r>
              <a:rPr lang="ru-RU" altLang="ru-RU" dirty="0" smtClean="0"/>
              <a:t>.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772816"/>
            <a:ext cx="8424936" cy="1637729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eaLnBrk="1" hangingPunct="1"/>
            <a:r>
              <a:rPr lang="ru-RU" altLang="ru-RU" dirty="0" smtClean="0"/>
              <a:t>это спецификация обмена данными между прикладной программой, выполняемой по запросу пользователя, и HTTP-сервером, который данную программу запускает. </a:t>
            </a:r>
          </a:p>
          <a:p>
            <a:r>
              <a:rPr lang="ru-RU" altLang="ru-RU" dirty="0"/>
              <a:t>Обмен данными в </a:t>
            </a:r>
            <a:r>
              <a:rPr lang="ru-RU" altLang="ru-RU" dirty="0" err="1"/>
              <a:t>Web</a:t>
            </a:r>
            <a:r>
              <a:rPr lang="ru-RU" altLang="ru-RU" dirty="0"/>
              <a:t>-технологии подразделяется в соответствии с типами методов доступа протокола HTTP и видами запросов в спецификации CGI. </a:t>
            </a:r>
          </a:p>
          <a:p>
            <a:r>
              <a:rPr lang="ru-RU" altLang="ru-RU" dirty="0"/>
              <a:t>Основных методов доступа два: GET и POST. Помимо них часто используются HEAD и PUT. </a:t>
            </a:r>
          </a:p>
          <a:p>
            <a:r>
              <a:rPr lang="ru-RU" altLang="ru-RU" dirty="0"/>
              <a:t>Виды запросов CGI разделяют на два основных MIME-типа: </a:t>
            </a:r>
            <a:r>
              <a:rPr lang="ru-RU" altLang="ru-RU" b="1" dirty="0" err="1">
                <a:solidFill>
                  <a:srgbClr val="7030A0"/>
                </a:solidFill>
              </a:rPr>
              <a:t>application</a:t>
            </a:r>
            <a:r>
              <a:rPr lang="ru-RU" altLang="ru-RU" b="1" dirty="0">
                <a:solidFill>
                  <a:srgbClr val="7030A0"/>
                </a:solidFill>
              </a:rPr>
              <a:t>/x-</a:t>
            </a:r>
            <a:r>
              <a:rPr lang="ru-RU" altLang="ru-RU" b="1" dirty="0" err="1">
                <a:solidFill>
                  <a:srgbClr val="7030A0"/>
                </a:solidFill>
              </a:rPr>
              <a:t>www</a:t>
            </a:r>
            <a:r>
              <a:rPr lang="ru-RU" altLang="ru-RU" b="1" dirty="0">
                <a:solidFill>
                  <a:srgbClr val="7030A0"/>
                </a:solidFill>
              </a:rPr>
              <a:t>-</a:t>
            </a:r>
            <a:r>
              <a:rPr lang="ru-RU" altLang="ru-RU" b="1" dirty="0" err="1">
                <a:solidFill>
                  <a:srgbClr val="7030A0"/>
                </a:solidFill>
              </a:rPr>
              <a:t>form-urlencoded</a:t>
            </a:r>
            <a:r>
              <a:rPr lang="ru-RU" altLang="ru-RU" dirty="0"/>
              <a:t> и </a:t>
            </a:r>
            <a:r>
              <a:rPr lang="ru-RU" altLang="ru-RU" b="1" dirty="0" err="1">
                <a:solidFill>
                  <a:srgbClr val="7030A0"/>
                </a:solidFill>
              </a:rPr>
              <a:t>multipart</a:t>
            </a:r>
            <a:r>
              <a:rPr lang="ru-RU" altLang="ru-RU" b="1" dirty="0">
                <a:solidFill>
                  <a:srgbClr val="7030A0"/>
                </a:solidFill>
              </a:rPr>
              <a:t>/</a:t>
            </a:r>
            <a:r>
              <a:rPr lang="ru-RU" altLang="ru-RU" b="1" dirty="0" err="1">
                <a:solidFill>
                  <a:srgbClr val="7030A0"/>
                </a:solidFill>
              </a:rPr>
              <a:t>form-data</a:t>
            </a:r>
            <a:r>
              <a:rPr lang="ru-RU" altLang="ru-RU" dirty="0"/>
              <a:t>. </a:t>
            </a:r>
            <a:endParaRPr lang="ru-RU" altLang="ru-RU" dirty="0" smtClean="0"/>
          </a:p>
          <a:p>
            <a:r>
              <a:rPr lang="ru-RU" altLang="ru-RU" dirty="0" smtClean="0"/>
              <a:t>Второй </a:t>
            </a:r>
            <a:r>
              <a:rPr lang="ru-RU" altLang="ru-RU" dirty="0"/>
              <a:t>тип запроса специально создан для передачи больших внешних файлов. </a:t>
            </a:r>
            <a:endParaRPr lang="ru-RU" altLang="ru-RU" dirty="0" smtClean="0"/>
          </a:p>
          <a:p>
            <a:pPr eaLnBrk="1" hangingPunct="1"/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13714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82662"/>
          </a:xfrm>
        </p:spPr>
        <p:txBody>
          <a:bodyPr/>
          <a:lstStyle/>
          <a:p>
            <a:pPr eaLnBrk="1" hangingPunct="1"/>
            <a:r>
              <a:rPr lang="ru-RU" altLang="ru-RU" smtClean="0"/>
              <a:t>Методы доступа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268413"/>
            <a:ext cx="7705228" cy="5184923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ru-RU" altLang="ru-RU" sz="2600" dirty="0" smtClean="0"/>
              <a:t>Самой главной директивой HTTP-запроса является метод доступа. 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ru-RU" altLang="ru-RU" sz="2600" dirty="0" smtClean="0"/>
              <a:t>Он указывается первым словом в первой строке запроса.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ru-RU" altLang="ru-RU" sz="2600" dirty="0" smtClean="0"/>
              <a:t> В нашем примере это GET. Различают четыре основных метода доступа: </a:t>
            </a:r>
          </a:p>
          <a:p>
            <a:pPr eaLnBrk="1" hangingPunct="1"/>
            <a:r>
              <a:rPr lang="ru-RU" altLang="ru-RU" sz="2600" dirty="0" smtClean="0"/>
              <a:t>GET; </a:t>
            </a:r>
          </a:p>
          <a:p>
            <a:pPr eaLnBrk="1" hangingPunct="1"/>
            <a:r>
              <a:rPr lang="ru-RU" altLang="ru-RU" sz="2600" dirty="0" smtClean="0"/>
              <a:t>HEAD; </a:t>
            </a:r>
          </a:p>
          <a:p>
            <a:pPr eaLnBrk="1" hangingPunct="1"/>
            <a:r>
              <a:rPr lang="ru-RU" altLang="ru-RU" sz="2600" dirty="0" smtClean="0"/>
              <a:t>POST; </a:t>
            </a:r>
          </a:p>
          <a:p>
            <a:pPr eaLnBrk="1" hangingPunct="1"/>
            <a:r>
              <a:rPr lang="ru-RU" altLang="ru-RU" sz="2600" dirty="0" smtClean="0"/>
              <a:t>PUT. </a:t>
            </a:r>
          </a:p>
          <a:p>
            <a:pPr eaLnBrk="1" hangingPunct="1"/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1862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450"/>
            <a:ext cx="8568952" cy="1143000"/>
          </a:xfrm>
        </p:spPr>
        <p:txBody>
          <a:bodyPr/>
          <a:lstStyle/>
          <a:p>
            <a:r>
              <a:rPr lang="ru-RU" dirty="0" smtClean="0"/>
              <a:t>2.2	Симметричная </a:t>
            </a:r>
            <a:r>
              <a:rPr lang="ru-RU" dirty="0"/>
              <a:t>криптография. 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9009159"/>
              </p:ext>
            </p:extLst>
          </p:nvPr>
        </p:nvGraphicFramePr>
        <p:xfrm>
          <a:off x="-1332656" y="1628800"/>
          <a:ext cx="11377264" cy="4987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7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14400"/>
          </a:xfrm>
        </p:spPr>
        <p:txBody>
          <a:bodyPr/>
          <a:lstStyle/>
          <a:p>
            <a:pPr eaLnBrk="1" hangingPunct="1"/>
            <a:r>
              <a:rPr lang="ru-RU" altLang="ru-RU" i="1" smtClean="0"/>
              <a:t>Метод GET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125538"/>
            <a:ext cx="7200900" cy="518318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altLang="ru-RU" sz="22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200" dirty="0" smtClean="0"/>
              <a:t>Метод GET применяется клиентом при запросе к серверу по умолчанию.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200" dirty="0" smtClean="0"/>
              <a:t>В этом случае клиент сообщает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Ш"/>
            </a:pPr>
            <a:r>
              <a:rPr lang="ru-RU" altLang="ru-RU" sz="2200" dirty="0" smtClean="0"/>
              <a:t>адрес ресурса (URL), который он хочет получить,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Ш"/>
            </a:pPr>
            <a:r>
              <a:rPr lang="ru-RU" altLang="ru-RU" sz="2200" dirty="0" smtClean="0"/>
              <a:t>версию протокола HTTP,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Ш"/>
            </a:pPr>
            <a:r>
              <a:rPr lang="ru-RU" altLang="ru-RU" sz="2200" dirty="0" smtClean="0"/>
              <a:t>поддерживаемые им MIME-типы документов,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Ш"/>
            </a:pPr>
            <a:r>
              <a:rPr lang="ru-RU" altLang="ru-RU" sz="2200" dirty="0" smtClean="0"/>
              <a:t>версию и название клиентского программного обеспечения.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200" dirty="0" smtClean="0"/>
              <a:t>Все эти параметры указываются в заголовке HTTP-запроса.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200" dirty="0" smtClean="0"/>
              <a:t>Тело в запросе не передается. </a:t>
            </a:r>
          </a:p>
        </p:txBody>
      </p:sp>
    </p:spTree>
    <p:extLst>
      <p:ext uri="{BB962C8B-B14F-4D97-AF65-F5344CB8AC3E}">
        <p14:creationId xmlns:p14="http://schemas.microsoft.com/office/powerpoint/2010/main" val="40154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20713"/>
            <a:ext cx="7543800" cy="796925"/>
          </a:xfrm>
        </p:spPr>
        <p:txBody>
          <a:bodyPr/>
          <a:lstStyle/>
          <a:p>
            <a:pPr eaLnBrk="1" hangingPunct="1"/>
            <a:r>
              <a:rPr lang="ru-RU" altLang="ru-RU" i="1" smtClean="0"/>
              <a:t>Метод GET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z="2300" dirty="0" smtClean="0"/>
              <a:t>В ответ сервер сообщает </a:t>
            </a:r>
          </a:p>
          <a:p>
            <a:pPr eaLnBrk="1" hangingPunct="1">
              <a:buFont typeface="Wingdings" pitchFamily="2" charset="2"/>
              <a:buChar char="Ш"/>
            </a:pPr>
            <a:r>
              <a:rPr lang="ru-RU" altLang="ru-RU" sz="2300" dirty="0" smtClean="0"/>
              <a:t>версию HTTP-протокола, </a:t>
            </a:r>
          </a:p>
          <a:p>
            <a:pPr eaLnBrk="1" hangingPunct="1">
              <a:buFont typeface="Wingdings" pitchFamily="2" charset="2"/>
              <a:buChar char="Ш"/>
            </a:pPr>
            <a:r>
              <a:rPr lang="ru-RU" altLang="ru-RU" sz="2300" dirty="0" smtClean="0"/>
              <a:t>код возврата, </a:t>
            </a:r>
          </a:p>
          <a:p>
            <a:pPr eaLnBrk="1" hangingPunct="1">
              <a:buFont typeface="Wingdings" pitchFamily="2" charset="2"/>
              <a:buChar char="Ш"/>
            </a:pPr>
            <a:r>
              <a:rPr lang="ru-RU" altLang="ru-RU" sz="2300" dirty="0" smtClean="0"/>
              <a:t>тип содержания тела сообщения, </a:t>
            </a:r>
          </a:p>
          <a:p>
            <a:pPr eaLnBrk="1" hangingPunct="1">
              <a:buFont typeface="Wingdings" pitchFamily="2" charset="2"/>
              <a:buChar char="Ш"/>
            </a:pPr>
            <a:r>
              <a:rPr lang="ru-RU" altLang="ru-RU" sz="2300" dirty="0" smtClean="0"/>
              <a:t>размер тела сообщения и ряд других необязательных директив HTTP-заголовка.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z="2300" dirty="0" smtClean="0"/>
              <a:t>Сам ресурс, обычно HTML-страница, передается в теле отклика.</a:t>
            </a:r>
            <a:r>
              <a:rPr lang="ru-RU" altLang="ru-RU" sz="3100" dirty="0" smtClean="0"/>
              <a:t> </a:t>
            </a:r>
          </a:p>
          <a:p>
            <a:pPr eaLnBrk="1" hangingPunct="1"/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53505314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813"/>
            <a:ext cx="7543800" cy="503237"/>
          </a:xfrm>
        </p:spPr>
        <p:txBody>
          <a:bodyPr/>
          <a:lstStyle/>
          <a:p>
            <a:pPr eaLnBrk="1" hangingPunct="1"/>
            <a:r>
              <a:rPr lang="ru-RU" altLang="ru-RU" sz="4400" i="1" dirty="0" smtClean="0"/>
              <a:t>Метод POST</a:t>
            </a:r>
            <a:r>
              <a:rPr lang="ru-RU" altLang="ru-RU" sz="4400" dirty="0" smtClean="0"/>
              <a:t>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484784"/>
            <a:ext cx="8064698" cy="453571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ru-RU" altLang="ru-RU" sz="2400" dirty="0" smtClean="0"/>
              <a:t>Метод POST — это альтернатива методу GET. При обмене данными по методу POST в запросе клиента присутствует </a:t>
            </a:r>
            <a:r>
              <a:rPr lang="ru-RU" altLang="ru-RU" sz="2400" dirty="0" smtClean="0">
                <a:solidFill>
                  <a:srgbClr val="990000"/>
                </a:solidFill>
              </a:rPr>
              <a:t>тело HTTP-сообщения</a:t>
            </a:r>
            <a:r>
              <a:rPr lang="ru-RU" altLang="ru-RU" sz="2400" dirty="0" smtClean="0"/>
              <a:t>. Это тело может формироваться из данных, которые вводятся в HTML-форме, или из присоединенного внешнего файла. 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sz="2400" dirty="0" smtClean="0"/>
              <a:t>В отклике, как правило, присутствует и заголовок, и тело HTTP-сообщения. 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sz="2400" dirty="0" smtClean="0"/>
              <a:t>Чтобы инициировать обмен по методу POST, в атрибуте METHOD контейнера FORM следует указать значение "</a:t>
            </a:r>
            <a:r>
              <a:rPr lang="ru-RU" altLang="ru-RU" sz="2400" dirty="0" err="1" smtClean="0"/>
              <a:t>post</a:t>
            </a:r>
            <a:r>
              <a:rPr lang="ru-RU" altLang="ru-RU" sz="2400" dirty="0" smtClean="0"/>
              <a:t>".</a:t>
            </a:r>
            <a:r>
              <a:rPr lang="ru-RU" altLang="ru-RU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68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14400"/>
          </a:xfrm>
        </p:spPr>
        <p:txBody>
          <a:bodyPr/>
          <a:lstStyle/>
          <a:p>
            <a:pPr eaLnBrk="1" hangingPunct="1"/>
            <a:r>
              <a:rPr lang="ru-RU" altLang="ru-RU" smtClean="0"/>
              <a:t>Основные моменты </a:t>
            </a:r>
            <a:r>
              <a:rPr lang="en-US" altLang="ru-RU" smtClean="0"/>
              <a:t>CGI</a:t>
            </a:r>
            <a:endParaRPr lang="ru-RU" alt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628775"/>
            <a:ext cx="8424936" cy="44640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Основное назначение CGI — обработка данных из HTML-форм. </a:t>
            </a:r>
            <a:r>
              <a:rPr lang="en-US" altLang="ru-RU" sz="2600" dirty="0" smtClean="0"/>
              <a:t> CGI</a:t>
            </a:r>
            <a:r>
              <a:rPr lang="ru-RU" altLang="ru-RU" sz="2600" dirty="0" smtClean="0"/>
              <a:t> определяет стандартный способ обмена данными между прикладной программой и HTTP-сервером.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sz="2600" dirty="0" smtClean="0"/>
              <a:t>В CGI имеет смысл выделить следующие основные моменты: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ru-RU" altLang="ru-RU" sz="2600" dirty="0" smtClean="0"/>
              <a:t>понятие CGI-скрипта;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ru-RU" altLang="ru-RU" sz="2600" dirty="0" smtClean="0"/>
              <a:t>типы запросов;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ru-RU" altLang="ru-RU" sz="2600" dirty="0" smtClean="0"/>
              <a:t>механизмы приема данных скриптом;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ru-RU" altLang="ru-RU" sz="2600" dirty="0" smtClean="0"/>
              <a:t>механизм генерации отклика скриптом.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12450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2787"/>
          </a:xfrm>
        </p:spPr>
        <p:txBody>
          <a:bodyPr/>
          <a:lstStyle/>
          <a:p>
            <a:pPr eaLnBrk="1" hangingPunct="1"/>
            <a:r>
              <a:rPr lang="ru-RU" altLang="ru-RU" sz="3500" b="0" smtClean="0"/>
              <a:t>Понятие CGI-скрипта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268761"/>
            <a:ext cx="7848872" cy="5184576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dirty="0" smtClean="0"/>
              <a:t>CGI-скриптом называют программу, написанную на любом языке программирования или командном языке, которая осуществляет обмен данными с HTTP-сервером в соответствии со спецификацией </a:t>
            </a:r>
            <a:r>
              <a:rPr lang="ru-RU" altLang="ru-RU" dirty="0" err="1" smtClean="0"/>
              <a:t>Common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Gateway</a:t>
            </a:r>
            <a:r>
              <a:rPr lang="ru-RU" altLang="ru-RU" dirty="0" smtClean="0"/>
              <a:t> </a:t>
            </a:r>
            <a:r>
              <a:rPr lang="ru-RU" altLang="ru-RU" dirty="0" err="1" smtClean="0"/>
              <a:t>Interface</a:t>
            </a:r>
            <a:r>
              <a:rPr lang="ru-RU" altLang="ru-RU" dirty="0" smtClean="0"/>
              <a:t>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ru-RU" altLang="ru-RU" dirty="0" smtClean="0"/>
              <a:t>Наиболее популярными языками для разработки скриптов являются </a:t>
            </a:r>
            <a:r>
              <a:rPr lang="ru-RU" altLang="ru-RU" dirty="0" err="1" smtClean="0"/>
              <a:t>Perl</a:t>
            </a:r>
            <a:r>
              <a:rPr lang="ru-RU" altLang="ru-RU" dirty="0" smtClean="0"/>
              <a:t> и С. </a:t>
            </a:r>
          </a:p>
        </p:txBody>
      </p:sp>
    </p:spTree>
    <p:extLst>
      <p:ext uri="{BB962C8B-B14F-4D97-AF65-F5344CB8AC3E}">
        <p14:creationId xmlns:p14="http://schemas.microsoft.com/office/powerpoint/2010/main" val="20218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12787"/>
          </a:xfrm>
        </p:spPr>
        <p:txBody>
          <a:bodyPr/>
          <a:lstStyle/>
          <a:p>
            <a:pPr eaLnBrk="1" hangingPunct="1"/>
            <a:r>
              <a:rPr lang="ru-RU" altLang="ru-RU" sz="3500" b="0" smtClean="0"/>
              <a:t>Типы запросов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557338"/>
            <a:ext cx="8280920" cy="28077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ru-RU" altLang="ru-RU" dirty="0" smtClean="0"/>
              <a:t>Различают два типа запросов к CGI-скриптам: по </a:t>
            </a:r>
            <a:r>
              <a:rPr lang="ru-RU" altLang="ru-RU" b="1" dirty="0" smtClean="0">
                <a:solidFill>
                  <a:srgbClr val="7030A0"/>
                </a:solidFill>
              </a:rPr>
              <a:t>методу GET </a:t>
            </a:r>
            <a:r>
              <a:rPr lang="ru-RU" altLang="ru-RU" dirty="0" smtClean="0"/>
              <a:t>и по </a:t>
            </a:r>
            <a:r>
              <a:rPr lang="ru-RU" altLang="ru-RU" b="1" dirty="0" smtClean="0">
                <a:solidFill>
                  <a:srgbClr val="7030A0"/>
                </a:solidFill>
              </a:rPr>
              <a:t>методу POST. 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dirty="0" smtClean="0"/>
              <a:t>В свою очередь, запросы по методу GET подразделяются на запросы </a:t>
            </a:r>
            <a:r>
              <a:rPr lang="ru-RU" altLang="ru-RU" u="sng" dirty="0" smtClean="0">
                <a:solidFill>
                  <a:srgbClr val="7030A0"/>
                </a:solidFill>
              </a:rPr>
              <a:t>по типам кодирования</a:t>
            </a:r>
            <a:r>
              <a:rPr lang="ru-RU" altLang="ru-RU" dirty="0" smtClean="0"/>
              <a:t>: 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ru-RU" altLang="ru-RU" b="1" dirty="0" err="1" smtClean="0">
                <a:solidFill>
                  <a:srgbClr val="7030A0"/>
                </a:solidFill>
              </a:rPr>
              <a:t>isindex</a:t>
            </a:r>
            <a:r>
              <a:rPr lang="ru-RU" altLang="ru-RU" b="1" dirty="0" smtClean="0">
                <a:solidFill>
                  <a:srgbClr val="7030A0"/>
                </a:solidFill>
              </a:rPr>
              <a:t> 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ru-RU" altLang="ru-RU" b="1" dirty="0" err="1" smtClean="0">
                <a:solidFill>
                  <a:srgbClr val="7030A0"/>
                </a:solidFill>
              </a:rPr>
              <a:t>form-urlencoded</a:t>
            </a:r>
            <a:r>
              <a:rPr lang="ru-RU" altLang="ru-RU" b="1" dirty="0" smtClean="0">
                <a:solidFill>
                  <a:srgbClr val="7030A0"/>
                </a:solidFill>
              </a:rPr>
              <a:t>,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ru-RU" altLang="ru-RU" dirty="0" smtClean="0"/>
              <a:t>запросы по методу POST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ru-RU" altLang="ru-RU" b="1" dirty="0" err="1" smtClean="0">
                <a:solidFill>
                  <a:srgbClr val="7030A0"/>
                </a:solidFill>
              </a:rPr>
              <a:t>multipart</a:t>
            </a:r>
            <a:r>
              <a:rPr lang="ru-RU" altLang="ru-RU" b="1" dirty="0" smtClean="0">
                <a:solidFill>
                  <a:srgbClr val="7030A0"/>
                </a:solidFill>
              </a:rPr>
              <a:t>/</a:t>
            </a:r>
            <a:r>
              <a:rPr lang="ru-RU" altLang="ru-RU" b="1" dirty="0" err="1" smtClean="0">
                <a:solidFill>
                  <a:srgbClr val="7030A0"/>
                </a:solidFill>
              </a:rPr>
              <a:t>form-data</a:t>
            </a:r>
            <a:r>
              <a:rPr lang="ru-RU" altLang="ru-RU" b="1" dirty="0" smtClean="0">
                <a:solidFill>
                  <a:srgbClr val="7030A0"/>
                </a:solidFill>
              </a:rPr>
              <a:t> 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ru-RU" altLang="ru-RU" b="1" dirty="0" err="1" smtClean="0">
                <a:solidFill>
                  <a:srgbClr val="7030A0"/>
                </a:solidFill>
              </a:rPr>
              <a:t>form-urlencoded</a:t>
            </a:r>
            <a:r>
              <a:rPr lang="ru-RU" altLang="ru-RU" b="1" dirty="0" smtClean="0">
                <a:solidFill>
                  <a:srgbClr val="7030A0"/>
                </a:solidFill>
              </a:rPr>
              <a:t>. </a:t>
            </a:r>
          </a:p>
          <a:p>
            <a:pPr eaLnBrk="1" hangingPunct="1"/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5929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6362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700808"/>
            <a:ext cx="7848798" cy="384423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dirty="0" smtClean="0"/>
              <a:t>В запросах по методу GET данные от клиента передаются скрипту в переменной окружения </a:t>
            </a:r>
            <a:r>
              <a:rPr lang="ru-RU" altLang="ru-RU" sz="2400" b="1" dirty="0" smtClean="0">
                <a:solidFill>
                  <a:srgbClr val="7030A0"/>
                </a:solidFill>
              </a:rPr>
              <a:t>QUERY_STRING.</a:t>
            </a:r>
            <a:r>
              <a:rPr lang="ru-RU" altLang="ru-RU" sz="2400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endParaRPr lang="ru-RU" altLang="ru-RU" sz="2400" dirty="0" smtClean="0"/>
          </a:p>
          <a:p>
            <a:pPr eaLnBrk="1" hangingPunct="1">
              <a:lnSpc>
                <a:spcPct val="90000"/>
              </a:lnSpc>
            </a:pPr>
            <a:endParaRPr lang="ru-RU" altLang="ru-RU" sz="2400" dirty="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dirty="0" smtClean="0"/>
              <a:t>В запросах по методу POST данные от скрипта передаются в потоке стандартного ввода скрипта. При передаче через поток стандартного ввода в переменной окружения </a:t>
            </a:r>
            <a:r>
              <a:rPr lang="ru-RU" altLang="ru-RU" sz="2400" b="1" dirty="0" smtClean="0">
                <a:solidFill>
                  <a:srgbClr val="7030A0"/>
                </a:solidFill>
              </a:rPr>
              <a:t>CONTENT_LENGHT </a:t>
            </a:r>
            <a:r>
              <a:rPr lang="ru-RU" altLang="ru-RU" sz="2400" dirty="0" smtClean="0"/>
              <a:t>указывается число передаваемых символов.</a:t>
            </a:r>
          </a:p>
        </p:txBody>
      </p:sp>
    </p:spTree>
    <p:extLst>
      <p:ext uri="{BB962C8B-B14F-4D97-AF65-F5344CB8AC3E}">
        <p14:creationId xmlns:p14="http://schemas.microsoft.com/office/powerpoint/2010/main" val="39114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2100"/>
            <a:ext cx="9144000" cy="904875"/>
          </a:xfrm>
        </p:spPr>
        <p:txBody>
          <a:bodyPr/>
          <a:lstStyle/>
          <a:p>
            <a:pPr eaLnBrk="1" hangingPunct="1"/>
            <a:r>
              <a:rPr lang="ru-RU" altLang="ru-RU" sz="4400" b="0" dirty="0" smtClean="0"/>
              <a:t>Механизмы приема данных скриптом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2204864"/>
            <a:ext cx="7488832" cy="3383954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Скрипт может принять данные от сервера тремя способами: </a:t>
            </a:r>
          </a:p>
          <a:p>
            <a:pPr eaLnBrk="1" hangingPunct="1"/>
            <a:r>
              <a:rPr lang="ru-RU" altLang="ru-RU" dirty="0" smtClean="0"/>
              <a:t>через переменные окружения; </a:t>
            </a:r>
          </a:p>
          <a:p>
            <a:pPr eaLnBrk="1" hangingPunct="1"/>
            <a:r>
              <a:rPr lang="ru-RU" altLang="ru-RU" dirty="0" smtClean="0"/>
              <a:t>через аргументы командной строки; </a:t>
            </a:r>
          </a:p>
          <a:p>
            <a:pPr eaLnBrk="1" hangingPunct="1"/>
            <a:r>
              <a:rPr lang="ru-RU" altLang="ru-RU" dirty="0" smtClean="0"/>
              <a:t>через поток стандартного ввода. </a:t>
            </a:r>
          </a:p>
          <a:p>
            <a:pPr eaLnBrk="1" hangingPunct="1"/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12401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 rot="10800000" flipV="1">
            <a:off x="457200" y="188912"/>
            <a:ext cx="8229600" cy="647799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ПРИМЕР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052736"/>
            <a:ext cx="8136904" cy="56149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&lt;HTML&gt;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&lt;HEAD&gt;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&lt;TITLE&gt;&lt;/TITLE&gt;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&lt;/HEAD&gt;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&lt;BODY&gt;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&lt;FORM METHOD="POST" action=</a:t>
            </a:r>
            <a:endParaRPr lang="ru-RU" altLang="ru-RU" sz="26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dirty="0" smtClean="0"/>
              <a:t>                        </a:t>
            </a:r>
            <a:r>
              <a:rPr lang="en-US" altLang="ru-RU" sz="2600" dirty="0" smtClean="0"/>
              <a:t>"http://php/cgi-bin/first.pl"&gt;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  &lt;input type=text name=text1&gt;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  &lt;input type=text name=text2&gt;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  &lt;input type=submit name=action value=click1&gt;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&lt;/FORM&gt;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&lt;/BODY&gt;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dirty="0" smtClean="0"/>
              <a:t>&lt;/HTML&gt;</a:t>
            </a:r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41617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404813"/>
            <a:ext cx="8507412" cy="576262"/>
          </a:xfrm>
        </p:spPr>
        <p:txBody>
          <a:bodyPr/>
          <a:lstStyle/>
          <a:p>
            <a:pPr algn="ctr" eaLnBrk="1" hangingPunct="1"/>
            <a:r>
              <a:rPr lang="en-US" altLang="ru-RU" sz="3500" smtClean="0"/>
              <a:t>Файл first.pl</a:t>
            </a:r>
            <a:endParaRPr lang="ru-RU" altLang="ru-RU" sz="350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125538"/>
            <a:ext cx="7200900" cy="53990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#!/</a:t>
            </a:r>
            <a:r>
              <a:rPr lang="en-US" altLang="ru-RU" sz="2200" dirty="0" err="1" smtClean="0"/>
              <a:t>usr</a:t>
            </a:r>
            <a:r>
              <a:rPr lang="en-US" altLang="ru-RU" sz="2200" dirty="0" smtClean="0"/>
              <a:t>/local/bin/</a:t>
            </a:r>
            <a:r>
              <a:rPr lang="en-US" altLang="ru-RU" sz="2200" dirty="0" err="1" smtClean="0"/>
              <a:t>perl</a:t>
            </a:r>
            <a:endParaRPr lang="en-US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#first.pl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</a:t>
            </a:r>
            <a:r>
              <a:rPr lang="en-US" altLang="ru-RU" sz="2200" dirty="0" smtClean="0">
                <a:solidFill>
                  <a:srgbClr val="990000"/>
                </a:solidFill>
              </a:rPr>
              <a:t>Content-Type: text/html\n\n</a:t>
            </a:r>
            <a:r>
              <a:rPr lang="en-US" altLang="ru-RU" sz="2200" dirty="0" smtClean="0"/>
              <a:t>";</a:t>
            </a:r>
            <a:endParaRPr lang="ru-RU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err="1" smtClean="0"/>
              <a:t>print</a:t>
            </a:r>
            <a:r>
              <a:rPr lang="ru-RU" altLang="ru-RU" sz="2200" dirty="0" smtClean="0"/>
              <a:t> "&lt;</a:t>
            </a:r>
            <a:r>
              <a:rPr lang="ru-RU" altLang="ru-RU" sz="2200" dirty="0" err="1" smtClean="0"/>
              <a:t>html</a:t>
            </a:r>
            <a:r>
              <a:rPr lang="ru-RU" altLang="ru-RU" sz="2200" dirty="0" smtClean="0"/>
              <a:t>&gt;&lt;</a:t>
            </a:r>
            <a:r>
              <a:rPr lang="ru-RU" altLang="ru-RU" sz="2200" dirty="0" err="1" smtClean="0"/>
              <a:t>body</a:t>
            </a:r>
            <a:r>
              <a:rPr lang="ru-RU" altLang="ru-RU" sz="2200" dirty="0" smtClean="0"/>
              <a:t>&gt;";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err="1" smtClean="0"/>
              <a:t>print</a:t>
            </a:r>
            <a:r>
              <a:rPr lang="ru-RU" altLang="ru-RU" sz="2200" dirty="0" smtClean="0"/>
              <a:t> "&lt;h1&gt;Переменные окружения&lt;/h1&gt;";</a:t>
            </a:r>
            <a:endParaRPr lang="en-US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"&lt;table border=1&gt;";</a:t>
            </a:r>
            <a:endParaRPr lang="ru-RU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# чтение и вывод в стандартный поток всех переменных окружения</a:t>
            </a:r>
            <a:endParaRPr lang="en-US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err="1" smtClean="0"/>
              <a:t>foreach</a:t>
            </a:r>
            <a:r>
              <a:rPr lang="en-US" altLang="ru-RU" sz="2200" dirty="0" smtClean="0"/>
              <a:t> $</a:t>
            </a:r>
            <a:r>
              <a:rPr lang="en-US" altLang="ru-RU" sz="2200" dirty="0" err="1" smtClean="0"/>
              <a:t>hkey</a:t>
            </a:r>
            <a:r>
              <a:rPr lang="en-US" altLang="ru-RU" sz="2200" dirty="0" smtClean="0"/>
              <a:t> (keys %ENV){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</a:t>
            </a:r>
            <a:r>
              <a:rPr lang="en-US" altLang="ru-RU" sz="2200" dirty="0" err="1" smtClean="0"/>
              <a:t>tr</a:t>
            </a:r>
            <a:r>
              <a:rPr lang="en-US" altLang="ru-RU" sz="2200" dirty="0" smtClean="0"/>
              <a:t>&gt;&lt;td&gt;";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"$</a:t>
            </a:r>
            <a:r>
              <a:rPr lang="en-US" altLang="ru-RU" sz="2200" dirty="0" err="1" smtClean="0"/>
              <a:t>hkey</a:t>
            </a:r>
            <a:r>
              <a:rPr lang="en-US" altLang="ru-RU" sz="2200" dirty="0" smtClean="0"/>
              <a:t>";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"&lt;/td&gt;&lt;td&gt;";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"$ENV{$</a:t>
            </a:r>
            <a:r>
              <a:rPr lang="en-US" altLang="ru-RU" sz="2200" dirty="0" err="1" smtClean="0"/>
              <a:t>hkey</a:t>
            </a:r>
            <a:r>
              <a:rPr lang="en-US" altLang="ru-RU" sz="2200" dirty="0" smtClean="0"/>
              <a:t>}";</a:t>
            </a:r>
            <a:endParaRPr lang="ru-RU" altLang="ru-RU" sz="22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err="1" smtClean="0"/>
              <a:t>print</a:t>
            </a:r>
            <a:r>
              <a:rPr lang="ru-RU" altLang="ru-RU" sz="2200" dirty="0" smtClean="0"/>
              <a:t> "&lt;/</a:t>
            </a:r>
            <a:r>
              <a:rPr lang="ru-RU" altLang="ru-RU" sz="2200" dirty="0" err="1" smtClean="0"/>
              <a:t>tr</a:t>
            </a:r>
            <a:r>
              <a:rPr lang="ru-RU" altLang="ru-RU" sz="2200" dirty="0" smtClean="0"/>
              <a:t>&gt;";</a:t>
            </a:r>
            <a:r>
              <a:rPr lang="en-US" altLang="ru-RU" sz="2200" dirty="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"&lt;/table&gt;";</a:t>
            </a:r>
          </a:p>
        </p:txBody>
      </p:sp>
    </p:spTree>
    <p:extLst>
      <p:ext uri="{BB962C8B-B14F-4D97-AF65-F5344CB8AC3E}">
        <p14:creationId xmlns:p14="http://schemas.microsoft.com/office/powerpoint/2010/main" val="168641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143000"/>
          </a:xfrm>
        </p:spPr>
        <p:txBody>
          <a:bodyPr/>
          <a:lstStyle/>
          <a:p>
            <a:r>
              <a:rPr lang="ru-RU" sz="2800" dirty="0"/>
              <a:t>Симметричные </a:t>
            </a:r>
            <a:r>
              <a:rPr lang="ru-RU" sz="2800" dirty="0" err="1"/>
              <a:t>одноключевые</a:t>
            </a:r>
            <a:r>
              <a:rPr lang="ru-RU" sz="2800" dirty="0"/>
              <a:t> криптосистемы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323528" y="1268760"/>
            <a:ext cx="8280920" cy="554461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Симметричное шифрование </a:t>
            </a:r>
            <a:r>
              <a:rPr lang="ru-RU" dirty="0"/>
              <a:t>использует </a:t>
            </a:r>
            <a:r>
              <a:rPr lang="ru-RU" b="1" u="sng" dirty="0">
                <a:solidFill>
                  <a:schemeClr val="tx1"/>
                </a:solidFill>
              </a:rPr>
              <a:t>один и тот же ключ </a:t>
            </a:r>
            <a:r>
              <a:rPr lang="ru-RU" dirty="0"/>
              <a:t>как </a:t>
            </a:r>
            <a:r>
              <a:rPr lang="ru-RU" b="1" u="sng" dirty="0">
                <a:solidFill>
                  <a:schemeClr val="tx1"/>
                </a:solidFill>
              </a:rPr>
              <a:t>для </a:t>
            </a:r>
            <a:r>
              <a:rPr lang="ru-RU" b="1" u="sng" dirty="0" err="1">
                <a:solidFill>
                  <a:schemeClr val="tx1"/>
                </a:solidFill>
              </a:rPr>
              <a:t>зашифрования</a:t>
            </a:r>
            <a:r>
              <a:rPr lang="ru-RU" dirty="0"/>
              <a:t>, так </a:t>
            </a:r>
            <a:r>
              <a:rPr lang="ru-RU" b="1" u="sng" dirty="0">
                <a:solidFill>
                  <a:schemeClr val="tx1"/>
                </a:solidFill>
              </a:rPr>
              <a:t>и для </a:t>
            </a:r>
            <a:r>
              <a:rPr lang="ru-RU" b="1" u="sng" dirty="0" err="1">
                <a:solidFill>
                  <a:schemeClr val="tx1"/>
                </a:solidFill>
              </a:rPr>
              <a:t>расшифрования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dirty="0"/>
              <a:t>информации. Фактически оба ключа (</a:t>
            </a:r>
            <a:r>
              <a:rPr lang="ru-RU" dirty="0" err="1"/>
              <a:t>зашифрования</a:t>
            </a:r>
            <a:r>
              <a:rPr lang="ru-RU" dirty="0"/>
              <a:t> и </a:t>
            </a:r>
            <a:r>
              <a:rPr lang="ru-RU" dirty="0" err="1"/>
              <a:t>расшифрования</a:t>
            </a:r>
            <a:r>
              <a:rPr lang="ru-RU" dirty="0"/>
              <a:t>) могут и различаться, но, если в каком-либо </a:t>
            </a:r>
            <a:r>
              <a:rPr lang="ru-RU" dirty="0" err="1"/>
              <a:t>криптоалгоритме</a:t>
            </a:r>
            <a:r>
              <a:rPr lang="ru-RU" dirty="0"/>
              <a:t> их легко вычислить один из другого в обе стороны, такой алгоритм однозначно относится к симметричному шифрованию.</a:t>
            </a:r>
          </a:p>
          <a:p>
            <a:r>
              <a:rPr lang="ru-RU" dirty="0">
                <a:solidFill>
                  <a:schemeClr val="accent1"/>
                </a:solidFill>
              </a:rPr>
              <a:t>Симметричное шифрование</a:t>
            </a:r>
            <a:r>
              <a:rPr lang="ru-RU" dirty="0"/>
              <a:t> подразделяется на два вида: </a:t>
            </a:r>
            <a:r>
              <a:rPr lang="ru-RU" b="1" u="sng" dirty="0">
                <a:solidFill>
                  <a:schemeClr val="tx1"/>
                </a:solidFill>
              </a:rPr>
              <a:t>блочное и </a:t>
            </a:r>
            <a:r>
              <a:rPr lang="ru-RU" b="1" u="sng" dirty="0" smtClean="0">
                <a:solidFill>
                  <a:schemeClr val="tx1"/>
                </a:solidFill>
              </a:rPr>
              <a:t>поточное.</a:t>
            </a:r>
          </a:p>
          <a:p>
            <a:r>
              <a:rPr lang="ru-RU" dirty="0" smtClean="0"/>
              <a:t>Иногда полагают, </a:t>
            </a:r>
            <a:r>
              <a:rPr lang="ru-RU" dirty="0"/>
              <a:t>что поточное шифрование – это шифрование блоков единичной длины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56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6362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124744"/>
            <a:ext cx="7992888" cy="53276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</a:t>
            </a:r>
            <a:r>
              <a:rPr lang="en-US" altLang="ru-RU" sz="2200" dirty="0" err="1" smtClean="0"/>
              <a:t>br</a:t>
            </a:r>
            <a:r>
              <a:rPr lang="en-US" altLang="ru-RU" sz="2200" dirty="0" smtClean="0"/>
              <a:t>&gt;";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"&lt;h1&gt;</a:t>
            </a:r>
            <a:r>
              <a:rPr lang="ru-RU" altLang="ru-RU" sz="2200" dirty="0" smtClean="0">
                <a:solidFill>
                  <a:srgbClr val="990000"/>
                </a:solidFill>
              </a:rPr>
              <a:t>Стандартный</a:t>
            </a:r>
            <a:r>
              <a:rPr lang="en-US" altLang="ru-RU" sz="2200" dirty="0" smtClean="0">
                <a:solidFill>
                  <a:srgbClr val="990000"/>
                </a:solidFill>
              </a:rPr>
              <a:t> </a:t>
            </a:r>
            <a:r>
              <a:rPr lang="ru-RU" altLang="ru-RU" sz="2200" dirty="0" smtClean="0">
                <a:solidFill>
                  <a:srgbClr val="990000"/>
                </a:solidFill>
              </a:rPr>
              <a:t>поток</a:t>
            </a:r>
            <a:r>
              <a:rPr lang="en-US" altLang="ru-RU" sz="2200" dirty="0" smtClean="0">
                <a:solidFill>
                  <a:srgbClr val="990000"/>
                </a:solidFill>
              </a:rPr>
              <a:t> </a:t>
            </a:r>
            <a:r>
              <a:rPr lang="ru-RU" altLang="ru-RU" sz="2200" dirty="0" smtClean="0">
                <a:solidFill>
                  <a:srgbClr val="990000"/>
                </a:solidFill>
              </a:rPr>
              <a:t>ввода</a:t>
            </a:r>
            <a:r>
              <a:rPr lang="en-US" altLang="ru-RU" sz="2200" dirty="0" smtClean="0"/>
              <a:t>&lt;/h1&gt;";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"CONTENT_LENGTH=$ENV{CONTENT_LENGTH}";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read </a:t>
            </a:r>
            <a:r>
              <a:rPr lang="en-US" altLang="ru-RU" sz="2200" dirty="0" err="1" smtClean="0">
                <a:solidFill>
                  <a:srgbClr val="990000"/>
                </a:solidFill>
              </a:rPr>
              <a:t>STDIN</a:t>
            </a:r>
            <a:r>
              <a:rPr lang="en-US" altLang="ru-RU" sz="2200" dirty="0" err="1" smtClean="0"/>
              <a:t>,$query,$ENV</a:t>
            </a:r>
            <a:r>
              <a:rPr lang="en-US" altLang="ru-RU" sz="2200" dirty="0" smtClean="0"/>
              <a:t>{</a:t>
            </a:r>
            <a:r>
              <a:rPr lang="en-US" altLang="ru-RU" sz="2200" dirty="0" smtClean="0">
                <a:solidFill>
                  <a:srgbClr val="990000"/>
                </a:solidFill>
              </a:rPr>
              <a:t>CONTENT_LENGTH</a:t>
            </a:r>
            <a:r>
              <a:rPr lang="en-US" altLang="ru-RU" sz="2200" dirty="0" smtClean="0"/>
              <a:t>};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"Query:$query";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</a:t>
            </a:r>
            <a:r>
              <a:rPr lang="en-US" altLang="ru-RU" sz="2200" dirty="0" err="1" smtClean="0"/>
              <a:t>br</a:t>
            </a:r>
            <a:r>
              <a:rPr lang="en-US" altLang="ru-RU" sz="2200" dirty="0" smtClean="0"/>
              <a:t>&gt;";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"&lt;h1&gt;</a:t>
            </a:r>
            <a:r>
              <a:rPr lang="ru-RU" altLang="ru-RU" sz="2200" dirty="0" smtClean="0"/>
              <a:t>Аргументы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командной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строки</a:t>
            </a:r>
            <a:r>
              <a:rPr lang="en-US" altLang="ru-RU" sz="2200" dirty="0" smtClean="0"/>
              <a:t>&lt;/h1&gt;";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err="1" smtClean="0"/>
              <a:t>foreach</a:t>
            </a:r>
            <a:r>
              <a:rPr lang="en-US" altLang="ru-RU" sz="2200" dirty="0" smtClean="0"/>
              <a:t> $</a:t>
            </a:r>
            <a:r>
              <a:rPr lang="en-US" altLang="ru-RU" sz="2200" dirty="0" err="1" smtClean="0"/>
              <a:t>arg</a:t>
            </a:r>
            <a:r>
              <a:rPr lang="en-US" altLang="ru-RU" sz="2200" dirty="0" smtClean="0"/>
              <a:t> (@ARGV)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{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"$</a:t>
            </a:r>
            <a:r>
              <a:rPr lang="en-US" altLang="ru-RU" sz="2200" dirty="0" err="1" smtClean="0"/>
              <a:t>arg</a:t>
            </a:r>
            <a:r>
              <a:rPr lang="en-US" altLang="ru-RU" sz="2200" dirty="0" smtClean="0"/>
              <a:t>\n";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200" dirty="0" smtClean="0"/>
              <a:t>print "&lt;/body&gt;&lt;/html&gt;";</a:t>
            </a:r>
            <a:endParaRPr lang="ru-RU" altLang="ru-RU" sz="2200" dirty="0" smtClean="0"/>
          </a:p>
          <a:p>
            <a:pPr eaLnBrk="1" hangingPunct="1">
              <a:lnSpc>
                <a:spcPct val="90000"/>
              </a:lnSpc>
            </a:pPr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21814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0"/>
            <a:ext cx="7880663" cy="1143000"/>
          </a:xfrm>
        </p:spPr>
        <p:txBody>
          <a:bodyPr/>
          <a:lstStyle/>
          <a:p>
            <a:pPr eaLnBrk="1" hangingPunct="1"/>
            <a:r>
              <a:rPr lang="ru-RU" altLang="ru-RU" sz="3500" b="0" dirty="0" smtClean="0"/>
              <a:t>Аргументы командной строки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147248" cy="4411662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ru-RU" altLang="ru-RU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arg1 arg2 привет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если </a:t>
            </a:r>
            <a:r>
              <a:rPr lang="en-US" altLang="ru-RU" dirty="0" smtClean="0"/>
              <a:t>URL</a:t>
            </a:r>
            <a:endParaRPr lang="en-US" altLang="ru-RU" dirty="0" smtClean="0">
              <a:hlinkClick r:id="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>
                <a:hlinkClick r:id=""/>
              </a:rPr>
              <a:t>http</a:t>
            </a:r>
            <a:r>
              <a:rPr lang="ru-RU" altLang="ru-RU" dirty="0" smtClean="0">
                <a:hlinkClick r:id="rId2"/>
              </a:rPr>
              <a:t>://</a:t>
            </a:r>
            <a:r>
              <a:rPr lang="en-US" altLang="ru-RU" dirty="0" err="1" smtClean="0">
                <a:hlinkClick r:id="rId2"/>
              </a:rPr>
              <a:t>php</a:t>
            </a:r>
            <a:r>
              <a:rPr lang="ru-RU" altLang="ru-RU" dirty="0" smtClean="0">
                <a:hlinkClick r:id="rId2"/>
              </a:rPr>
              <a:t>/</a:t>
            </a:r>
            <a:r>
              <a:rPr lang="en-US" altLang="ru-RU" dirty="0" err="1" smtClean="0">
                <a:hlinkClick r:id="rId2"/>
              </a:rPr>
              <a:t>cgi</a:t>
            </a:r>
            <a:r>
              <a:rPr lang="ru-RU" altLang="ru-RU" dirty="0" smtClean="0">
                <a:hlinkClick r:id="rId2"/>
              </a:rPr>
              <a:t>-</a:t>
            </a:r>
            <a:r>
              <a:rPr lang="en-US" altLang="ru-RU" dirty="0" smtClean="0">
                <a:hlinkClick r:id="rId2"/>
              </a:rPr>
              <a:t>bin</a:t>
            </a:r>
            <a:r>
              <a:rPr lang="ru-RU" altLang="ru-RU" dirty="0" smtClean="0">
                <a:hlinkClick r:id="rId2"/>
              </a:rPr>
              <a:t>/</a:t>
            </a:r>
            <a:r>
              <a:rPr lang="en-US" altLang="ru-RU" dirty="0" smtClean="0">
                <a:hlinkClick r:id="rId2"/>
              </a:rPr>
              <a:t>first</a:t>
            </a:r>
            <a:r>
              <a:rPr lang="ru-RU" altLang="ru-RU" dirty="0" smtClean="0">
                <a:hlinkClick r:id="rId2"/>
              </a:rPr>
              <a:t>.</a:t>
            </a:r>
            <a:r>
              <a:rPr lang="en-US" altLang="ru-RU" dirty="0" err="1" smtClean="0">
                <a:hlinkClick r:id="rId2"/>
              </a:rPr>
              <a:t>pl</a:t>
            </a:r>
            <a:r>
              <a:rPr lang="ru-RU" altLang="ru-RU" dirty="0" smtClean="0">
                <a:solidFill>
                  <a:srgbClr val="CCFF99"/>
                </a:solidFill>
                <a:hlinkClick r:id="rId2"/>
              </a:rPr>
              <a:t>?</a:t>
            </a:r>
            <a:r>
              <a:rPr lang="en-US" altLang="ru-RU" dirty="0" err="1" smtClean="0">
                <a:solidFill>
                  <a:srgbClr val="CCFF99"/>
                </a:solidFill>
                <a:hlinkClick r:id="rId2"/>
              </a:rPr>
              <a:t>arg</a:t>
            </a:r>
            <a:r>
              <a:rPr lang="ru-RU" altLang="ru-RU" dirty="0" smtClean="0">
                <a:solidFill>
                  <a:srgbClr val="CCFF99"/>
                </a:solidFill>
                <a:hlinkClick r:id="rId2"/>
              </a:rPr>
              <a:t>1+</a:t>
            </a:r>
            <a:r>
              <a:rPr lang="en-US" altLang="ru-RU" dirty="0" err="1" smtClean="0">
                <a:solidFill>
                  <a:srgbClr val="CCFF99"/>
                </a:solidFill>
                <a:hlinkClick r:id="rId2"/>
              </a:rPr>
              <a:t>arg</a:t>
            </a:r>
            <a:r>
              <a:rPr lang="ru-RU" altLang="ru-RU" dirty="0" smtClean="0">
                <a:solidFill>
                  <a:srgbClr val="CCFF99"/>
                </a:solidFill>
                <a:hlinkClick r:id="rId2"/>
              </a:rPr>
              <a:t>2+привет</a:t>
            </a:r>
            <a:endParaRPr lang="ru-RU" altLang="ru-RU" dirty="0" smtClean="0">
              <a:solidFill>
                <a:srgbClr val="CC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47725"/>
          </a:xfrm>
        </p:spPr>
        <p:txBody>
          <a:bodyPr/>
          <a:lstStyle/>
          <a:p>
            <a:pPr eaLnBrk="1" hangingPunct="1"/>
            <a:r>
              <a:rPr lang="ru-RU" altLang="ru-RU" sz="3000" b="0" smtClean="0"/>
              <a:t>Стандартный поток ввода -метод </a:t>
            </a:r>
            <a:r>
              <a:rPr lang="en-US" altLang="ru-RU" sz="3000" b="0" smtClean="0"/>
              <a:t>GET</a:t>
            </a:r>
            <a:endParaRPr lang="ru-RU" altLang="ru-RU" sz="3000" b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916113"/>
            <a:ext cx="8136904" cy="4103687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CONTENT_LENGTH=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dirty="0" err="1" smtClean="0"/>
              <a:t>Query</a:t>
            </a:r>
            <a:r>
              <a:rPr lang="ru-RU" altLang="ru-RU" dirty="0" smtClean="0"/>
              <a:t>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/>
              <a:t>URL </a:t>
            </a:r>
            <a:r>
              <a:rPr lang="ru-RU" altLang="ru-RU" dirty="0" smtClean="0"/>
              <a:t>при методе </a:t>
            </a:r>
            <a:r>
              <a:rPr lang="en-US" altLang="ru-RU" dirty="0" smtClean="0"/>
              <a:t>GET</a:t>
            </a:r>
            <a:endParaRPr lang="en-US" altLang="ru-RU" dirty="0" smtClean="0">
              <a:hlinkClick r:id="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>
                <a:hlinkClick r:id=""/>
              </a:rPr>
              <a:t>http</a:t>
            </a:r>
            <a:r>
              <a:rPr lang="ru-RU" altLang="ru-RU" dirty="0" smtClean="0">
                <a:hlinkClick r:id="rId2"/>
              </a:rPr>
              <a:t>://</a:t>
            </a:r>
            <a:r>
              <a:rPr lang="en-US" altLang="ru-RU" dirty="0" err="1" smtClean="0">
                <a:hlinkClick r:id="rId2"/>
              </a:rPr>
              <a:t>php</a:t>
            </a:r>
            <a:r>
              <a:rPr lang="ru-RU" altLang="ru-RU" dirty="0" smtClean="0">
                <a:hlinkClick r:id="rId2"/>
              </a:rPr>
              <a:t>/</a:t>
            </a:r>
            <a:r>
              <a:rPr lang="en-US" altLang="ru-RU" dirty="0" err="1" smtClean="0">
                <a:hlinkClick r:id="rId2"/>
              </a:rPr>
              <a:t>cgi</a:t>
            </a:r>
            <a:r>
              <a:rPr lang="ru-RU" altLang="ru-RU" dirty="0" smtClean="0">
                <a:hlinkClick r:id="rId2"/>
              </a:rPr>
              <a:t>-</a:t>
            </a:r>
            <a:r>
              <a:rPr lang="en-US" altLang="ru-RU" dirty="0" smtClean="0">
                <a:hlinkClick r:id="rId2"/>
              </a:rPr>
              <a:t>bin</a:t>
            </a:r>
            <a:r>
              <a:rPr lang="ru-RU" altLang="ru-RU" dirty="0" smtClean="0">
                <a:hlinkClick r:id="rId2"/>
              </a:rPr>
              <a:t>/</a:t>
            </a:r>
            <a:r>
              <a:rPr lang="en-US" altLang="ru-RU" dirty="0" smtClean="0">
                <a:hlinkClick r:id="rId2"/>
              </a:rPr>
              <a:t>first</a:t>
            </a:r>
            <a:r>
              <a:rPr lang="ru-RU" altLang="ru-RU" dirty="0" smtClean="0">
                <a:hlinkClick r:id="rId2"/>
              </a:rPr>
              <a:t>.</a:t>
            </a:r>
            <a:r>
              <a:rPr lang="en-US" altLang="ru-RU" dirty="0" err="1" smtClean="0">
                <a:hlinkClick r:id="rId2"/>
              </a:rPr>
              <a:t>pl</a:t>
            </a:r>
            <a:r>
              <a:rPr lang="ru-RU" altLang="ru-RU" dirty="0" smtClean="0">
                <a:hlinkClick r:id="rId2"/>
              </a:rPr>
              <a:t>?</a:t>
            </a:r>
            <a:r>
              <a:rPr lang="en-US" altLang="ru-RU" dirty="0" smtClean="0">
                <a:hlinkClick r:id="rId2"/>
              </a:rPr>
              <a:t>text</a:t>
            </a:r>
            <a:r>
              <a:rPr lang="ru-RU" altLang="ru-RU" dirty="0" smtClean="0">
                <a:hlinkClick r:id="rId2"/>
              </a:rPr>
              <a:t>1=123&amp;</a:t>
            </a:r>
            <a:r>
              <a:rPr lang="en-US" altLang="ru-RU" dirty="0" smtClean="0">
                <a:hlinkClick r:id="rId2"/>
              </a:rPr>
              <a:t>text</a:t>
            </a:r>
            <a:r>
              <a:rPr lang="ru-RU" altLang="ru-RU" dirty="0" smtClean="0">
                <a:hlinkClick r:id="rId2"/>
              </a:rPr>
              <a:t>2=%</a:t>
            </a:r>
            <a:r>
              <a:rPr lang="en-US" altLang="ru-RU" dirty="0" smtClean="0">
                <a:hlinkClick r:id="rId2"/>
              </a:rPr>
              <a:t>EF</a:t>
            </a:r>
            <a:r>
              <a:rPr lang="ru-RU" altLang="ru-RU" dirty="0" smtClean="0">
                <a:hlinkClick r:id="rId2"/>
              </a:rPr>
              <a:t>%</a:t>
            </a:r>
            <a:r>
              <a:rPr lang="en-US" altLang="ru-RU" dirty="0" smtClean="0">
                <a:hlinkClick r:id="rId2"/>
              </a:rPr>
              <a:t>F</a:t>
            </a:r>
            <a:r>
              <a:rPr lang="ru-RU" altLang="ru-RU" dirty="0" smtClean="0">
                <a:hlinkClick r:id="rId2"/>
              </a:rPr>
              <a:t>0%</a:t>
            </a:r>
            <a:r>
              <a:rPr lang="en-US" altLang="ru-RU" dirty="0" smtClean="0">
                <a:hlinkClick r:id="rId2"/>
              </a:rPr>
              <a:t>E</a:t>
            </a:r>
            <a:r>
              <a:rPr lang="ru-RU" altLang="ru-RU" dirty="0" smtClean="0">
                <a:hlinkClick r:id="rId2"/>
              </a:rPr>
              <a:t>8%</a:t>
            </a:r>
            <a:r>
              <a:rPr lang="en-US" altLang="ru-RU" dirty="0" smtClean="0">
                <a:hlinkClick r:id="rId2"/>
              </a:rPr>
              <a:t>E</a:t>
            </a:r>
            <a:r>
              <a:rPr lang="ru-RU" altLang="ru-RU" dirty="0" smtClean="0">
                <a:hlinkClick r:id="rId2"/>
              </a:rPr>
              <a:t>2%</a:t>
            </a:r>
            <a:r>
              <a:rPr lang="en-US" altLang="ru-RU" dirty="0" smtClean="0">
                <a:hlinkClick r:id="rId2"/>
              </a:rPr>
              <a:t>E</a:t>
            </a:r>
            <a:r>
              <a:rPr lang="ru-RU" altLang="ru-RU" dirty="0" smtClean="0">
                <a:hlinkClick r:id="rId2"/>
              </a:rPr>
              <a:t>5%</a:t>
            </a:r>
            <a:r>
              <a:rPr lang="en-US" altLang="ru-RU" dirty="0" smtClean="0">
                <a:hlinkClick r:id="rId2"/>
              </a:rPr>
              <a:t>F</a:t>
            </a:r>
            <a:r>
              <a:rPr lang="ru-RU" altLang="ru-RU" dirty="0" smtClean="0">
                <a:hlinkClick r:id="rId2"/>
              </a:rPr>
              <a:t>2&amp;</a:t>
            </a:r>
            <a:r>
              <a:rPr lang="en-US" altLang="ru-RU" dirty="0" smtClean="0">
                <a:hlinkClick r:id="rId2"/>
              </a:rPr>
              <a:t>action</a:t>
            </a:r>
            <a:r>
              <a:rPr lang="ru-RU" altLang="ru-RU" dirty="0" smtClean="0">
                <a:hlinkClick r:id="rId2"/>
              </a:rPr>
              <a:t>=</a:t>
            </a:r>
            <a:r>
              <a:rPr lang="en-US" altLang="ru-RU" dirty="0" smtClean="0">
                <a:hlinkClick r:id="rId2"/>
              </a:rPr>
              <a:t>click</a:t>
            </a:r>
            <a:r>
              <a:rPr lang="ru-RU" altLang="ru-RU" dirty="0" smtClean="0">
                <a:hlinkClick r:id="rId2"/>
              </a:rPr>
              <a:t>1</a:t>
            </a:r>
            <a:endParaRPr lang="ru-RU" alt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привет</a:t>
            </a:r>
          </a:p>
        </p:txBody>
      </p:sp>
    </p:spTree>
    <p:extLst>
      <p:ext uri="{BB962C8B-B14F-4D97-AF65-F5344CB8AC3E}">
        <p14:creationId xmlns:p14="http://schemas.microsoft.com/office/powerpoint/2010/main" val="1455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80528" y="30065"/>
            <a:ext cx="9145016" cy="733425"/>
          </a:xfrm>
        </p:spPr>
        <p:txBody>
          <a:bodyPr/>
          <a:lstStyle/>
          <a:p>
            <a:pPr eaLnBrk="1" hangingPunct="1"/>
            <a:r>
              <a:rPr lang="ru-RU" altLang="ru-RU" sz="4400" b="0" dirty="0" smtClean="0"/>
              <a:t>Стандартный поток ввода – метод </a:t>
            </a:r>
            <a:r>
              <a:rPr lang="en-US" altLang="ru-RU" sz="4400" b="0" dirty="0" smtClean="0"/>
              <a:t>POST</a:t>
            </a:r>
            <a:endParaRPr lang="ru-RU" altLang="ru-RU" sz="4400" b="0" dirty="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844824"/>
            <a:ext cx="7488238" cy="4606925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В текстовые поля формы файл </a:t>
            </a:r>
            <a:r>
              <a:rPr lang="en-US" altLang="ru-RU" dirty="0" smtClean="0"/>
              <a:t>f</a:t>
            </a:r>
            <a:r>
              <a:rPr lang="ru-RU" altLang="ru-RU" dirty="0" smtClean="0"/>
              <a:t>2.</a:t>
            </a:r>
            <a:r>
              <a:rPr lang="en-US" altLang="ru-RU" dirty="0" smtClean="0"/>
              <a:t>html</a:t>
            </a:r>
            <a:r>
              <a:rPr lang="ru-RU" altLang="ru-RU" dirty="0" smtClean="0"/>
              <a:t> введено 123 и «привет»</a:t>
            </a:r>
          </a:p>
          <a:p>
            <a:pPr eaLnBrk="1" hangingPunct="1">
              <a:buFont typeface="Wingdings" pitchFamily="2" charset="2"/>
              <a:buNone/>
            </a:pPr>
            <a:endParaRPr lang="ru-RU" alt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/>
              <a:t>CONTENT_LENGTH=48</a:t>
            </a:r>
            <a:endParaRPr lang="ru-RU" alt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/>
              <a:t>Query:text1=123&amp;text2=%EF%F0%E8%E2%E5%F2&amp;action=click1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/>
              <a:t>URL</a:t>
            </a:r>
            <a:r>
              <a:rPr lang="ru-RU" altLang="ru-RU" dirty="0" smtClean="0"/>
              <a:t> при методе </a:t>
            </a:r>
            <a:r>
              <a:rPr lang="en-US" altLang="ru-RU" dirty="0" smtClean="0"/>
              <a:t>POST</a:t>
            </a:r>
            <a:endParaRPr lang="en-US" altLang="ru-RU" dirty="0" smtClean="0">
              <a:hlinkClick r:id="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ru-RU" dirty="0" smtClean="0">
                <a:hlinkClick r:id=""/>
              </a:rPr>
              <a:t>http://php/cgi-bin/first.pl</a:t>
            </a: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4866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9144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Переменные окружения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773238"/>
            <a:ext cx="6985000" cy="475138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SCRIPT_NAME </a:t>
            </a:r>
            <a:r>
              <a:rPr lang="en-US" altLang="ru-RU" sz="2400" smtClean="0"/>
              <a:t>-</a:t>
            </a:r>
            <a:r>
              <a:rPr lang="ru-RU" altLang="ru-RU" sz="2400" smtClean="0"/>
              <a:t>/cgi-bin/first.pl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SERVER_NAME </a:t>
            </a:r>
            <a:r>
              <a:rPr lang="en-US" altLang="ru-RU" sz="2400" smtClean="0"/>
              <a:t>- </a:t>
            </a:r>
            <a:r>
              <a:rPr lang="ru-RU" altLang="ru-RU" sz="2400" smtClean="0"/>
              <a:t>Php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REQUEST_METHOD </a:t>
            </a:r>
            <a:r>
              <a:rPr lang="en-US" altLang="ru-RU" sz="2400" smtClean="0"/>
              <a:t> -</a:t>
            </a:r>
            <a:r>
              <a:rPr lang="ru-RU" altLang="ru-RU" sz="2400" smtClean="0">
                <a:solidFill>
                  <a:srgbClr val="990000"/>
                </a:solidFill>
              </a:rPr>
              <a:t>POST</a:t>
            </a:r>
            <a:r>
              <a:rPr lang="ru-RU" altLang="ru-RU" sz="2400" smtClean="0"/>
              <a:t> </a:t>
            </a:r>
            <a:r>
              <a:rPr lang="en-US" altLang="ru-RU" sz="2400" smtClean="0"/>
              <a:t>| </a:t>
            </a:r>
            <a:r>
              <a:rPr lang="ru-RU" altLang="ru-RU" sz="2400" smtClean="0">
                <a:solidFill>
                  <a:schemeClr val="accent2"/>
                </a:solidFill>
              </a:rPr>
              <a:t>GET</a:t>
            </a:r>
            <a:r>
              <a:rPr lang="ru-RU" altLang="ru-RU" sz="2400" smtClean="0"/>
              <a:t>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CONTENT_LENGTH </a:t>
            </a:r>
            <a:r>
              <a:rPr lang="en-US" altLang="ru-RU" sz="2400" smtClean="0"/>
              <a:t> -  </a:t>
            </a:r>
            <a:r>
              <a:rPr lang="ru-RU" altLang="ru-RU" sz="2400" smtClean="0">
                <a:solidFill>
                  <a:srgbClr val="990000"/>
                </a:solidFill>
              </a:rPr>
              <a:t>48 </a:t>
            </a:r>
            <a:r>
              <a:rPr lang="en-US" altLang="ru-RU" sz="2400" smtClean="0"/>
              <a:t> | </a:t>
            </a:r>
            <a:r>
              <a:rPr lang="en-US" altLang="ru-RU" sz="2400" smtClean="0">
                <a:solidFill>
                  <a:schemeClr val="accent2"/>
                </a:solidFill>
              </a:rPr>
              <a:t>“”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QUERY_STRING </a:t>
            </a:r>
            <a:r>
              <a:rPr lang="en-US" altLang="ru-RU" sz="2400" smtClean="0"/>
              <a:t>=</a:t>
            </a:r>
            <a:r>
              <a:rPr lang="en-US" altLang="ru-RU" sz="2400" smtClean="0">
                <a:solidFill>
                  <a:srgbClr val="990000"/>
                </a:solidFill>
              </a:rPr>
              <a:t>“” </a:t>
            </a:r>
            <a:r>
              <a:rPr lang="en-US" altLang="ru-RU" sz="2400" smtClean="0"/>
              <a:t>|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>
                <a:solidFill>
                  <a:schemeClr val="accent2"/>
                </a:solidFill>
              </a:rPr>
              <a:t>text1=123&amp;text2=%EF%F0%E8%E2%E5%F2&amp;action=click1</a:t>
            </a:r>
            <a:r>
              <a:rPr lang="ru-RU" altLang="ru-RU" sz="2400" smtClean="0"/>
              <a:t>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SERVER_PROTOCOL </a:t>
            </a:r>
            <a:r>
              <a:rPr lang="en-US" altLang="ru-RU" sz="2400" smtClean="0"/>
              <a:t>- </a:t>
            </a:r>
            <a:r>
              <a:rPr lang="ru-RU" altLang="ru-RU" sz="2400" smtClean="0"/>
              <a:t>HTTP/1.1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r>
              <a:rPr lang="ru-RU" altLang="ru-RU" sz="2400" smtClean="0"/>
              <a:t>SERVER_ADDR </a:t>
            </a:r>
            <a:r>
              <a:rPr lang="en-US" altLang="ru-RU" sz="2400" smtClean="0"/>
              <a:t>- </a:t>
            </a:r>
            <a:r>
              <a:rPr lang="ru-RU" altLang="ru-RU" sz="2400" smtClean="0"/>
              <a:t>192.168.0.254 </a:t>
            </a:r>
            <a:endParaRPr lang="en-US" altLang="ru-RU" sz="2400" smtClean="0"/>
          </a:p>
          <a:p>
            <a:pPr eaLnBrk="1" hangingPunct="1">
              <a:lnSpc>
                <a:spcPct val="90000"/>
              </a:lnSpc>
            </a:pPr>
            <a:endParaRPr lang="ru-RU" altLang="ru-RU" sz="2400" smtClean="0"/>
          </a:p>
        </p:txBody>
      </p:sp>
    </p:spTree>
    <p:extLst>
      <p:ext uri="{BB962C8B-B14F-4D97-AF65-F5344CB8AC3E}">
        <p14:creationId xmlns:p14="http://schemas.microsoft.com/office/powerpoint/2010/main" val="2991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116632"/>
            <a:ext cx="6512511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Серверные переменные в </a:t>
            </a:r>
            <a:r>
              <a:rPr lang="en-US" altLang="ru-RU" dirty="0" smtClean="0"/>
              <a:t>PHP</a:t>
            </a:r>
            <a:endParaRPr lang="ru-RU" altLang="ru-RU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905000"/>
            <a:ext cx="7129462" cy="411480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&lt;?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	echo "Server port: ".$SERVER_PORT.</a:t>
            </a:r>
            <a:endParaRPr lang="en-US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“</a:t>
            </a:r>
            <a:r>
              <a:rPr lang="ru-RU" altLang="ru-RU" smtClean="0"/>
              <a:t>&lt;br /&gt;</a:t>
            </a:r>
            <a:r>
              <a:rPr lang="en-US" altLang="ru-RU" smtClean="0"/>
              <a:t>”</a:t>
            </a:r>
            <a:r>
              <a:rPr lang="ru-RU" altLang="ru-RU" smtClean="0"/>
              <a:t>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	echo "Content length: ".getenv('CONTENT_LENGTH').</a:t>
            </a:r>
            <a:r>
              <a:rPr lang="en-US" altLang="ru-RU" smtClean="0"/>
              <a:t>”</a:t>
            </a:r>
            <a:r>
              <a:rPr lang="ru-RU" altLang="ru-RU" smtClean="0"/>
              <a:t>&lt;br /&gt;</a:t>
            </a:r>
            <a:r>
              <a:rPr lang="en-US" altLang="ru-RU" smtClean="0"/>
              <a:t>”</a:t>
            </a:r>
            <a:r>
              <a:rPr lang="ru-RU" altLang="ru-RU" smtClean="0"/>
              <a:t>;	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98971919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13061" cy="1143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Использование технологии </a:t>
            </a:r>
            <a:r>
              <a:rPr lang="en-US" altLang="ru-RU" sz="3500" dirty="0" smtClean="0"/>
              <a:t>ASP</a:t>
            </a:r>
            <a:r>
              <a:rPr lang="ru-RU" altLang="ru-RU" sz="3500" dirty="0" smtClean="0"/>
              <a:t>.</a:t>
            </a:r>
            <a:r>
              <a:rPr lang="en-US" altLang="ru-RU" sz="3500" dirty="0" smtClean="0"/>
              <a:t>NET</a:t>
            </a:r>
            <a:r>
              <a:rPr lang="ru-RU" altLang="ru-RU" sz="3500" dirty="0" smtClean="0"/>
              <a:t>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052736"/>
            <a:ext cx="8229600" cy="4733925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altLang="ru-RU" sz="2200" dirty="0" smtClean="0"/>
              <a:t>Построение </a:t>
            </a:r>
            <a:r>
              <a:rPr lang="en-US" altLang="ru-RU" sz="2200" dirty="0" smtClean="0"/>
              <a:t>Web</a:t>
            </a:r>
            <a:r>
              <a:rPr lang="ru-RU" altLang="ru-RU" sz="2200" dirty="0" smtClean="0"/>
              <a:t>-страниц динамически мотивируется прежде всего тем, что результаты могут основываться на пользовательском вводе. 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200" dirty="0" smtClean="0"/>
              <a:t>Общий способ передачи информации с </a:t>
            </a:r>
            <a:r>
              <a:rPr lang="en-US" altLang="ru-RU" sz="2200" dirty="0" smtClean="0"/>
              <a:t>Web</a:t>
            </a:r>
            <a:r>
              <a:rPr lang="ru-RU" altLang="ru-RU" sz="2200" dirty="0" smtClean="0"/>
              <a:t>-страницы в серверную программу предполагает, что данные формы можно добавлять в конец адреса URL после вопросительного знака, если это </a:t>
            </a:r>
            <a:r>
              <a:rPr lang="en-US" altLang="ru-RU" sz="2200" dirty="0" smtClean="0"/>
              <a:t>GET</a:t>
            </a:r>
            <a:r>
              <a:rPr lang="ru-RU" altLang="ru-RU" sz="2200" dirty="0" smtClean="0"/>
              <a:t>-запросы, или посылать серверу в отдельной строке, если это </a:t>
            </a:r>
            <a:r>
              <a:rPr lang="en-US" altLang="ru-RU" sz="2200" dirty="0" smtClean="0"/>
              <a:t>POST</a:t>
            </a:r>
            <a:r>
              <a:rPr lang="ru-RU" altLang="ru-RU" sz="2200" dirty="0" smtClean="0"/>
              <a:t>-запросы. 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200" dirty="0" smtClean="0"/>
              <a:t>Выделение необходимой информации из данных формы традиционно является одной из наиболее трудоемких работ при </a:t>
            </a:r>
            <a:r>
              <a:rPr lang="en-US" altLang="ru-RU" sz="2200" dirty="0" smtClean="0"/>
              <a:t>CGI</a:t>
            </a:r>
            <a:r>
              <a:rPr lang="ru-RU" altLang="ru-RU" sz="2200" dirty="0" smtClean="0"/>
              <a:t>-программировании. </a:t>
            </a:r>
          </a:p>
        </p:txBody>
      </p:sp>
    </p:spTree>
    <p:extLst>
      <p:ext uri="{BB962C8B-B14F-4D97-AF65-F5344CB8AC3E}">
        <p14:creationId xmlns:p14="http://schemas.microsoft.com/office/powerpoint/2010/main" val="17783099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1" y="0"/>
            <a:ext cx="9133479" cy="1143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Сложности </a:t>
            </a:r>
            <a:r>
              <a:rPr lang="en-US" altLang="ru-RU" sz="3500" dirty="0" smtClean="0"/>
              <a:t>CGI-</a:t>
            </a:r>
            <a:r>
              <a:rPr lang="ru-RU" altLang="ru-RU" sz="3500" dirty="0" smtClean="0"/>
              <a:t>программирования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268760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ru-RU" altLang="ru-RU" sz="2600" dirty="0" smtClean="0"/>
              <a:t>Во-первых, чтение данных для </a:t>
            </a:r>
            <a:r>
              <a:rPr lang="en-US" altLang="ru-RU" sz="2600" dirty="0" smtClean="0"/>
              <a:t>GET</a:t>
            </a:r>
            <a:r>
              <a:rPr lang="ru-RU" altLang="ru-RU" sz="2600" dirty="0" smtClean="0"/>
              <a:t>-запросов (в традиционном </a:t>
            </a:r>
            <a:r>
              <a:rPr lang="en-US" altLang="ru-RU" sz="2600" dirty="0" smtClean="0"/>
              <a:t>CGI</a:t>
            </a:r>
            <a:r>
              <a:rPr lang="ru-RU" altLang="ru-RU" sz="2600" dirty="0" smtClean="0"/>
              <a:t>-программировании это выполняется через переменную окружения </a:t>
            </a:r>
            <a:r>
              <a:rPr lang="en-US" altLang="ru-RU" sz="2600" dirty="0" smtClean="0"/>
              <a:t>QUERY</a:t>
            </a:r>
            <a:r>
              <a:rPr lang="ru-RU" altLang="ru-RU" sz="2600" dirty="0" smtClean="0"/>
              <a:t>_</a:t>
            </a:r>
            <a:r>
              <a:rPr lang="en-US" altLang="ru-RU" sz="2600" dirty="0" smtClean="0"/>
              <a:t>STRING</a:t>
            </a:r>
            <a:r>
              <a:rPr lang="ru-RU" altLang="ru-RU" sz="2600" dirty="0" smtClean="0"/>
              <a:t>) и </a:t>
            </a:r>
            <a:r>
              <a:rPr lang="en-US" altLang="ru-RU" sz="2600" dirty="0" smtClean="0"/>
              <a:t>POST</a:t>
            </a:r>
            <a:r>
              <a:rPr lang="ru-RU" altLang="ru-RU" sz="2600" dirty="0" smtClean="0"/>
              <a:t>-запросов (в традиционном </a:t>
            </a:r>
            <a:r>
              <a:rPr lang="en-US" altLang="ru-RU" sz="2600" dirty="0" smtClean="0"/>
              <a:t>CGI</a:t>
            </a:r>
            <a:r>
              <a:rPr lang="ru-RU" altLang="ru-RU" sz="2600" dirty="0" smtClean="0"/>
              <a:t>-программировании это чтение стандартного ввода) выполняется по-разному.</a:t>
            </a:r>
          </a:p>
          <a:p>
            <a:pPr eaLnBrk="1" hangingPunct="1"/>
            <a:r>
              <a:rPr lang="ru-RU" altLang="ru-RU" sz="2600" dirty="0" smtClean="0"/>
              <a:t>Во-вторых, необходимо выделить пары (имя = значение), разделенные амперсандом (&amp;), затем отделить имена параметров от их значений.</a:t>
            </a:r>
          </a:p>
          <a:p>
            <a:pPr eaLnBrk="1" hangingPunct="1"/>
            <a:endParaRPr lang="ru-RU" alt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164528375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98437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620713"/>
            <a:ext cx="7345362" cy="590391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400" smtClean="0"/>
              <a:t>В-третьих, необходимо декодировать значения, которые были присоединены к </a:t>
            </a:r>
            <a:r>
              <a:rPr lang="en-US" altLang="ru-RU" sz="2400" smtClean="0"/>
              <a:t>URL</a:t>
            </a:r>
            <a:r>
              <a:rPr lang="ru-RU" altLang="ru-RU" sz="2400" smtClean="0"/>
              <a:t>. Буквенно-цифровые символы при передаче не изменяются , пробелы преобразуются в нави плюс, другие символы – в последовательности %ХХ, где ХХ- </a:t>
            </a:r>
            <a:r>
              <a:rPr lang="en-US" altLang="ru-RU" sz="2400" smtClean="0"/>
              <a:t>ASCII</a:t>
            </a:r>
            <a:r>
              <a:rPr lang="ru-RU" altLang="ru-RU" sz="2400" smtClean="0"/>
              <a:t>-значение символа (шестнадцатеричное). Затем серверная программа должна выполнить процесс в обратном порядке.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400" smtClean="0"/>
              <a:t>Четвертая причина, по которой синтаксический разбор данных, передаваемых в форме, является очень трудоемким, заключается в том, что значения параметров могут быть опущены или параметр может иметь больше одного значения.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/>
              <a:t>Использование технологии </a:t>
            </a:r>
            <a:r>
              <a:rPr lang="en-US" altLang="ru-RU" sz="2400" smtClean="0">
                <a:solidFill>
                  <a:srgbClr val="990000"/>
                </a:solidFill>
              </a:rPr>
              <a:t>ASP</a:t>
            </a:r>
            <a:r>
              <a:rPr lang="ru-RU" altLang="ru-RU" sz="2400" smtClean="0">
                <a:solidFill>
                  <a:srgbClr val="990000"/>
                </a:solidFill>
              </a:rPr>
              <a:t>.</a:t>
            </a:r>
            <a:r>
              <a:rPr lang="en-US" altLang="ru-RU" sz="2400" smtClean="0">
                <a:solidFill>
                  <a:srgbClr val="990000"/>
                </a:solidFill>
              </a:rPr>
              <a:t>NET</a:t>
            </a:r>
            <a:r>
              <a:rPr lang="ru-RU" altLang="ru-RU" sz="2400" smtClean="0"/>
              <a:t> привлекательно тем, что весь синтаксический анализ формы осуществляется автоматически.</a:t>
            </a:r>
          </a:p>
        </p:txBody>
      </p:sp>
    </p:spTree>
    <p:extLst>
      <p:ext uri="{BB962C8B-B14F-4D97-AF65-F5344CB8AC3E}">
        <p14:creationId xmlns:p14="http://schemas.microsoft.com/office/powerpoint/2010/main" val="419434643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0992" y="116632"/>
            <a:ext cx="9073008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Объект </a:t>
            </a:r>
            <a:r>
              <a:rPr lang="en-US" altLang="ru-RU" dirty="0" err="1" smtClean="0"/>
              <a:t>HttpResponse</a:t>
            </a:r>
            <a:r>
              <a:rPr lang="ru-RU" altLang="ru-RU" dirty="0" smtClean="0"/>
              <a:t>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ru-RU" altLang="ru-RU" sz="2400" smtClean="0"/>
              <a:t>Встроенный объект </a:t>
            </a:r>
            <a:r>
              <a:rPr lang="en-US" altLang="ru-RU" sz="2400" smtClean="0">
                <a:solidFill>
                  <a:srgbClr val="990000"/>
                </a:solidFill>
              </a:rPr>
              <a:t>HttpResponse </a:t>
            </a:r>
            <a:r>
              <a:rPr lang="ru-RU" altLang="ru-RU" sz="2400" smtClean="0"/>
              <a:t>выполняет пересылку информации браузеру удаленного пользователя. Разработчик также может обращаться к этому объекту посредством свойства </a:t>
            </a:r>
            <a:r>
              <a:rPr lang="en-US" altLang="ru-RU" sz="2400" smtClean="0">
                <a:solidFill>
                  <a:srgbClr val="990000"/>
                </a:solidFill>
              </a:rPr>
              <a:t>Response</a:t>
            </a:r>
            <a:r>
              <a:rPr lang="ru-RU" altLang="ru-RU" sz="2400" smtClean="0"/>
              <a:t> объекта </a:t>
            </a:r>
            <a:r>
              <a:rPr lang="en-US" altLang="ru-RU" sz="2400" smtClean="0"/>
              <a:t>Page</a:t>
            </a:r>
            <a:r>
              <a:rPr lang="ru-RU" altLang="ru-RU" sz="2400" smtClean="0"/>
              <a:t>.</a:t>
            </a:r>
            <a:r>
              <a:rPr lang="ru-RU" altLang="ru-RU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19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7992888" cy="1143000"/>
          </a:xfrm>
        </p:spPr>
        <p:txBody>
          <a:bodyPr/>
          <a:lstStyle/>
          <a:p>
            <a:r>
              <a:rPr lang="ru-RU" dirty="0"/>
              <a:t>Блочное шифрование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0042" y="980728"/>
            <a:ext cx="8496944" cy="5562952"/>
          </a:xfrm>
        </p:spPr>
        <p:txBody>
          <a:bodyPr>
            <a:normAutofit/>
          </a:bodyPr>
          <a:lstStyle/>
          <a:p>
            <a:r>
              <a:rPr lang="ru-RU" sz="1800" dirty="0"/>
              <a:t>Блочное шифрование характеризуется тем, что информация предварительно разбивается на блоки фиксированной длины (например, 64 или 128 бит). </a:t>
            </a:r>
          </a:p>
          <a:p>
            <a:r>
              <a:rPr lang="ru-RU" sz="1800" dirty="0"/>
              <a:t>При этом в различных </a:t>
            </a:r>
            <a:r>
              <a:rPr lang="ru-RU" sz="1800" dirty="0" smtClean="0"/>
              <a:t>КА </a:t>
            </a:r>
            <a:r>
              <a:rPr lang="ru-RU" sz="1800" dirty="0"/>
              <a:t>или даже в разных режимах работы одного и того же алгоритма блоки могут шифроваться как независимо друг от друга, так и «со сцеплением» – когда результат шифрования текущего блока данных зависит от значения предыдущего блока или от результата шифрования предыдущего блока.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61" y="3501008"/>
            <a:ext cx="6631707" cy="31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88640"/>
            <a:ext cx="6512511" cy="1143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Основные свойства объекта </a:t>
            </a:r>
            <a:r>
              <a:rPr lang="en-US" altLang="ru-RU" sz="3500" dirty="0" smtClean="0">
                <a:solidFill>
                  <a:srgbClr val="990000"/>
                </a:solidFill>
              </a:rPr>
              <a:t>Response</a:t>
            </a:r>
            <a:r>
              <a:rPr lang="ru-RU" altLang="ru-RU" sz="3500" dirty="0" smtClean="0"/>
              <a:t>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ru-RU" dirty="0" smtClean="0">
                <a:solidFill>
                  <a:srgbClr val="990000"/>
                </a:solidFill>
              </a:rPr>
              <a:t>Cookies</a:t>
            </a:r>
            <a:r>
              <a:rPr lang="ru-RU" altLang="ru-RU" dirty="0" smtClean="0"/>
              <a:t>- в свойстве хранится коллекция </a:t>
            </a:r>
            <a:r>
              <a:rPr lang="en-US" altLang="ru-RU" dirty="0" smtClean="0"/>
              <a:t>cookies</a:t>
            </a:r>
            <a:r>
              <a:rPr lang="ru-RU" altLang="ru-RU" dirty="0" smtClean="0"/>
              <a:t>, которая будет установлена на локальную систему пользователя. </a:t>
            </a:r>
          </a:p>
        </p:txBody>
      </p:sp>
    </p:spTree>
    <p:extLst>
      <p:ext uri="{BB962C8B-B14F-4D97-AF65-F5344CB8AC3E}">
        <p14:creationId xmlns:p14="http://schemas.microsoft.com/office/powerpoint/2010/main" val="126445266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Основные методы объекта </a:t>
            </a:r>
            <a:r>
              <a:rPr lang="en-US" altLang="ru-RU" sz="3500" dirty="0" smtClean="0">
                <a:solidFill>
                  <a:srgbClr val="990000"/>
                </a:solidFill>
              </a:rPr>
              <a:t>Response</a:t>
            </a:r>
            <a:endParaRPr lang="ru-RU" altLang="ru-RU" sz="3500" dirty="0" smtClean="0">
              <a:solidFill>
                <a:srgbClr val="990000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052736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700" dirty="0" smtClean="0">
                <a:solidFill>
                  <a:srgbClr val="990000"/>
                </a:solidFill>
              </a:rPr>
              <a:t>Redirect</a:t>
            </a:r>
            <a:r>
              <a:rPr lang="ru-RU" altLang="ru-RU" sz="2700" dirty="0" smtClean="0">
                <a:solidFill>
                  <a:srgbClr val="990000"/>
                </a:solidFill>
              </a:rPr>
              <a:t> </a:t>
            </a:r>
            <a:r>
              <a:rPr lang="ru-RU" altLang="ru-RU" sz="2700" dirty="0" smtClean="0"/>
              <a:t>–метод перенаправляет пользователя к другому ресурсу. Если необходимо вывести отдельную  </a:t>
            </a:r>
            <a:r>
              <a:rPr lang="en-US" altLang="ru-RU" sz="2700" dirty="0" smtClean="0"/>
              <a:t>Web</a:t>
            </a:r>
            <a:r>
              <a:rPr lang="ru-RU" altLang="ru-RU" sz="2700" dirty="0" smtClean="0"/>
              <a:t>- страницу, которая уже сформирована  и ее URL известен, следует воспользоваться этим методом. В качестве параметра методу передается </a:t>
            </a:r>
            <a:r>
              <a:rPr lang="en-US" altLang="ru-RU" sz="2700" dirty="0" smtClean="0"/>
              <a:t>URL</a:t>
            </a:r>
            <a:r>
              <a:rPr lang="ru-RU" altLang="ru-RU" sz="2700" dirty="0" smtClean="0"/>
              <a:t>-ресурса, который будет отправлен удаленному пользователю.</a:t>
            </a:r>
            <a:endParaRPr lang="en-US" altLang="ru-RU" sz="27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700" dirty="0" smtClean="0">
                <a:solidFill>
                  <a:srgbClr val="990000"/>
                </a:solidFill>
              </a:rPr>
              <a:t>Write</a:t>
            </a:r>
            <a:r>
              <a:rPr lang="ru-RU" altLang="ru-RU" sz="2700" dirty="0" smtClean="0">
                <a:solidFill>
                  <a:srgbClr val="990000"/>
                </a:solidFill>
              </a:rPr>
              <a:t>-</a:t>
            </a:r>
            <a:r>
              <a:rPr lang="ru-RU" altLang="ru-RU" sz="2700" dirty="0" smtClean="0"/>
              <a:t> один из наиболее часто используемых методов объекта </a:t>
            </a:r>
            <a:r>
              <a:rPr lang="en-US" altLang="ru-RU" sz="2700" dirty="0" err="1" smtClean="0"/>
              <a:t>HttpResponse</a:t>
            </a:r>
            <a:r>
              <a:rPr lang="ru-RU" altLang="ru-RU" sz="2700" dirty="0" smtClean="0"/>
              <a:t>. Записывает в выводимый поток текстовую информацию.</a:t>
            </a:r>
          </a:p>
        </p:txBody>
      </p:sp>
    </p:spTree>
    <p:extLst>
      <p:ext uri="{BB962C8B-B14F-4D97-AF65-F5344CB8AC3E}">
        <p14:creationId xmlns:p14="http://schemas.microsoft.com/office/powerpoint/2010/main" val="24415812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7543800" cy="72548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Объект </a:t>
            </a:r>
            <a:r>
              <a:rPr lang="en-US" altLang="ru-RU" dirty="0" err="1" smtClean="0"/>
              <a:t>HttpRequest</a:t>
            </a:r>
            <a:endParaRPr lang="ru-RU" altLang="ru-RU" dirty="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556792"/>
            <a:ext cx="8496944" cy="4824536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ru-RU" altLang="ru-RU" sz="2400" dirty="0" smtClean="0"/>
              <a:t>Если объект </a:t>
            </a:r>
            <a:r>
              <a:rPr lang="en-US" altLang="ru-RU" sz="2400" dirty="0" err="1" smtClean="0"/>
              <a:t>HttpResponse</a:t>
            </a:r>
            <a:r>
              <a:rPr lang="ru-RU" altLang="ru-RU" sz="2400" dirty="0" smtClean="0"/>
              <a:t> позволяет разработчику с максимальным удобством отправлять информацию удаленному пользователю, не заботясь о различных проблемах физического уровня, а сосредотачиваясь именно на логике отсылаемого пакета, то объект </a:t>
            </a:r>
            <a:r>
              <a:rPr lang="en-US" altLang="ru-RU" sz="2400" dirty="0" err="1" smtClean="0"/>
              <a:t>HttpRequest</a:t>
            </a:r>
            <a:r>
              <a:rPr lang="ru-RU" altLang="ru-RU" sz="2400" dirty="0" smtClean="0"/>
              <a:t> помогает разработчику легко ориентироваться в разнообразной информации, которая приходит от удаленного пользователя.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ru-RU" altLang="ru-RU" sz="2400" dirty="0" smtClean="0"/>
              <a:t>В этот объект помещается информация, посылаемая браузером на сервер.</a:t>
            </a:r>
          </a:p>
        </p:txBody>
      </p:sp>
    </p:spTree>
    <p:extLst>
      <p:ext uri="{BB962C8B-B14F-4D97-AF65-F5344CB8AC3E}">
        <p14:creationId xmlns:p14="http://schemas.microsoft.com/office/powerpoint/2010/main" val="38891294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2150"/>
            <a:ext cx="7543800" cy="725488"/>
          </a:xfrm>
        </p:spPr>
        <p:txBody>
          <a:bodyPr/>
          <a:lstStyle/>
          <a:p>
            <a:pPr eaLnBrk="1" hangingPunct="1"/>
            <a:r>
              <a:rPr lang="ru-RU" altLang="ru-RU" smtClean="0"/>
              <a:t>Объект </a:t>
            </a:r>
            <a:r>
              <a:rPr lang="en-US" altLang="ru-RU" smtClean="0"/>
              <a:t>HttpRequest</a:t>
            </a:r>
            <a:endParaRPr lang="ru-RU" altLang="ru-RU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z="2400" smtClean="0"/>
              <a:t>В блоке принимаемой информации могут находиться:</a:t>
            </a:r>
          </a:p>
          <a:p>
            <a:pPr eaLnBrk="1" hangingPunct="1"/>
            <a:r>
              <a:rPr lang="ru-RU" altLang="ru-RU" sz="2400" smtClean="0"/>
              <a:t>данные, введенные пользователем в элементы управления форм,  </a:t>
            </a:r>
          </a:p>
          <a:p>
            <a:pPr eaLnBrk="1" hangingPunct="1"/>
            <a:r>
              <a:rPr lang="en-US" altLang="ru-RU" sz="2400" smtClean="0"/>
              <a:t>URL</a:t>
            </a:r>
            <a:r>
              <a:rPr lang="ru-RU" altLang="ru-RU" sz="2400" smtClean="0"/>
              <a:t> запрошенного ресурса, </a:t>
            </a:r>
          </a:p>
          <a:p>
            <a:pPr eaLnBrk="1" hangingPunct="1"/>
            <a:r>
              <a:rPr lang="ru-RU" altLang="ru-RU" sz="2400" smtClean="0"/>
              <a:t>содержание </a:t>
            </a:r>
            <a:r>
              <a:rPr lang="en-US" altLang="ru-RU" sz="2400" smtClean="0"/>
              <a:t>cookies</a:t>
            </a:r>
            <a:r>
              <a:rPr lang="ru-RU" altLang="ru-RU" sz="2400" smtClean="0"/>
              <a:t> и </a:t>
            </a:r>
          </a:p>
          <a:p>
            <a:pPr eaLnBrk="1" hangingPunct="1"/>
            <a:r>
              <a:rPr lang="ru-RU" altLang="ru-RU" sz="2400" smtClean="0"/>
              <a:t>многое другое.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z="2400" smtClean="0"/>
              <a:t>Объект </a:t>
            </a:r>
            <a:r>
              <a:rPr lang="en-US" altLang="ru-RU" sz="2400" smtClean="0"/>
              <a:t>HttpRequest</a:t>
            </a:r>
            <a:r>
              <a:rPr lang="ru-RU" altLang="ru-RU" sz="2400" smtClean="0"/>
              <a:t> поможет разработчику получить именно ту информацию, которая ему нужна для функционирования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06253963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468544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Свойства объекта </a:t>
            </a:r>
            <a:r>
              <a:rPr lang="en-US" altLang="ru-RU" dirty="0" err="1" smtClean="0">
                <a:solidFill>
                  <a:srgbClr val="990000"/>
                </a:solidFill>
              </a:rPr>
              <a:t>HttpRequest</a:t>
            </a:r>
            <a:r>
              <a:rPr lang="ru-RU" altLang="ru-RU" dirty="0" smtClean="0"/>
              <a:t>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268760"/>
            <a:ext cx="8229600" cy="52037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990000"/>
                </a:solidFill>
              </a:rPr>
              <a:t>Browser</a:t>
            </a:r>
            <a:r>
              <a:rPr lang="ru-RU" altLang="ru-RU" sz="2200" dirty="0" smtClean="0">
                <a:solidFill>
                  <a:srgbClr val="990000"/>
                </a:solidFill>
              </a:rPr>
              <a:t> </a:t>
            </a:r>
            <a:r>
              <a:rPr lang="ru-RU" altLang="ru-RU" sz="2200" dirty="0" smtClean="0"/>
              <a:t>– составное свойство, в котором указывается список параметров браузера удаленного пользователя. Объект подобного типа имеет свои свойства: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990000"/>
                </a:solidFill>
              </a:rPr>
              <a:t>Cookies</a:t>
            </a:r>
            <a:r>
              <a:rPr lang="ru-RU" altLang="ru-RU" sz="2200" dirty="0" smtClean="0">
                <a:solidFill>
                  <a:srgbClr val="990000"/>
                </a:solidFill>
              </a:rPr>
              <a:t> </a:t>
            </a:r>
            <a:r>
              <a:rPr lang="ru-RU" altLang="ru-RU" sz="2200" dirty="0" smtClean="0"/>
              <a:t>–свойство содержит коллекцию </a:t>
            </a:r>
            <a:r>
              <a:rPr lang="en-US" altLang="ru-RU" sz="2200" dirty="0" smtClean="0"/>
              <a:t>cookies</a:t>
            </a:r>
            <a:r>
              <a:rPr lang="ru-RU" altLang="ru-RU" sz="2200" dirty="0" smtClean="0"/>
              <a:t>, которые передаются на сервер браузером пользователя.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990000"/>
                </a:solidFill>
              </a:rPr>
              <a:t>Files</a:t>
            </a:r>
            <a:r>
              <a:rPr lang="ru-RU" altLang="ru-RU" sz="2200" dirty="0" smtClean="0">
                <a:solidFill>
                  <a:srgbClr val="990000"/>
                </a:solidFill>
              </a:rPr>
              <a:t>-</a:t>
            </a:r>
            <a:r>
              <a:rPr lang="ru-RU" altLang="ru-RU" sz="2200" dirty="0" smtClean="0"/>
              <a:t> свойство содержит коллекцию файлов, переданы пользователю на сервер. Свойство имеет смысл обрабатывать только в том случае, если указан </a:t>
            </a:r>
            <a:r>
              <a:rPr lang="en-US" altLang="ru-RU" sz="2200" dirty="0" smtClean="0"/>
              <a:t>MIME</a:t>
            </a:r>
            <a:r>
              <a:rPr lang="ru-RU" altLang="ru-RU" sz="2200" dirty="0" smtClean="0"/>
              <a:t>-тип </a:t>
            </a:r>
            <a:r>
              <a:rPr lang="en-US" altLang="ru-RU" sz="2200" dirty="0" err="1" smtClean="0"/>
              <a:t>muilipart</a:t>
            </a:r>
            <a:r>
              <a:rPr lang="ru-RU" altLang="ru-RU" sz="2200" dirty="0" smtClean="0"/>
              <a:t>/</a:t>
            </a:r>
            <a:r>
              <a:rPr lang="en-US" altLang="ru-RU" sz="2200" dirty="0" smtClean="0"/>
              <a:t>form</a:t>
            </a:r>
            <a:r>
              <a:rPr lang="ru-RU" altLang="ru-RU" sz="2200" dirty="0" smtClean="0"/>
              <a:t>-</a:t>
            </a:r>
            <a:r>
              <a:rPr lang="en-US" altLang="ru-RU" sz="2200" dirty="0" smtClean="0"/>
              <a:t>data</a:t>
            </a:r>
            <a:r>
              <a:rPr lang="ru-RU" altLang="ru-RU" sz="2200" dirty="0" smtClean="0"/>
              <a:t>.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990000"/>
                </a:solidFill>
              </a:rPr>
              <a:t>Headers</a:t>
            </a:r>
            <a:r>
              <a:rPr lang="ru-RU" altLang="ru-RU" sz="2200" dirty="0" smtClean="0"/>
              <a:t>-в свойстве содержится коллекция заголовков протокола </a:t>
            </a:r>
            <a:r>
              <a:rPr lang="en-US" altLang="ru-RU" sz="2200" dirty="0" smtClean="0"/>
              <a:t>HTTP</a:t>
            </a:r>
            <a:r>
              <a:rPr lang="ru-RU" altLang="ru-RU" sz="2200" dirty="0" smtClean="0"/>
              <a:t>, переданных браузером удаленного пользователя на сервер.</a:t>
            </a:r>
            <a:endParaRPr lang="en-US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397198160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50"/>
            <a:ext cx="9144000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Свойства объекта </a:t>
            </a:r>
            <a:r>
              <a:rPr lang="en-US" altLang="ru-RU" dirty="0" err="1" smtClean="0">
                <a:solidFill>
                  <a:srgbClr val="990000"/>
                </a:solidFill>
              </a:rPr>
              <a:t>HttpRequest</a:t>
            </a:r>
            <a:endParaRPr lang="ru-RU" altLang="ru-RU" dirty="0" smtClean="0">
              <a:solidFill>
                <a:srgbClr val="990000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916832"/>
            <a:ext cx="8496944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ru-RU" sz="2700" dirty="0" err="1" smtClean="0">
                <a:solidFill>
                  <a:srgbClr val="990000"/>
                </a:solidFill>
              </a:rPr>
              <a:t>ContentLength</a:t>
            </a:r>
            <a:r>
              <a:rPr lang="ru-RU" altLang="ru-RU" sz="2700" dirty="0" smtClean="0"/>
              <a:t> – в данном свойстве указывается размер блока информации, переданного на сервер. Размер рассчитывается в байтах, значение свойства имеет тип </a:t>
            </a:r>
            <a:r>
              <a:rPr lang="en-US" altLang="ru-RU" sz="2700" dirty="0" smtClean="0"/>
              <a:t>Integer</a:t>
            </a:r>
            <a:r>
              <a:rPr lang="ru-RU" altLang="ru-RU" sz="2700" dirty="0" smtClean="0"/>
              <a:t>.</a:t>
            </a:r>
            <a:endParaRPr lang="en-US" altLang="ru-RU" sz="27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700" dirty="0" err="1" smtClean="0">
                <a:solidFill>
                  <a:srgbClr val="990000"/>
                </a:solidFill>
              </a:rPr>
              <a:t>HttpMethod</a:t>
            </a:r>
            <a:r>
              <a:rPr lang="ru-RU" altLang="ru-RU" sz="2700" dirty="0" smtClean="0"/>
              <a:t> – свойство указывает, какой именно тип передачи информации на сервер был использован браузером удаленного пользователя, </a:t>
            </a:r>
            <a:r>
              <a:rPr lang="en-US" altLang="ru-RU" sz="2700" dirty="0" smtClean="0"/>
              <a:t>GET</a:t>
            </a:r>
            <a:r>
              <a:rPr lang="ru-RU" altLang="ru-RU" sz="2700" dirty="0" smtClean="0"/>
              <a:t>. </a:t>
            </a:r>
            <a:r>
              <a:rPr lang="en-US" altLang="ru-RU" sz="2700" dirty="0" smtClean="0"/>
              <a:t>POST</a:t>
            </a:r>
            <a:r>
              <a:rPr lang="ru-RU" altLang="ru-RU" sz="2700" dirty="0" smtClean="0"/>
              <a:t> или </a:t>
            </a:r>
            <a:r>
              <a:rPr lang="en-US" altLang="ru-RU" sz="2700" dirty="0" smtClean="0"/>
              <a:t> HEAD</a:t>
            </a:r>
            <a:r>
              <a:rPr lang="ru-RU" altLang="ru-RU" sz="2700" dirty="0" smtClean="0"/>
              <a:t>.  </a:t>
            </a:r>
            <a:endParaRPr lang="en-US" altLang="ru-RU" sz="27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ru-RU" sz="2700" dirty="0" err="1" smtClean="0">
                <a:solidFill>
                  <a:srgbClr val="990000"/>
                </a:solidFill>
              </a:rPr>
              <a:t>Params</a:t>
            </a:r>
            <a:r>
              <a:rPr lang="ru-RU" altLang="ru-RU" sz="2700" dirty="0" smtClean="0"/>
              <a:t> – свойство объединяет в себе коллекцию все переменны из </a:t>
            </a:r>
            <a:r>
              <a:rPr lang="en-US" altLang="ru-RU" sz="2700" dirty="0" err="1" smtClean="0"/>
              <a:t>QueryString</a:t>
            </a:r>
            <a:r>
              <a:rPr lang="ru-RU" altLang="ru-RU" sz="2700" dirty="0" smtClean="0"/>
              <a:t>, </a:t>
            </a:r>
            <a:r>
              <a:rPr lang="en-US" altLang="ru-RU" sz="2700" dirty="0" smtClean="0"/>
              <a:t>Form</a:t>
            </a:r>
            <a:r>
              <a:rPr lang="ru-RU" altLang="ru-RU" sz="2700" dirty="0" smtClean="0"/>
              <a:t>, </a:t>
            </a:r>
            <a:r>
              <a:rPr lang="en-US" altLang="ru-RU" sz="2700" dirty="0" err="1" smtClean="0"/>
              <a:t>ServerVariable</a:t>
            </a:r>
            <a:r>
              <a:rPr lang="ru-RU" altLang="ru-RU" sz="2700" dirty="0" smtClean="0"/>
              <a:t> и </a:t>
            </a:r>
            <a:r>
              <a:rPr lang="en-US" altLang="ru-RU" sz="2700" dirty="0" smtClean="0"/>
              <a:t>Cookies</a:t>
            </a:r>
            <a:r>
              <a:rPr lang="ru-RU" altLang="ru-RU" sz="2700" dirty="0" smtClean="0"/>
              <a:t>.</a:t>
            </a:r>
            <a:endParaRPr lang="en-US" altLang="ru-RU" sz="2700" dirty="0" smtClean="0"/>
          </a:p>
          <a:p>
            <a:pPr eaLnBrk="1" hangingPunct="1">
              <a:lnSpc>
                <a:spcPct val="80000"/>
              </a:lnSpc>
            </a:pPr>
            <a:endParaRPr lang="ru-RU" altLang="ru-RU" sz="2700" dirty="0" smtClean="0"/>
          </a:p>
        </p:txBody>
      </p:sp>
    </p:spTree>
    <p:extLst>
      <p:ext uri="{BB962C8B-B14F-4D97-AF65-F5344CB8AC3E}">
        <p14:creationId xmlns:p14="http://schemas.microsoft.com/office/powerpoint/2010/main" val="412949852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26135" y="0"/>
            <a:ext cx="9170135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Свойства объекта </a:t>
            </a:r>
            <a:r>
              <a:rPr lang="en-US" altLang="ru-RU" dirty="0" err="1" smtClean="0">
                <a:solidFill>
                  <a:srgbClr val="990000"/>
                </a:solidFill>
              </a:rPr>
              <a:t>HttpRequest</a:t>
            </a:r>
            <a:endParaRPr lang="ru-RU" altLang="ru-RU" dirty="0" smtClean="0">
              <a:solidFill>
                <a:srgbClr val="990000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7570788" cy="4733925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200" dirty="0" err="1" smtClean="0">
                <a:solidFill>
                  <a:srgbClr val="990000"/>
                </a:solidFill>
              </a:rPr>
              <a:t>QueryString</a:t>
            </a:r>
            <a:r>
              <a:rPr lang="ru-RU" altLang="ru-RU" sz="2200" dirty="0" smtClean="0"/>
              <a:t> – в свойстве находится коллекция с наименованиями все перемены и все параметров, переданы в строке </a:t>
            </a:r>
            <a:r>
              <a:rPr lang="en-US" altLang="ru-RU" sz="2200" dirty="0" smtClean="0"/>
              <a:t>URL</a:t>
            </a:r>
            <a:r>
              <a:rPr lang="ru-RU" altLang="ru-RU" sz="2200" dirty="0" smtClean="0"/>
              <a:t>. Обычно в эту строку добавляются наименования органов ввода информации из форм и значений, введенных в них пользователем, если применен метод передачи </a:t>
            </a:r>
            <a:r>
              <a:rPr lang="en-US" altLang="ru-RU" sz="2200" dirty="0" smtClean="0"/>
              <a:t>CET</a:t>
            </a:r>
            <a:r>
              <a:rPr lang="ru-RU" altLang="ru-RU" sz="2200" dirty="0" smtClean="0"/>
              <a:t>.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err="1" smtClean="0">
                <a:solidFill>
                  <a:srgbClr val="990000"/>
                </a:solidFill>
              </a:rPr>
              <a:t>ServerVariables</a:t>
            </a:r>
            <a:r>
              <a:rPr lang="ru-RU" altLang="ru-RU" sz="2200" dirty="0" smtClean="0"/>
              <a:t> -  свойство позволяет приложению получить доступ к коллекции наименований стандартны свойств сервера и браузера.</a:t>
            </a:r>
            <a:endParaRPr lang="en-US" altLang="ru-RU" sz="22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ru-RU" sz="2200" dirty="0" smtClean="0">
                <a:solidFill>
                  <a:srgbClr val="990000"/>
                </a:solidFill>
              </a:rPr>
              <a:t>URL</a:t>
            </a:r>
            <a:r>
              <a:rPr lang="ru-RU" altLang="ru-RU" sz="2200" dirty="0" smtClean="0"/>
              <a:t>- в данном составном свойстве собрана самая различная информация об </a:t>
            </a:r>
            <a:r>
              <a:rPr lang="en-US" altLang="ru-RU" sz="2200" dirty="0" smtClean="0"/>
              <a:t>URL</a:t>
            </a:r>
            <a:r>
              <a:rPr lang="ru-RU" altLang="ru-RU" sz="2200" dirty="0" smtClean="0"/>
              <a:t>, запрошенном пользователем.</a:t>
            </a:r>
          </a:p>
          <a:p>
            <a:pPr eaLnBrk="1" hangingPunct="1">
              <a:lnSpc>
                <a:spcPct val="90000"/>
              </a:lnSpc>
            </a:pPr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93279856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932" y="0"/>
            <a:ext cx="9151932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Обработка запроса клиента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z="2400" smtClean="0"/>
              <a:t>В информации, которую можно получить через объект </a:t>
            </a:r>
            <a:r>
              <a:rPr lang="en-US" altLang="ru-RU" sz="2400" smtClean="0"/>
              <a:t>Request</a:t>
            </a:r>
            <a:r>
              <a:rPr lang="ru-RU" altLang="ru-RU" sz="2400" smtClean="0"/>
              <a:t>, выделим:</a:t>
            </a:r>
          </a:p>
          <a:p>
            <a:pPr eaLnBrk="1" hangingPunct="1"/>
            <a:r>
              <a:rPr lang="ru-RU" altLang="ru-RU" sz="2400" smtClean="0"/>
              <a:t>Данные формы;</a:t>
            </a:r>
          </a:p>
          <a:p>
            <a:pPr eaLnBrk="1" hangingPunct="1"/>
            <a:r>
              <a:rPr lang="ru-RU" altLang="ru-RU" sz="2400" smtClean="0"/>
              <a:t>Заголовки </a:t>
            </a:r>
            <a:r>
              <a:rPr lang="en-US" altLang="ru-RU" sz="2400" smtClean="0"/>
              <a:t>HTTP-</a:t>
            </a:r>
            <a:r>
              <a:rPr lang="ru-RU" altLang="ru-RU" sz="2400" smtClean="0"/>
              <a:t>запроса;</a:t>
            </a:r>
          </a:p>
          <a:p>
            <a:pPr eaLnBrk="1" hangingPunct="1"/>
            <a:r>
              <a:rPr lang="ru-RU" altLang="ru-RU" sz="2400" smtClean="0"/>
              <a:t>Стандартные переменные </a:t>
            </a:r>
            <a:r>
              <a:rPr lang="en-US" altLang="ru-RU" sz="2400" smtClean="0"/>
              <a:t>CGI</a:t>
            </a:r>
            <a:r>
              <a:rPr lang="ru-RU" altLang="ru-RU" sz="2400" smtClean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78551518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468"/>
            <a:ext cx="8964488" cy="1143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Обработка запроса клиента: </a:t>
            </a:r>
            <a:br>
              <a:rPr lang="ru-RU" altLang="ru-RU" sz="3500" dirty="0" smtClean="0"/>
            </a:br>
            <a:r>
              <a:rPr lang="ru-RU" altLang="ru-RU" sz="3500" dirty="0" smtClean="0"/>
              <a:t>данные формы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ru-RU" altLang="ru-RU" sz="2400" smtClean="0"/>
              <a:t>Использование метода </a:t>
            </a:r>
            <a:r>
              <a:rPr lang="en-US" altLang="ru-RU" sz="2400" smtClean="0"/>
              <a:t>Params</a:t>
            </a:r>
            <a:r>
              <a:rPr lang="ru-RU" altLang="ru-RU" sz="2400" smtClean="0"/>
              <a:t> для чтения отдельных  значений из заранее определенных параметров данных формы;</a:t>
            </a:r>
          </a:p>
          <a:p>
            <a:pPr eaLnBrk="1" hangingPunct="1"/>
            <a:r>
              <a:rPr lang="ru-RU" altLang="ru-RU" sz="2400" smtClean="0"/>
              <a:t>Обработка </a:t>
            </a:r>
            <a:r>
              <a:rPr lang="en-US" altLang="ru-RU" sz="2400" smtClean="0"/>
              <a:t>GET</a:t>
            </a:r>
            <a:r>
              <a:rPr lang="ru-RU" altLang="ru-RU" sz="2400" smtClean="0"/>
              <a:t>- и </a:t>
            </a:r>
            <a:r>
              <a:rPr lang="en-US" altLang="ru-RU" sz="2400" smtClean="0"/>
              <a:t>POST</a:t>
            </a:r>
            <a:r>
              <a:rPr lang="ru-RU" altLang="ru-RU" sz="2400" smtClean="0"/>
              <a:t>-запросов.</a:t>
            </a:r>
            <a:r>
              <a:rPr lang="ru-RU" altLang="ru-RU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5932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512511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Пример </a:t>
            </a:r>
            <a:r>
              <a:rPr lang="en-US" altLang="ru-RU" dirty="0" smtClean="0"/>
              <a:t>html-</a:t>
            </a:r>
            <a:r>
              <a:rPr lang="ru-RU" altLang="ru-RU" dirty="0" smtClean="0"/>
              <a:t>файла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412776"/>
            <a:ext cx="8424862" cy="51133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&lt;</a:t>
            </a:r>
            <a:r>
              <a:rPr lang="ru-RU" altLang="ru-RU" sz="2400" dirty="0" err="1" smtClean="0"/>
              <a:t>html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&lt;</a:t>
            </a:r>
            <a:r>
              <a:rPr lang="ru-RU" altLang="ru-RU" sz="2400" dirty="0" err="1" smtClean="0"/>
              <a:t>head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	&lt;</a:t>
            </a:r>
            <a:r>
              <a:rPr lang="ru-RU" altLang="ru-RU" sz="2400" dirty="0" err="1" smtClean="0"/>
              <a:t>title</a:t>
            </a:r>
            <a:r>
              <a:rPr lang="ru-RU" altLang="ru-RU" sz="2400" dirty="0" smtClean="0"/>
              <a:t>&gt;&lt;/</a:t>
            </a:r>
            <a:r>
              <a:rPr lang="ru-RU" altLang="ru-RU" sz="2400" dirty="0" err="1" smtClean="0"/>
              <a:t>title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&lt;/</a:t>
            </a:r>
            <a:r>
              <a:rPr lang="ru-RU" altLang="ru-RU" sz="2400" dirty="0" err="1" smtClean="0"/>
              <a:t>head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&lt;</a:t>
            </a:r>
            <a:r>
              <a:rPr lang="ru-RU" altLang="ru-RU" sz="2400" dirty="0" err="1" smtClean="0"/>
              <a:t>body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&lt;</a:t>
            </a:r>
            <a:r>
              <a:rPr lang="ru-RU" altLang="ru-RU" sz="2400" dirty="0" err="1" smtClean="0"/>
              <a:t>form</a:t>
            </a:r>
            <a:r>
              <a:rPr lang="ru-RU" altLang="ru-RU" sz="2400" dirty="0" smtClean="0"/>
              <a:t> </a:t>
            </a:r>
            <a:r>
              <a:rPr lang="ru-RU" altLang="ru-RU" sz="2400" dirty="0" err="1" smtClean="0"/>
              <a:t>name</a:t>
            </a:r>
            <a:r>
              <a:rPr lang="ru-RU" altLang="ru-RU" sz="2400" dirty="0" smtClean="0"/>
              <a:t>=f1 </a:t>
            </a:r>
            <a:r>
              <a:rPr lang="ru-RU" altLang="ru-RU" sz="2400" dirty="0" err="1" smtClean="0"/>
              <a:t>method</a:t>
            </a:r>
            <a:r>
              <a:rPr lang="ru-RU" altLang="ru-RU" sz="2400" dirty="0" smtClean="0"/>
              <a:t>=</a:t>
            </a:r>
            <a:r>
              <a:rPr lang="ru-RU" altLang="ru-RU" sz="2400" b="1" dirty="0" err="1" smtClean="0">
                <a:solidFill>
                  <a:srgbClr val="990000"/>
                </a:solidFill>
              </a:rPr>
              <a:t>post</a:t>
            </a:r>
            <a:r>
              <a:rPr lang="ru-RU" altLang="ru-RU" sz="2400" dirty="0" smtClean="0"/>
              <a:t> </a:t>
            </a:r>
            <a:r>
              <a:rPr lang="ru-RU" altLang="ru-RU" sz="2400" dirty="0" err="1" smtClean="0"/>
              <a:t>action</a:t>
            </a:r>
            <a:r>
              <a:rPr lang="ru-RU" altLang="ru-RU" sz="2400" dirty="0" smtClean="0"/>
              <a:t>=</a:t>
            </a:r>
            <a:r>
              <a:rPr lang="ru-RU" altLang="ru-RU" sz="2400" b="1" dirty="0" smtClean="0">
                <a:solidFill>
                  <a:srgbClr val="990000"/>
                </a:solidFill>
              </a:rPr>
              <a:t>WebForm1.aspx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	&lt;INPUT </a:t>
            </a:r>
            <a:r>
              <a:rPr lang="ru-RU" altLang="ru-RU" sz="2400" dirty="0" err="1" smtClean="0"/>
              <a:t>id</a:t>
            </a:r>
            <a:r>
              <a:rPr lang="ru-RU" altLang="ru-RU" sz="2400" dirty="0" smtClean="0"/>
              <a:t>="Text1" </a:t>
            </a:r>
            <a:r>
              <a:rPr lang="ru-RU" altLang="ru-RU" sz="2400" dirty="0" err="1" smtClean="0"/>
              <a:t>type</a:t>
            </a:r>
            <a:r>
              <a:rPr lang="ru-RU" altLang="ru-RU" sz="2400" dirty="0" smtClean="0"/>
              <a:t>="</a:t>
            </a:r>
            <a:r>
              <a:rPr lang="ru-RU" altLang="ru-RU" sz="2400" dirty="0" err="1" smtClean="0"/>
              <a:t>text</a:t>
            </a:r>
            <a:r>
              <a:rPr lang="ru-RU" altLang="ru-RU" sz="2400" dirty="0" smtClean="0"/>
              <a:t>" </a:t>
            </a:r>
            <a:r>
              <a:rPr lang="ru-RU" altLang="ru-RU" sz="2400" dirty="0" err="1" smtClean="0"/>
              <a:t>name</a:t>
            </a:r>
            <a:r>
              <a:rPr lang="ru-RU" altLang="ru-RU" sz="2400" dirty="0" smtClean="0"/>
              <a:t>="</a:t>
            </a:r>
            <a:r>
              <a:rPr lang="ru-RU" altLang="ru-RU" sz="2400" b="1" dirty="0" smtClean="0">
                <a:solidFill>
                  <a:srgbClr val="990000"/>
                </a:solidFill>
              </a:rPr>
              <a:t>Text1</a:t>
            </a:r>
            <a:r>
              <a:rPr lang="ru-RU" altLang="ru-RU" sz="2400" dirty="0" smtClean="0"/>
              <a:t>"&gt;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	&lt;INPUT </a:t>
            </a:r>
            <a:r>
              <a:rPr lang="ru-RU" altLang="ru-RU" sz="2400" dirty="0" err="1" smtClean="0"/>
              <a:t>id</a:t>
            </a:r>
            <a:r>
              <a:rPr lang="ru-RU" altLang="ru-RU" sz="2400" dirty="0" smtClean="0"/>
              <a:t>="Text2" </a:t>
            </a:r>
            <a:r>
              <a:rPr lang="ru-RU" altLang="ru-RU" sz="2400" dirty="0" err="1" smtClean="0"/>
              <a:t>type</a:t>
            </a:r>
            <a:r>
              <a:rPr lang="ru-RU" altLang="ru-RU" sz="2400" dirty="0" smtClean="0"/>
              <a:t>="</a:t>
            </a:r>
            <a:r>
              <a:rPr lang="ru-RU" altLang="ru-RU" sz="2400" dirty="0" err="1" smtClean="0"/>
              <a:t>text</a:t>
            </a:r>
            <a:r>
              <a:rPr lang="ru-RU" altLang="ru-RU" sz="2400" dirty="0" smtClean="0"/>
              <a:t>" </a:t>
            </a:r>
            <a:r>
              <a:rPr lang="ru-RU" altLang="ru-RU" sz="2400" dirty="0" err="1" smtClean="0"/>
              <a:t>name</a:t>
            </a:r>
            <a:r>
              <a:rPr lang="ru-RU" altLang="ru-RU" sz="2400" dirty="0" smtClean="0"/>
              <a:t>="</a:t>
            </a:r>
            <a:r>
              <a:rPr lang="ru-RU" altLang="ru-RU" sz="2400" b="1" dirty="0" smtClean="0">
                <a:solidFill>
                  <a:srgbClr val="990000"/>
                </a:solidFill>
              </a:rPr>
              <a:t>Text2</a:t>
            </a:r>
            <a:r>
              <a:rPr lang="ru-RU" altLang="ru-RU" sz="2400" dirty="0" smtClean="0"/>
              <a:t>"&gt;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	&lt;INPUT </a:t>
            </a:r>
            <a:r>
              <a:rPr lang="ru-RU" altLang="ru-RU" sz="2400" dirty="0" err="1" smtClean="0"/>
              <a:t>id</a:t>
            </a:r>
            <a:r>
              <a:rPr lang="ru-RU" altLang="ru-RU" sz="2400" dirty="0" smtClean="0"/>
              <a:t>="Button1" </a:t>
            </a:r>
            <a:r>
              <a:rPr lang="ru-RU" altLang="ru-RU" sz="2400" dirty="0" err="1" smtClean="0"/>
              <a:t>type</a:t>
            </a:r>
            <a:r>
              <a:rPr lang="ru-RU" altLang="ru-RU" sz="2400" dirty="0" smtClean="0"/>
              <a:t>="</a:t>
            </a:r>
            <a:r>
              <a:rPr lang="ru-RU" altLang="ru-RU" sz="2400" b="1" dirty="0" err="1" smtClean="0">
                <a:solidFill>
                  <a:srgbClr val="990000"/>
                </a:solidFill>
              </a:rPr>
              <a:t>submit</a:t>
            </a:r>
            <a:r>
              <a:rPr lang="ru-RU" altLang="ru-RU" sz="2400" dirty="0" smtClean="0"/>
              <a:t>" </a:t>
            </a:r>
            <a:r>
              <a:rPr lang="ru-RU" altLang="ru-RU" sz="2400" dirty="0" err="1" smtClean="0"/>
              <a:t>value</a:t>
            </a:r>
            <a:r>
              <a:rPr lang="ru-RU" altLang="ru-RU" sz="2400" dirty="0" smtClean="0"/>
              <a:t>="</a:t>
            </a:r>
            <a:r>
              <a:rPr lang="ru-RU" altLang="ru-RU" sz="2400" dirty="0" err="1" smtClean="0"/>
              <a:t>Button</a:t>
            </a:r>
            <a:r>
              <a:rPr lang="ru-RU" altLang="ru-RU" sz="2400" dirty="0" smtClean="0"/>
              <a:t>" </a:t>
            </a:r>
            <a:r>
              <a:rPr lang="ru-RU" altLang="ru-RU" sz="2400" dirty="0" err="1" smtClean="0"/>
              <a:t>name</a:t>
            </a:r>
            <a:r>
              <a:rPr lang="ru-RU" altLang="ru-RU" sz="2400" dirty="0" smtClean="0"/>
              <a:t>="</a:t>
            </a:r>
            <a:r>
              <a:rPr lang="ru-RU" altLang="ru-RU" sz="2400" b="1" dirty="0" smtClean="0">
                <a:solidFill>
                  <a:srgbClr val="990000"/>
                </a:solidFill>
              </a:rPr>
              <a:t>Button1</a:t>
            </a:r>
            <a:r>
              <a:rPr lang="ru-RU" altLang="ru-RU" sz="2400" dirty="0" smtClean="0"/>
              <a:t>"&gt;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	&lt;/</a:t>
            </a:r>
            <a:r>
              <a:rPr lang="ru-RU" altLang="ru-RU" sz="2400" dirty="0" err="1" smtClean="0"/>
              <a:t>form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	&lt;/</a:t>
            </a:r>
            <a:r>
              <a:rPr lang="ru-RU" altLang="ru-RU" sz="2400" dirty="0" err="1" smtClean="0"/>
              <a:t>body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dirty="0" smtClean="0"/>
              <a:t>&lt;/</a:t>
            </a:r>
            <a:r>
              <a:rPr lang="ru-RU" altLang="ru-RU" sz="2400" dirty="0" err="1" smtClean="0"/>
              <a:t>html</a:t>
            </a:r>
            <a:r>
              <a:rPr lang="ru-RU" altLang="ru-RU" sz="2400" dirty="0" smtClean="0"/>
              <a:t>&gt;</a:t>
            </a:r>
          </a:p>
          <a:p>
            <a:pPr eaLnBrk="1" hangingPunct="1">
              <a:lnSpc>
                <a:spcPct val="80000"/>
              </a:lnSpc>
            </a:pPr>
            <a:endParaRPr lang="ru-RU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156596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136904" cy="1143000"/>
          </a:xfrm>
        </p:spPr>
        <p:txBody>
          <a:bodyPr/>
          <a:lstStyle/>
          <a:p>
            <a:r>
              <a:rPr lang="ru-RU" dirty="0"/>
              <a:t>Поточное шифрование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980728"/>
            <a:ext cx="8640960" cy="5760640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Поточное шифрование применяется</a:t>
            </a:r>
            <a:r>
              <a:rPr lang="ru-RU" dirty="0"/>
              <a:t> прежде всего тогда, </a:t>
            </a:r>
            <a:r>
              <a:rPr lang="ru-RU" b="1" u="sng" dirty="0"/>
              <a:t>когда информацию невозможно разбить на блоки</a:t>
            </a:r>
            <a:r>
              <a:rPr lang="ru-RU" dirty="0"/>
              <a:t>, – скажем, есть некий поток </a:t>
            </a:r>
            <a:r>
              <a:rPr lang="ru-RU" dirty="0" smtClean="0"/>
              <a:t>данных. </a:t>
            </a:r>
          </a:p>
          <a:p>
            <a:r>
              <a:rPr lang="ru-RU" dirty="0" smtClean="0"/>
              <a:t>Алгоритмы </a:t>
            </a:r>
            <a:r>
              <a:rPr lang="ru-RU" dirty="0"/>
              <a:t>поточного шифрования шифруют данные побитно.</a:t>
            </a:r>
          </a:p>
          <a:p>
            <a:r>
              <a:rPr lang="ru-RU" dirty="0"/>
              <a:t>В идеале длина ключа потокового шифра равна длине передаваемого сообщения </a:t>
            </a:r>
            <a:r>
              <a:rPr lang="ru-RU" b="1" dirty="0">
                <a:solidFill>
                  <a:schemeClr val="accent1"/>
                </a:solidFill>
              </a:rPr>
              <a:t>(одноразовый блокнот).</a:t>
            </a:r>
            <a:r>
              <a:rPr lang="ru-RU" dirty="0"/>
              <a:t> 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r>
              <a:rPr lang="ru-RU" sz="1600" dirty="0" smtClean="0"/>
              <a:t>Если </a:t>
            </a:r>
            <a:r>
              <a:rPr lang="ru-RU" sz="1600" dirty="0"/>
              <a:t>биты ключа выбраны случайно – вскрыть шифр невозможно.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40" y="3122209"/>
            <a:ext cx="6202103" cy="3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Пример файла WebForm1.aspx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28800"/>
            <a:ext cx="9036496" cy="496887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err="1" smtClean="0"/>
              <a:t>private</a:t>
            </a:r>
            <a:r>
              <a:rPr lang="ru-RU" altLang="ru-RU" sz="2200" dirty="0" smtClean="0"/>
              <a:t> </a:t>
            </a:r>
            <a:r>
              <a:rPr lang="ru-RU" altLang="ru-RU" sz="2200" dirty="0" err="1" smtClean="0"/>
              <a:t>void</a:t>
            </a:r>
            <a:r>
              <a:rPr lang="ru-RU" altLang="ru-RU" sz="2200" dirty="0" smtClean="0"/>
              <a:t> </a:t>
            </a:r>
            <a:r>
              <a:rPr lang="ru-RU" altLang="ru-RU" sz="2200" dirty="0" err="1" smtClean="0"/>
              <a:t>Page_Load</a:t>
            </a:r>
            <a:r>
              <a:rPr lang="ru-RU" altLang="ru-RU" sz="2200" dirty="0" smtClean="0"/>
              <a:t>(</a:t>
            </a:r>
            <a:r>
              <a:rPr lang="ru-RU" altLang="ru-RU" sz="2200" dirty="0" err="1" smtClean="0"/>
              <a:t>object</a:t>
            </a:r>
            <a:r>
              <a:rPr lang="ru-RU" altLang="ru-RU" sz="2200" dirty="0" smtClean="0"/>
              <a:t> </a:t>
            </a:r>
            <a:r>
              <a:rPr lang="ru-RU" altLang="ru-RU" sz="2200" dirty="0" err="1" smtClean="0"/>
              <a:t>sender</a:t>
            </a:r>
            <a:r>
              <a:rPr lang="ru-RU" altLang="ru-RU" sz="2200" dirty="0" smtClean="0"/>
              <a:t>, </a:t>
            </a:r>
            <a:r>
              <a:rPr lang="ru-RU" altLang="ru-RU" sz="2200" dirty="0" err="1" smtClean="0"/>
              <a:t>System.EventArgs</a:t>
            </a:r>
            <a:r>
              <a:rPr lang="ru-RU" altLang="ru-RU" sz="2200" dirty="0" smtClean="0"/>
              <a:t> e)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("URL "+ 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Request.Url</a:t>
            </a:r>
            <a:r>
              <a:rPr lang="ru-RU" altLang="ru-RU" sz="2200" dirty="0" err="1" smtClean="0"/>
              <a:t>.ToString</a:t>
            </a:r>
            <a:r>
              <a:rPr lang="ru-RU" altLang="ru-RU" sz="2200" dirty="0" smtClean="0"/>
              <a:t>()+"&lt;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("Параметр 0"+ 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Request.Params</a:t>
            </a:r>
            <a:r>
              <a:rPr lang="ru-RU" altLang="ru-RU" sz="2200" b="1" dirty="0" smtClean="0">
                <a:solidFill>
                  <a:srgbClr val="990000"/>
                </a:solidFill>
              </a:rPr>
              <a:t>[0]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("Параметр 1« +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Request.Params</a:t>
            </a:r>
            <a:r>
              <a:rPr lang="ru-RU" altLang="ru-RU" sz="2200" b="1" dirty="0" smtClean="0">
                <a:solidFill>
                  <a:srgbClr val="990000"/>
                </a:solidFill>
              </a:rPr>
              <a:t>[1]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("Параметр 2« +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Request.Params</a:t>
            </a:r>
            <a:r>
              <a:rPr lang="ru-RU" altLang="ru-RU" sz="2200" b="1" dirty="0" smtClean="0">
                <a:solidFill>
                  <a:srgbClr val="990000"/>
                </a:solidFill>
              </a:rPr>
              <a:t>[2]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("Метод « +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Request.HttpMethod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("Строка « +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Request.QueryString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	</a:t>
            </a:r>
            <a:r>
              <a:rPr lang="ru-RU" altLang="ru-RU" sz="2200" dirty="0" err="1" smtClean="0"/>
              <a:t>this.Response.Write</a:t>
            </a:r>
            <a:r>
              <a:rPr lang="ru-RU" altLang="ru-RU" sz="2200" dirty="0" smtClean="0"/>
              <a:t>("Длина « +</a:t>
            </a:r>
            <a:r>
              <a:rPr lang="ru-RU" altLang="ru-RU" sz="2200" dirty="0" err="1" smtClean="0"/>
              <a:t>this.</a:t>
            </a:r>
            <a:r>
              <a:rPr lang="ru-RU" altLang="ru-RU" sz="2200" b="1" dirty="0" err="1" smtClean="0">
                <a:solidFill>
                  <a:srgbClr val="990000"/>
                </a:solidFill>
              </a:rPr>
              <a:t>Request.ContentLength</a:t>
            </a:r>
            <a:r>
              <a:rPr lang="ru-RU" altLang="ru-RU" sz="2200" dirty="0" smtClean="0"/>
              <a:t>+"&lt;</a:t>
            </a:r>
            <a:r>
              <a:rPr lang="ru-RU" altLang="ru-RU" sz="2200" dirty="0" err="1" smtClean="0"/>
              <a:t>br</a:t>
            </a:r>
            <a:r>
              <a:rPr lang="ru-RU" altLang="ru-RU" sz="2200" dirty="0" smtClean="0"/>
              <a:t>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dirty="0" smtClean="0"/>
              <a:t>	}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8110022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2150"/>
            <a:ext cx="7543800" cy="725488"/>
          </a:xfrm>
        </p:spPr>
        <p:txBody>
          <a:bodyPr/>
          <a:lstStyle/>
          <a:p>
            <a:pPr eaLnBrk="1" hangingPunct="1"/>
            <a:r>
              <a:rPr lang="ru-RU" altLang="ru-RU" sz="3500" smtClean="0"/>
              <a:t>Результат работы программы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773238"/>
            <a:ext cx="7856537" cy="489585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URL</a:t>
            </a:r>
            <a:r>
              <a:rPr lang="ru-RU" altLang="ru-RU" sz="2400" smtClean="0"/>
              <a:t> http://adm-119-1/PolyakovaLN/WebApplication12/WebForm1.aspx?Text1=privet&amp;Text2=12345&amp;Button1=Button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0</a:t>
            </a:r>
            <a:r>
              <a:rPr lang="ru-RU" altLang="ru-RU" sz="2400" smtClean="0"/>
              <a:t> privet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1</a:t>
            </a:r>
            <a:r>
              <a:rPr lang="ru-RU" altLang="ru-RU" sz="2400" smtClean="0"/>
              <a:t> 12345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2</a:t>
            </a:r>
            <a:r>
              <a:rPr lang="ru-RU" altLang="ru-RU" sz="2400" smtClean="0"/>
              <a:t> Button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Метод</a:t>
            </a:r>
            <a:r>
              <a:rPr lang="ru-RU" altLang="ru-RU" sz="2400" smtClean="0"/>
              <a:t> GET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Строка</a:t>
            </a:r>
            <a:r>
              <a:rPr lang="ru-RU" altLang="ru-RU" sz="2400" smtClean="0"/>
              <a:t> Text1=privet&amp;Text2=12345&amp;Button1=Button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Длина</a:t>
            </a:r>
            <a:r>
              <a:rPr lang="ru-RU" altLang="ru-RU" sz="2400" smtClean="0"/>
              <a:t> 0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altLang="ru-RU" sz="2400" smtClean="0"/>
          </a:p>
          <a:p>
            <a:pPr eaLnBrk="1" hangingPunct="1">
              <a:lnSpc>
                <a:spcPct val="80000"/>
              </a:lnSpc>
            </a:pPr>
            <a:endParaRPr lang="ru-RU" altLang="ru-RU" sz="1900" smtClean="0"/>
          </a:p>
        </p:txBody>
      </p:sp>
    </p:spTree>
    <p:extLst>
      <p:ext uri="{BB962C8B-B14F-4D97-AF65-F5344CB8AC3E}">
        <p14:creationId xmlns:p14="http://schemas.microsoft.com/office/powerpoint/2010/main" val="258401484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7543800" cy="868363"/>
          </a:xfrm>
        </p:spPr>
        <p:txBody>
          <a:bodyPr/>
          <a:lstStyle/>
          <a:p>
            <a:pPr eaLnBrk="1" hangingPunct="1"/>
            <a:r>
              <a:rPr lang="ru-RU" altLang="ru-RU" sz="3500" smtClean="0"/>
              <a:t>Результат работы программы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URL</a:t>
            </a:r>
            <a:r>
              <a:rPr lang="ru-RU" altLang="ru-RU" sz="2400" smtClean="0"/>
              <a:t> http://adm-119-1/PolyakovaLN/WebApplication12/WebForm1.aspx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0</a:t>
            </a:r>
            <a:r>
              <a:rPr lang="ru-RU" altLang="ru-RU" sz="2400" smtClean="0"/>
              <a:t> privet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1</a:t>
            </a:r>
            <a:r>
              <a:rPr lang="ru-RU" altLang="ru-RU" sz="2400" smtClean="0"/>
              <a:t> 12345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Параметр 2</a:t>
            </a:r>
            <a:r>
              <a:rPr lang="ru-RU" altLang="ru-RU" sz="2400" smtClean="0"/>
              <a:t> Button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Метод</a:t>
            </a:r>
            <a:r>
              <a:rPr lang="ru-RU" altLang="ru-RU" sz="2400" smtClean="0"/>
              <a:t> POST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/>
              <a:t>Строка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smtClean="0">
                <a:solidFill>
                  <a:schemeClr val="accent2"/>
                </a:solidFill>
              </a:rPr>
              <a:t>Длина</a:t>
            </a:r>
            <a:r>
              <a:rPr lang="ru-RU" altLang="ru-RU" sz="2400" smtClean="0"/>
              <a:t> 39</a:t>
            </a:r>
          </a:p>
          <a:p>
            <a:pPr eaLnBrk="1" hangingPunct="1">
              <a:lnSpc>
                <a:spcPct val="90000"/>
              </a:lnSpc>
            </a:pPr>
            <a:endParaRPr lang="ru-RU" altLang="ru-RU" sz="2400" smtClean="0"/>
          </a:p>
        </p:txBody>
      </p:sp>
    </p:spTree>
    <p:extLst>
      <p:ext uri="{BB962C8B-B14F-4D97-AF65-F5344CB8AC3E}">
        <p14:creationId xmlns:p14="http://schemas.microsoft.com/office/powerpoint/2010/main" val="24539976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239" y="34601"/>
            <a:ext cx="9163239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Обработка запроса клиента: заголовки </a:t>
            </a:r>
            <a:r>
              <a:rPr lang="en-US" altLang="ru-RU" dirty="0" smtClean="0"/>
              <a:t>HTTP</a:t>
            </a:r>
            <a:r>
              <a:rPr lang="ru-RU" altLang="ru-RU" dirty="0" smtClean="0"/>
              <a:t>-запроса.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2132856"/>
            <a:ext cx="8229600" cy="3365921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u-RU" sz="2200" dirty="0" smtClean="0"/>
              <a:t>HTTP</a:t>
            </a:r>
            <a:r>
              <a:rPr lang="ru-RU" altLang="ru-RU" sz="2200" dirty="0" smtClean="0"/>
              <a:t>-информация передается от браузера на сервер в форме заголовков запроса.  </a:t>
            </a:r>
            <a:r>
              <a:rPr lang="en-US" altLang="ru-RU" sz="2200" dirty="0" smtClean="0"/>
              <a:t>HTTP</a:t>
            </a:r>
            <a:r>
              <a:rPr lang="ru-RU" altLang="ru-RU" sz="2200" dirty="0" smtClean="0"/>
              <a:t>-заголовки отличаются от данных формы. Данные формы поступают прямо из пользовательского ввода и посылаются как часть адреса </a:t>
            </a:r>
            <a:r>
              <a:rPr lang="en-US" altLang="ru-RU" sz="2200" dirty="0" smtClean="0"/>
              <a:t>URL</a:t>
            </a:r>
            <a:r>
              <a:rPr lang="ru-RU" altLang="ru-RU" sz="2200" dirty="0" smtClean="0"/>
              <a:t> для </a:t>
            </a:r>
            <a:r>
              <a:rPr lang="en-US" altLang="ru-RU" sz="2200" dirty="0" smtClean="0"/>
              <a:t>GET</a:t>
            </a:r>
            <a:r>
              <a:rPr lang="ru-RU" altLang="ru-RU" sz="2200" dirty="0" smtClean="0"/>
              <a:t>-запросов или в отдельных строках для </a:t>
            </a:r>
            <a:r>
              <a:rPr lang="en-US" altLang="ru-RU" sz="2200" dirty="0" smtClean="0"/>
              <a:t>POST</a:t>
            </a:r>
            <a:r>
              <a:rPr lang="ru-RU" altLang="ru-RU" sz="2200" dirty="0" smtClean="0"/>
              <a:t>-запросов. Заголовки запросов, со своей стороны, косвенно устанавливаются браузером и посылаются  немедленно за начальной строкой </a:t>
            </a:r>
            <a:r>
              <a:rPr lang="en-US" altLang="ru-RU" sz="2200" dirty="0" smtClean="0"/>
              <a:t>GET</a:t>
            </a:r>
            <a:r>
              <a:rPr lang="ru-RU" altLang="ru-RU" sz="2200" dirty="0" smtClean="0"/>
              <a:t>-или </a:t>
            </a:r>
            <a:r>
              <a:rPr lang="en-US" altLang="ru-RU" sz="2200" dirty="0" smtClean="0"/>
              <a:t>POST</a:t>
            </a:r>
            <a:r>
              <a:rPr lang="ru-RU" altLang="ru-RU" sz="2200" dirty="0" smtClean="0"/>
              <a:t>-запроса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200" dirty="0" smtClean="0"/>
              <a:t>Чтение заголовков из запросов осуществляется методом </a:t>
            </a:r>
            <a:r>
              <a:rPr lang="en-US" altLang="ru-RU" sz="2200" b="1" dirty="0" smtClean="0">
                <a:solidFill>
                  <a:srgbClr val="990000"/>
                </a:solidFill>
              </a:rPr>
              <a:t>Headers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объекта </a:t>
            </a:r>
            <a:r>
              <a:rPr lang="en-US" altLang="ru-RU" sz="2200" dirty="0" err="1" smtClean="0"/>
              <a:t>HttpRequest</a:t>
            </a:r>
            <a:r>
              <a:rPr lang="ru-RU" altLang="ru-RU" sz="22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7075947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-9236" y="-15827"/>
            <a:ext cx="9153236" cy="1143000"/>
          </a:xfrm>
        </p:spPr>
        <p:txBody>
          <a:bodyPr/>
          <a:lstStyle/>
          <a:p>
            <a:pPr eaLnBrk="1" hangingPunct="1"/>
            <a:r>
              <a:rPr lang="ru-RU" altLang="ru-RU" sz="4400" dirty="0" smtClean="0"/>
              <a:t>Доступ к стандартным переменным </a:t>
            </a:r>
            <a:r>
              <a:rPr lang="en-US" altLang="ru-RU" sz="4400" dirty="0" smtClean="0"/>
              <a:t>CGI</a:t>
            </a:r>
            <a:r>
              <a:rPr lang="ru-RU" altLang="ru-RU" sz="4400" dirty="0" smtClean="0"/>
              <a:t> 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412776"/>
            <a:ext cx="8568952" cy="432048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altLang="ru-RU" sz="2600" dirty="0" smtClean="0"/>
              <a:t>Переменные </a:t>
            </a:r>
            <a:r>
              <a:rPr lang="en-US" altLang="ru-RU" sz="2600" dirty="0" smtClean="0"/>
              <a:t>CGI</a:t>
            </a:r>
            <a:r>
              <a:rPr lang="ru-RU" altLang="ru-RU" sz="2600" dirty="0" smtClean="0"/>
              <a:t> - это совокупность информации о текущем запросе. 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dirty="0" smtClean="0"/>
              <a:t>Часть переменных содержит информацию из заголовков и строки </a:t>
            </a:r>
            <a:r>
              <a:rPr lang="en-US" altLang="ru-RU" sz="2600" dirty="0" smtClean="0"/>
              <a:t>HTTP</a:t>
            </a:r>
            <a:r>
              <a:rPr lang="ru-RU" altLang="ru-RU" sz="2600" dirty="0" smtClean="0"/>
              <a:t>- запроса (например, данные формы), 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dirty="0" smtClean="0"/>
              <a:t>Другая часть переменных получает ее непосредственно из сокета (например, имя и </a:t>
            </a:r>
            <a:r>
              <a:rPr lang="en-US" altLang="ru-RU" sz="2600" dirty="0" smtClean="0"/>
              <a:t>IP</a:t>
            </a:r>
            <a:r>
              <a:rPr lang="ru-RU" altLang="ru-RU" sz="2600" dirty="0" smtClean="0"/>
              <a:t>-адрес хоста, осуществляющего запрос), </a:t>
            </a:r>
          </a:p>
          <a:p>
            <a:pPr eaLnBrk="1" hangingPunct="1">
              <a:lnSpc>
                <a:spcPct val="80000"/>
              </a:lnSpc>
            </a:pPr>
            <a:r>
              <a:rPr lang="ru-RU" altLang="ru-RU" sz="2600" dirty="0" smtClean="0"/>
              <a:t>Информация для третьей части поступает из параметров установки сервера (например, преобразование адресов </a:t>
            </a:r>
            <a:r>
              <a:rPr lang="en-US" altLang="ru-RU" sz="2600" dirty="0" smtClean="0"/>
              <a:t>URL</a:t>
            </a:r>
            <a:r>
              <a:rPr lang="ru-RU" altLang="ru-RU" sz="2600" dirty="0" smtClean="0"/>
              <a:t> в реальные каталоги и файлы).</a:t>
            </a:r>
          </a:p>
        </p:txBody>
      </p:sp>
    </p:spTree>
    <p:extLst>
      <p:ext uri="{BB962C8B-B14F-4D97-AF65-F5344CB8AC3E}">
        <p14:creationId xmlns:p14="http://schemas.microsoft.com/office/powerpoint/2010/main" val="280470813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47725"/>
          </a:xfrm>
        </p:spPr>
        <p:txBody>
          <a:bodyPr/>
          <a:lstStyle/>
          <a:p>
            <a:pPr eaLnBrk="1" hangingPunct="1"/>
            <a:r>
              <a:rPr lang="ru-RU" altLang="ru-RU" sz="3000" smtClean="0"/>
              <a:t>Серверные переменные в </a:t>
            </a:r>
            <a:r>
              <a:rPr lang="en-US" altLang="ru-RU" sz="3000" smtClean="0"/>
              <a:t>ASP.NET</a:t>
            </a:r>
            <a:endParaRPr lang="ru-RU" altLang="ru-RU" sz="3000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31913" y="1916113"/>
            <a:ext cx="7489825" cy="4537075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private void Page_Load(object sender, System.EventArgs e)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	string[] names;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	string[] vals;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	names=new string[100];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	vals=new string[100];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names=this.</a:t>
            </a:r>
            <a:r>
              <a:rPr lang="en-US" altLang="ru-RU" sz="2400" smtClean="0">
                <a:solidFill>
                  <a:srgbClr val="990000"/>
                </a:solidFill>
              </a:rPr>
              <a:t>Request.ServerVariables</a:t>
            </a:r>
            <a:r>
              <a:rPr lang="en-US" altLang="ru-RU" sz="2400" smtClean="0"/>
              <a:t>.AllKeys</a:t>
            </a:r>
            <a:r>
              <a:rPr lang="en-US" altLang="ru-RU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		</a:t>
            </a:r>
            <a:endParaRPr lang="ru-RU" altLang="ru-RU" sz="2600" smtClean="0"/>
          </a:p>
        </p:txBody>
      </p:sp>
    </p:spTree>
    <p:extLst>
      <p:ext uri="{BB962C8B-B14F-4D97-AF65-F5344CB8AC3E}">
        <p14:creationId xmlns:p14="http://schemas.microsoft.com/office/powerpoint/2010/main" val="103352394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65087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692150"/>
            <a:ext cx="7343775" cy="53276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for (int i=0; i&lt;names.GetUpperBound(0);i++)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	this.Response.Write("</a:t>
            </a:r>
            <a:r>
              <a:rPr lang="ru-RU" altLang="ru-RU" sz="2400" smtClean="0"/>
              <a:t>Переменная</a:t>
            </a:r>
            <a:r>
              <a:rPr lang="en-US" altLang="ru-RU" sz="2400" smtClean="0"/>
              <a:t>:“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   +names[i]);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vals=this.</a:t>
            </a:r>
            <a:r>
              <a:rPr lang="en-US" altLang="ru-RU" sz="2400" smtClean="0">
                <a:solidFill>
                  <a:srgbClr val="990000"/>
                </a:solidFill>
              </a:rPr>
              <a:t>Request.ServerVariables</a:t>
            </a:r>
            <a:r>
              <a:rPr lang="en-US" altLang="ru-RU" sz="2400" smtClean="0"/>
              <a:t>.GetValues(i);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   this.Response.Write(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400" smtClean="0"/>
              <a:t>"  </a:t>
            </a:r>
            <a:r>
              <a:rPr lang="ru-RU" altLang="ru-RU" sz="2400" smtClean="0"/>
              <a:t>Значение</a:t>
            </a:r>
            <a:r>
              <a:rPr lang="en-US" altLang="ru-RU" sz="2400" smtClean="0"/>
              <a:t>="+vals[0].ToString()+"&lt;br&gt;");</a:t>
            </a:r>
            <a:endParaRPr lang="ru-RU" altLang="ru-RU" sz="2400" smtClean="0"/>
          </a:p>
          <a:p>
            <a:pPr eaLnBrk="1" hangingPunct="1">
              <a:lnSpc>
                <a:spcPct val="90000"/>
              </a:lnSpc>
            </a:pPr>
            <a:endParaRPr lang="ru-RU" altLang="ru-RU" sz="2400" smtClean="0"/>
          </a:p>
        </p:txBody>
      </p:sp>
    </p:spTree>
    <p:extLst>
      <p:ext uri="{BB962C8B-B14F-4D97-AF65-F5344CB8AC3E}">
        <p14:creationId xmlns:p14="http://schemas.microsoft.com/office/powerpoint/2010/main" val="4595400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642937"/>
          </a:xfrm>
        </p:spPr>
        <p:txBody>
          <a:bodyPr/>
          <a:lstStyle/>
          <a:p>
            <a:pPr eaLnBrk="1" hangingPunct="1"/>
            <a:r>
              <a:rPr lang="ru-RU" altLang="ru-RU" sz="3500" smtClean="0"/>
              <a:t>Результат работы программы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2060575"/>
            <a:ext cx="7354887" cy="40322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Переменная:REMOTE_USER Значение=ITS-SERVER\larisa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Переменная:CONTENT_LENGTH Значение=0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Переменная:QUERY_STRING      Значение=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Переменная:REQUEST_METHOD Значение=GET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altLang="ru-RU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/>
            </a:r>
            <a:br>
              <a:rPr lang="ru-RU" altLang="ru-RU" smtClean="0"/>
            </a:br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82448129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8229600" cy="87312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1916113"/>
            <a:ext cx="6842125" cy="4321175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Переменная:REMOTE_ADDR Значение=127.0.0.1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Переменная:URL Значение=/WebApplication3/WebForm5.aspx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mtClean="0"/>
              <a:t>Переменная:SERVER_PROTOCOL Значение=HTTP/1.1</a:t>
            </a:r>
            <a:br>
              <a:rPr lang="ru-RU" altLang="ru-RU" smtClean="0"/>
            </a:br>
            <a:r>
              <a:rPr lang="ru-RU" altLang="ru-RU" smtClean="0"/>
              <a:t/>
            </a:r>
            <a:br>
              <a:rPr lang="ru-RU" altLang="ru-RU" smtClean="0"/>
            </a:br>
            <a:r>
              <a:rPr lang="ru-RU" altLang="ru-RU" smtClean="0"/>
              <a:t/>
            </a:r>
            <a:br>
              <a:rPr lang="ru-RU" altLang="ru-RU" smtClean="0"/>
            </a:br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41931375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177925"/>
          </a:xfrm>
        </p:spPr>
        <p:txBody>
          <a:bodyPr/>
          <a:lstStyle/>
          <a:p>
            <a:pPr eaLnBrk="1" hangingPunct="1"/>
            <a:r>
              <a:rPr lang="ru-RU" altLang="ru-RU" sz="3500" smtClean="0"/>
              <a:t>Вывод отдельных серверных переменных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628775"/>
            <a:ext cx="8135937" cy="48958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private void Page_Load(object sender, System.EventArgs e)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this.Response.Write(this.</a:t>
            </a:r>
            <a:r>
              <a:rPr lang="en-US" altLang="ru-RU" sz="2600" smtClean="0">
                <a:solidFill>
                  <a:srgbClr val="990000"/>
                </a:solidFill>
              </a:rPr>
              <a:t>Request.HttpMethod</a:t>
            </a:r>
            <a:r>
              <a:rPr lang="en-US" altLang="ru-RU" sz="260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this.Response.Write(this.</a:t>
            </a:r>
            <a:r>
              <a:rPr lang="en-US" altLang="ru-RU" sz="2600" smtClean="0">
                <a:solidFill>
                  <a:srgbClr val="990000"/>
                </a:solidFill>
              </a:rPr>
              <a:t>Request.QueryString</a:t>
            </a:r>
            <a:r>
              <a:rPr lang="en-US" altLang="ru-RU" sz="260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this.Response.Write(this.</a:t>
            </a:r>
            <a:r>
              <a:rPr lang="en-US" altLang="ru-RU" sz="2600" smtClean="0">
                <a:solidFill>
                  <a:srgbClr val="990000"/>
                </a:solidFill>
              </a:rPr>
              <a:t>Request.ContentLength</a:t>
            </a:r>
            <a:r>
              <a:rPr lang="en-US" altLang="ru-RU" sz="2600" smtClean="0"/>
              <a:t>+"&lt;br&gt;");</a:t>
            </a:r>
            <a:endParaRPr lang="ru-RU" altLang="ru-RU" sz="26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smtClean="0"/>
              <a:t>   </a:t>
            </a:r>
            <a:r>
              <a:rPr lang="en-US" altLang="ru-RU" sz="2600" smtClean="0"/>
              <a:t>this.Response.Write(this.</a:t>
            </a:r>
            <a:r>
              <a:rPr lang="en-US" altLang="ru-RU" sz="2600" smtClean="0">
                <a:solidFill>
                  <a:srgbClr val="990000"/>
                </a:solidFill>
              </a:rPr>
              <a:t>Request.Url</a:t>
            </a:r>
            <a:r>
              <a:rPr lang="en-US" altLang="ru-RU" sz="2600" smtClean="0"/>
              <a:t>+"&lt;br&gt;");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this.Response.Write(this.Request.</a:t>
            </a:r>
            <a:r>
              <a:rPr lang="en-US" altLang="ru-RU" sz="2600" smtClean="0">
                <a:solidFill>
                  <a:srgbClr val="990000"/>
                </a:solidFill>
              </a:rPr>
              <a:t>UserAgent</a:t>
            </a:r>
            <a:r>
              <a:rPr lang="en-US" altLang="ru-RU" sz="2600" smtClean="0"/>
              <a:t>+"&lt;br&gt;");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this.Response.Write("par="+</a:t>
            </a:r>
            <a:endParaRPr lang="ru-RU" altLang="ru-RU" sz="26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smtClean="0"/>
              <a:t>		</a:t>
            </a:r>
            <a:r>
              <a:rPr lang="en-US" altLang="ru-RU" sz="2600" smtClean="0"/>
              <a:t>this.Request.Params["t1"]+"&lt;br&gt;");</a:t>
            </a:r>
            <a:endParaRPr lang="ru-RU" altLang="ru-RU" sz="2600" smtClean="0"/>
          </a:p>
        </p:txBody>
      </p:sp>
    </p:spTree>
    <p:extLst>
      <p:ext uri="{BB962C8B-B14F-4D97-AF65-F5344CB8AC3E}">
        <p14:creationId xmlns:p14="http://schemas.microsoft.com/office/powerpoint/2010/main" val="4092547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80919" cy="1143000"/>
          </a:xfrm>
        </p:spPr>
        <p:txBody>
          <a:bodyPr/>
          <a:lstStyle/>
          <a:p>
            <a:r>
              <a:rPr lang="ru-RU" sz="2800" dirty="0" smtClean="0"/>
              <a:t>Достоинства и недостатки блочных и поточных шифров</a:t>
            </a:r>
            <a:endParaRPr lang="ru-RU" sz="28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7217008"/>
              </p:ext>
            </p:extLst>
          </p:nvPr>
        </p:nvGraphicFramePr>
        <p:xfrm>
          <a:off x="107504" y="1268760"/>
          <a:ext cx="8784975" cy="5419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18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73037"/>
          </a:xfrm>
        </p:spPr>
        <p:txBody>
          <a:bodyPr/>
          <a:lstStyle/>
          <a:p>
            <a:pPr eaLnBrk="1" hangingPunct="1"/>
            <a:endParaRPr lang="ru-RU" altLang="ru-RU" sz="3500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8050"/>
            <a:ext cx="8229600" cy="511175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Session["v1"]=this.Request.Params["t1"];</a:t>
            </a:r>
            <a:endParaRPr lang="ru-RU" altLang="ru-RU" smtClean="0"/>
          </a:p>
          <a:p>
            <a:pPr eaLnBrk="1" hangingPunct="1">
              <a:buFont typeface="Wingdings" pitchFamily="2" charset="2"/>
              <a:buNone/>
            </a:pPr>
            <a:endParaRPr lang="en-US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this.Response.Cookies["c1"].Value=</a:t>
            </a:r>
            <a:endParaRPr lang="ru-RU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		</a:t>
            </a:r>
            <a:r>
              <a:rPr lang="en-US" altLang="ru-RU" smtClean="0"/>
              <a:t>this.Request.Params["t1"].ToString();</a:t>
            </a:r>
          </a:p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57171624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1489" y="116632"/>
            <a:ext cx="6512511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Механизм генерации отклика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988840"/>
            <a:ext cx="8003282" cy="172819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altLang="ru-RU" dirty="0" smtClean="0"/>
              <a:t>Существует только один способ вернуть данные серверу и, соответственно, браузеру пользователя – писать в поток стандартного вывода (</a:t>
            </a:r>
            <a:r>
              <a:rPr lang="en-US" altLang="ru-RU" dirty="0" smtClean="0"/>
              <a:t>STDOUT)</a:t>
            </a:r>
            <a:r>
              <a:rPr lang="ru-RU" altLang="ru-RU" dirty="0" smtClean="0"/>
              <a:t>. При этом скрипт должен формировать </a:t>
            </a:r>
            <a:r>
              <a:rPr lang="en-US" altLang="ru-RU" dirty="0" smtClean="0"/>
              <a:t>HTTP-</a:t>
            </a:r>
            <a:r>
              <a:rPr lang="ru-RU" altLang="ru-RU" dirty="0" smtClean="0"/>
              <a:t>сообщение: </a:t>
            </a:r>
          </a:p>
        </p:txBody>
      </p:sp>
    </p:spTree>
    <p:extLst>
      <p:ext uri="{BB962C8B-B14F-4D97-AF65-F5344CB8AC3E}">
        <p14:creationId xmlns:p14="http://schemas.microsoft.com/office/powerpoint/2010/main" val="26614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250"/>
            <a:ext cx="8147248" cy="1081088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Поток стандартного вывода в </a:t>
            </a:r>
            <a:r>
              <a:rPr lang="en-US" altLang="ru-RU" sz="3500" dirty="0" smtClean="0"/>
              <a:t>Perl</a:t>
            </a:r>
            <a:endParaRPr lang="ru-RU" altLang="ru-RU" sz="3500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700213"/>
            <a:ext cx="7643812" cy="4319587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#!/usr/local/bin/perl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#first.pl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ru-RU" smtClean="0">
                <a:solidFill>
                  <a:srgbClr val="990000"/>
                </a:solidFill>
              </a:rPr>
              <a:t>print</a:t>
            </a:r>
            <a:r>
              <a:rPr lang="en-US" altLang="ru-RU" smtClean="0"/>
              <a:t> "Content-Type: text/html\n\n";</a:t>
            </a:r>
            <a:endParaRPr lang="ru-RU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print "&lt;html&gt;&lt;body&gt;";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print "&lt;h1&gt;Переменные окружения&lt;/h1&gt;";</a:t>
            </a:r>
            <a:endParaRPr lang="en-US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ru-RU" smtClean="0"/>
              <a:t>print "&lt;table border=1&gt;";</a:t>
            </a:r>
            <a:endParaRPr lang="ru-RU" altLang="ru-RU" smtClean="0"/>
          </a:p>
          <a:p>
            <a:pPr eaLnBrk="1" hangingPunct="1">
              <a:buFont typeface="Wingdings" pitchFamily="2" charset="2"/>
              <a:buNone/>
            </a:pPr>
            <a:r>
              <a:rPr lang="ru-RU" altLang="ru-RU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447903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075240" cy="1016000"/>
          </a:xfrm>
        </p:spPr>
        <p:txBody>
          <a:bodyPr/>
          <a:lstStyle/>
          <a:p>
            <a:pPr eaLnBrk="1" hangingPunct="1"/>
            <a:r>
              <a:rPr lang="ru-RU" altLang="ru-RU" sz="3500" dirty="0" smtClean="0"/>
              <a:t>Поток стандартного вывода в </a:t>
            </a:r>
            <a:r>
              <a:rPr lang="en-US" altLang="ru-RU" sz="3500" dirty="0" smtClean="0"/>
              <a:t>ASP.NET</a:t>
            </a:r>
            <a:r>
              <a:rPr lang="ru-RU" altLang="ru-RU" sz="3500" dirty="0" smtClean="0"/>
              <a:t> 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557338"/>
            <a:ext cx="8002587" cy="4751387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this.</a:t>
            </a:r>
            <a:r>
              <a:rPr lang="en-US" altLang="ru-RU" sz="2600" smtClean="0">
                <a:solidFill>
                  <a:srgbClr val="990000"/>
                </a:solidFill>
              </a:rPr>
              <a:t>Response.Write</a:t>
            </a:r>
            <a:r>
              <a:rPr lang="en-US" altLang="ru-RU" sz="2600" smtClean="0"/>
              <a:t>("&lt;form name=f1 method=post action=WebForm1.aspx&gt;");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this.Response.Write("&lt;input type=text name=t1&gt;");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this.Response.Write("&lt;input type=submit value=forma11&gt;&lt;/form&gt;");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this.Response.Write("&lt;form name=f1 method=post action=WebForm4.aspx&gt;");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this.Response.Write("&lt;input type=text name=t1&gt;");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ru-RU" sz="2600" smtClean="0"/>
              <a:t>	this.Response.Write("&lt;input type=submit value=forma12&gt;&lt;/form&gt;");</a:t>
            </a:r>
            <a:endParaRPr lang="ru-RU" altLang="ru-RU" sz="2600" smtClean="0"/>
          </a:p>
        </p:txBody>
      </p:sp>
    </p:spTree>
    <p:extLst>
      <p:ext uri="{BB962C8B-B14F-4D97-AF65-F5344CB8AC3E}">
        <p14:creationId xmlns:p14="http://schemas.microsoft.com/office/powerpoint/2010/main" val="24029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 dirty="0" smtClean="0"/>
              <a:t>Достоинства и недостатки </a:t>
            </a:r>
            <a:r>
              <a:rPr lang="en-US" dirty="0" smtClean="0"/>
              <a:t>HTTP</a:t>
            </a:r>
            <a:endParaRPr lang="ru" dirty="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Достоинства</a:t>
            </a:r>
            <a:r>
              <a:rPr lang="ru" sz="2400" dirty="0"/>
              <a:t> - простота, расширяемость, распространённость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400" b="1" dirty="0"/>
              <a:t>Недостатки</a:t>
            </a:r>
            <a:r>
              <a:rPr lang="ru" sz="2400" dirty="0"/>
              <a:t> - большой размер сообщений, отсутствие «навигации» (клиент не может явным образом запросить список доступных файлов, как в протоколе FTP), нет поддержки распределённых вычислений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>
              <a:buNone/>
            </a:pPr>
            <a:r>
              <a:rPr lang="ru" sz="2400" dirty="0"/>
              <a:t>В 1998 году </a:t>
            </a:r>
            <a:r>
              <a:rPr lang="vi-VN" sz="2400" dirty="0" smtClean="0"/>
              <a:t>Консо́рциум </a:t>
            </a:r>
            <a:r>
              <a:rPr lang="vi-VN" sz="2400" dirty="0"/>
              <a:t>Всеми́рной паути́ны (англ. </a:t>
            </a:r>
            <a:r>
              <a:rPr lang="en-US" sz="2400" dirty="0"/>
              <a:t>World Wide Web Consortium, W3C</a:t>
            </a:r>
            <a:r>
              <a:rPr lang="en-US" sz="2400" dirty="0" smtClean="0"/>
              <a:t>) </a:t>
            </a:r>
            <a:r>
              <a:rPr lang="ru" sz="2400" smtClean="0"/>
              <a:t>предложил </a:t>
            </a:r>
            <a:r>
              <a:rPr lang="ru" sz="2400" dirty="0"/>
              <a:t>альтернативный протокол HTTP-NG</a:t>
            </a:r>
            <a:r>
              <a:rPr lang="ru" sz="2400"/>
              <a:t>: </a:t>
            </a:r>
            <a:r>
              <a:rPr lang="ru" sz="2400" smtClean="0"/>
              <a:t>на </a:t>
            </a:r>
            <a:r>
              <a:rPr lang="ru" sz="2400" dirty="0"/>
              <a:t>стадии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19910910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Тема 5 Методы </a:t>
            </a:r>
            <a:r>
              <a:rPr lang="ru-RU" dirty="0"/>
              <a:t>и средства защиты от удаленных атак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556792"/>
            <a:ext cx="8229600" cy="4967599"/>
          </a:xfrm>
        </p:spPr>
        <p:txBody>
          <a:bodyPr>
            <a:normAutofit fontScale="925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/>
              <a:t>Удаленные атаки на распределенные вычислительные </a:t>
            </a:r>
            <a:r>
              <a:rPr lang="ru-RU" dirty="0" smtClean="0"/>
              <a:t>системы. Типовые </a:t>
            </a:r>
            <a:r>
              <a:rPr lang="ru-RU" dirty="0"/>
              <a:t>атаки.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Атака </a:t>
            </a:r>
            <a:r>
              <a:rPr lang="ru-RU" dirty="0"/>
              <a:t>типа ложный ARP-сервер.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Ложный </a:t>
            </a:r>
            <a:r>
              <a:rPr lang="ru-RU" dirty="0"/>
              <a:t>DNS-сервер.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Подмена </a:t>
            </a:r>
            <a:r>
              <a:rPr lang="ru-RU" dirty="0"/>
              <a:t>одного из субъектов TCP-соединения в сети </a:t>
            </a:r>
            <a:r>
              <a:rPr lang="ru-RU" dirty="0" err="1"/>
              <a:t>Internet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Методы </a:t>
            </a:r>
            <a:r>
              <a:rPr lang="ru-RU" dirty="0"/>
              <a:t>удаленного сканирования портов. 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от удаленных атак в сети </a:t>
            </a:r>
            <a:r>
              <a:rPr lang="ru-RU" dirty="0" err="1"/>
              <a:t>Internet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Методы </a:t>
            </a:r>
            <a:r>
              <a:rPr lang="ru-RU" dirty="0"/>
              <a:t>обнаружения анализаторов сетевого трафика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Защищенные </a:t>
            </a:r>
            <a:r>
              <a:rPr lang="ru-RU" dirty="0"/>
              <a:t>сетевые протоколы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Протоколы </a:t>
            </a:r>
            <a:r>
              <a:rPr lang="ru-RU" dirty="0"/>
              <a:t>SSL, </a:t>
            </a:r>
            <a:r>
              <a:rPr lang="ru-RU" dirty="0" err="1"/>
              <a:t>IPsec</a:t>
            </a:r>
            <a:r>
              <a:rPr lang="ru-RU" dirty="0"/>
              <a:t>, SET</a:t>
            </a:r>
            <a:r>
              <a:rPr lang="ru-RU" dirty="0" smtClean="0"/>
              <a:t>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электронных банковских платежных систем.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конфиденциальности информации в мобильных устройствах.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медицинских цифровых устройств.</a:t>
            </a:r>
          </a:p>
        </p:txBody>
      </p:sp>
    </p:spTree>
    <p:extLst>
      <p:ext uri="{BB962C8B-B14F-4D97-AF65-F5344CB8AC3E}">
        <p14:creationId xmlns:p14="http://schemas.microsoft.com/office/powerpoint/2010/main" val="26336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7"/>
            <a:ext cx="8435280" cy="1143200"/>
          </a:xfrm>
        </p:spPr>
        <p:txBody>
          <a:bodyPr/>
          <a:lstStyle/>
          <a:p>
            <a:r>
              <a:rPr lang="ru-RU" sz="3200" dirty="0" smtClean="0"/>
              <a:t>5.1 Удаленные </a:t>
            </a:r>
            <a:r>
              <a:rPr lang="ru-RU" sz="3200" dirty="0"/>
              <a:t>атаки на распределенные вычислительные системы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Компьютерная </a:t>
            </a:r>
            <a:r>
              <a:rPr lang="ru-RU" dirty="0" smtClean="0"/>
              <a:t>атака</a:t>
            </a:r>
            <a:r>
              <a:rPr lang="en-US" dirty="0" smtClean="0"/>
              <a:t> - </a:t>
            </a:r>
            <a:r>
              <a:rPr lang="ru-RU" dirty="0" smtClean="0"/>
              <a:t>это </a:t>
            </a:r>
            <a:r>
              <a:rPr lang="ru-RU" dirty="0"/>
              <a:t>целенаправленное воздействие на АИС, осуществляемое программными средствами с целью нарушения конфиденциальности, целостности или доступности информации </a:t>
            </a:r>
          </a:p>
          <a:p>
            <a:r>
              <a:rPr lang="ru-RU" dirty="0"/>
              <a:t>Осуществление компьютерных атак становится возможным благодаря наличию в компьютерной системе уязвимостей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5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200"/>
          </a:xfrm>
        </p:spPr>
        <p:txBody>
          <a:bodyPr/>
          <a:lstStyle/>
          <a:p>
            <a:r>
              <a:rPr lang="ru-RU" dirty="0"/>
              <a:t>Примеры уязвимости КС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ошибки, допущенные в ходе разработки ПО или протоколов обмена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например, отсутствие механизмов защиты информации от несанкционированного доступа</a:t>
            </a: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ошибки в программном коде, позволяющие тем или иным образом обойти систему защиты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(например, ошибки программирования, создающие возможность выполнить атаку на переполнение буфера)</a:t>
            </a: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ошибки конфигурирования и администрирования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(неправильная настройка системы защиты, слишком короткий пароль и т. д.).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79652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200"/>
          </a:xfrm>
        </p:spPr>
        <p:txBody>
          <a:bodyPr/>
          <a:lstStyle/>
          <a:p>
            <a:r>
              <a:rPr lang="ru-RU" dirty="0"/>
              <a:t>Классификация компьютерных атак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71500" lvl="0" indent="-5715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 типу используемой уязвимости, то есть с позиции атакуемого</a:t>
            </a:r>
          </a:p>
          <a:p>
            <a:pPr marL="571500" lvl="0" indent="-5715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 конечной цели злоумышленника, то есть с позиции атакующего </a:t>
            </a:r>
          </a:p>
          <a:p>
            <a:pPr marL="839788" lvl="1" indent="-4953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вывод компьютерной системы из строя или ее блокирование (</a:t>
            </a:r>
            <a:r>
              <a:rPr lang="ru-RU" sz="19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отказ в </a:t>
            </a:r>
            <a:r>
              <a:rPr lang="ru-RU" sz="19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обслуживании)</a:t>
            </a:r>
            <a:r>
              <a:rPr lang="ru-RU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, </a:t>
            </a:r>
            <a:endParaRPr lang="ru-RU" sz="2200" dirty="0">
              <a:solidFill>
                <a:prstClr val="black">
                  <a:lumMod val="75000"/>
                  <a:lumOff val="25000"/>
                </a:prstClr>
              </a:solidFill>
              <a:latin typeface="Trebuchet MS"/>
              <a:ea typeface="+mn-ea"/>
              <a:cs typeface="+mn-cs"/>
            </a:endParaRPr>
          </a:p>
          <a:p>
            <a:pPr marL="839788" lvl="1" indent="-4953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копирование или подмена интересующей информации,</a:t>
            </a:r>
          </a:p>
          <a:p>
            <a:pPr marL="839788" lvl="1" indent="-4953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получение полномочий </a:t>
            </a:r>
            <a:r>
              <a:rPr lang="ru-RU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суперпользователя</a:t>
            </a:r>
            <a:endParaRPr lang="ru-RU" sz="2200" dirty="0">
              <a:solidFill>
                <a:prstClr val="black">
                  <a:lumMod val="75000"/>
                  <a:lumOff val="25000"/>
                </a:prstClr>
              </a:solidFill>
              <a:latin typeface="Trebuchet MS"/>
              <a:ea typeface="+mn-ea"/>
              <a:cs typeface="+mn-cs"/>
            </a:endParaRPr>
          </a:p>
          <a:p>
            <a:pPr marL="571500" lvl="0" indent="-5715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ru-RU" sz="23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 признакам, позволяющим обнаружить атаку, то есть с позиции наблюдателя </a:t>
            </a:r>
          </a:p>
          <a:p>
            <a:pPr marL="839788" lvl="1" indent="-4953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наличие в журнале регистрации событий или сетевом трафике определенной информации, </a:t>
            </a:r>
          </a:p>
          <a:p>
            <a:pPr marL="839788" lvl="1" indent="-495300">
              <a:lnSpc>
                <a:spcPct val="90000"/>
              </a:lnSpc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Georgia" pitchFamily="18" charset="0"/>
              <a:buChar char="*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подключение к определенной сетевой службе и пр.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51212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Самые </a:t>
            </a:r>
            <a:r>
              <a:rPr lang="ru-RU" dirty="0" smtClean="0"/>
              <a:t>распространенные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sz="2300" b="1" dirty="0" smtClean="0"/>
              <a:t>Adware.Agent.Win32 </a:t>
            </a:r>
            <a:r>
              <a:rPr lang="ru-RU" sz="2300" dirty="0"/>
              <a:t> </a:t>
            </a:r>
            <a:r>
              <a:rPr lang="ru-RU" sz="2300" dirty="0" smtClean="0"/>
              <a:t>– большое </a:t>
            </a:r>
            <a:r>
              <a:rPr lang="ru-RU" sz="2300" dirty="0"/>
              <a:t>семейство  рекламного вредоносного ПО, которое устанавливается на компьютер  втайне от пользователя и проявляет свою активность в виде навязчивых всплывающих окон с рекламой или подменой результатов поиска.</a:t>
            </a:r>
          </a:p>
          <a:p>
            <a:pPr algn="just"/>
            <a:r>
              <a:rPr lang="ru-RU" sz="2300" b="1" dirty="0"/>
              <a:t>Adware.Eorezo.Win32</a:t>
            </a:r>
            <a:r>
              <a:rPr lang="ru-RU" sz="2300" dirty="0"/>
              <a:t> - </a:t>
            </a:r>
            <a:r>
              <a:rPr lang="ru-RU" sz="2300" dirty="0" smtClean="0"/>
              <a:t>данные </a:t>
            </a:r>
            <a:r>
              <a:rPr lang="ru-RU" sz="2300" dirty="0"/>
              <a:t>приложения обладают </a:t>
            </a:r>
            <a:r>
              <a:rPr lang="ru-RU" sz="2300" dirty="0" err="1"/>
              <a:t>cкрытым</a:t>
            </a:r>
            <a:r>
              <a:rPr lang="ru-RU" sz="2300" dirty="0"/>
              <a:t> функционалом,  таким, как показ всплывающей рекламы,  открытие дополнительных окон в браузере и перенаправление пользователя на рекламные сайты, и сайты с вредоносным программным обеспечением. Также, втайне от пользователя, на компьютер загружаются  другие  рекламные модули.</a:t>
            </a:r>
          </a:p>
          <a:p>
            <a:pPr algn="just"/>
            <a:r>
              <a:rPr lang="ru-RU" sz="2300" b="1" dirty="0"/>
              <a:t>Adware.CrossRider.Win32 – </a:t>
            </a:r>
            <a:r>
              <a:rPr lang="ru-RU" sz="2300" dirty="0"/>
              <a:t>семейство  </a:t>
            </a:r>
            <a:r>
              <a:rPr lang="ru-RU" sz="2300" dirty="0" err="1"/>
              <a:t>кросплатформенного</a:t>
            </a:r>
            <a:r>
              <a:rPr lang="ru-RU" sz="2300" dirty="0"/>
              <a:t> рекламного ПО. В основном </a:t>
            </a:r>
            <a:r>
              <a:rPr lang="ru-RU" sz="2300" dirty="0" err="1"/>
              <a:t>Adware.Crossrider</a:t>
            </a:r>
            <a:r>
              <a:rPr lang="ru-RU" sz="2300" dirty="0"/>
              <a:t>  используется для </a:t>
            </a:r>
            <a:r>
              <a:rPr lang="ru-RU" sz="2300" dirty="0" smtClean="0"/>
              <a:t>черного SEO, то </a:t>
            </a:r>
            <a:r>
              <a:rPr lang="ru-RU" sz="2300" dirty="0"/>
              <a:t>есть для раскрутки или повышения рейтинга сайта, за счет </a:t>
            </a:r>
            <a:r>
              <a:rPr lang="ru-RU" sz="2300" dirty="0" smtClean="0"/>
              <a:t>перенаправления </a:t>
            </a:r>
            <a:r>
              <a:rPr lang="ru-RU" sz="2300" dirty="0"/>
              <a:t>на него пользователей заразившихся </a:t>
            </a:r>
            <a:r>
              <a:rPr lang="ru-RU" sz="2300" dirty="0" err="1"/>
              <a:t>Adware.Crossrider</a:t>
            </a:r>
            <a:r>
              <a:rPr lang="ru-RU" sz="2300" dirty="0"/>
              <a:t>.</a:t>
            </a:r>
          </a:p>
          <a:p>
            <a:pPr algn="just"/>
            <a:r>
              <a:rPr lang="ru-RU" sz="2300" b="1" dirty="0"/>
              <a:t>Adware.ConvertAd.Win32</a:t>
            </a:r>
            <a:r>
              <a:rPr lang="ru-RU" sz="2300" dirty="0"/>
              <a:t> - навязчивое рекламное программное обеспечение. При просмотре веб-страниц показывает квадратные всплывающие окна с рекламой. </a:t>
            </a:r>
            <a:r>
              <a:rPr lang="ru-RU" sz="2300" dirty="0" smtClean="0"/>
              <a:t>Кроме </a:t>
            </a:r>
            <a:r>
              <a:rPr lang="ru-RU" sz="2300" dirty="0"/>
              <a:t>того на страницах могут появляться баннеры с рекламой, а ссылки подменяются на </a:t>
            </a:r>
            <a:r>
              <a:rPr lang="ru-RU" sz="2300" dirty="0" smtClean="0"/>
              <a:t>рекламные</a:t>
            </a:r>
            <a:r>
              <a:rPr lang="en-US" sz="2300" dirty="0" smtClean="0"/>
              <a:t> </a:t>
            </a:r>
            <a:r>
              <a:rPr lang="ru-RU" sz="2300" dirty="0" smtClean="0"/>
              <a:t>и </a:t>
            </a:r>
            <a:r>
              <a:rPr lang="ru-RU" sz="2300" dirty="0"/>
              <a:t>на компьютер пользователя будут загружаться другие программы рекламного характера.</a:t>
            </a:r>
          </a:p>
          <a:p>
            <a:pPr algn="just"/>
            <a:r>
              <a:rPr lang="ru-RU" sz="2300" b="1" dirty="0"/>
              <a:t>Trojan.Black.Win32</a:t>
            </a:r>
            <a:r>
              <a:rPr lang="ru-RU" sz="2300" dirty="0"/>
              <a:t> – семейство вредоносных программ упакованных протектором </a:t>
            </a:r>
            <a:r>
              <a:rPr lang="ru-RU" sz="2300" dirty="0" err="1"/>
              <a:t>Themida</a:t>
            </a:r>
            <a:r>
              <a:rPr lang="ru-RU" sz="2300" dirty="0"/>
              <a:t>. Протектором может быть упакованная любая троянская </a:t>
            </a:r>
            <a:r>
              <a:rPr lang="ru-RU" sz="2300" dirty="0" smtClean="0"/>
              <a:t>программа.</a:t>
            </a:r>
            <a:endParaRPr lang="ru-RU" sz="23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33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60648"/>
            <a:ext cx="6512511" cy="1143000"/>
          </a:xfrm>
        </p:spPr>
        <p:txBody>
          <a:bodyPr/>
          <a:lstStyle/>
          <a:p>
            <a:r>
              <a:rPr lang="ru-RU" dirty="0"/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628800"/>
            <a:ext cx="9144000" cy="52292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1. Б. </a:t>
            </a:r>
            <a:r>
              <a:rPr lang="ru-RU" dirty="0" err="1"/>
              <a:t>Шнайер</a:t>
            </a:r>
            <a:r>
              <a:rPr lang="ru-RU" dirty="0"/>
              <a:t> Прикладная криптография. Протоколы, алгоритмы, исходные тексты на языке Си. – М.: Триумф. – 2002 г. – 816 с.</a:t>
            </a:r>
          </a:p>
          <a:p>
            <a:r>
              <a:rPr lang="ru-RU" dirty="0"/>
              <a:t>2. В.Н. </a:t>
            </a:r>
            <a:r>
              <a:rPr lang="ru-RU" dirty="0" err="1"/>
              <a:t>Ярмолик</a:t>
            </a:r>
            <a:r>
              <a:rPr lang="ru-RU" dirty="0"/>
              <a:t>, С.С. </a:t>
            </a:r>
            <a:r>
              <a:rPr lang="ru-RU" dirty="0" err="1"/>
              <a:t>Портянко</a:t>
            </a:r>
            <a:r>
              <a:rPr lang="ru-RU" dirty="0"/>
              <a:t>, С.В. </a:t>
            </a:r>
            <a:r>
              <a:rPr lang="ru-RU" dirty="0" err="1"/>
              <a:t>Ярмолик</a:t>
            </a:r>
            <a:r>
              <a:rPr lang="ru-RU" dirty="0"/>
              <a:t>. Криптография, стеганография и охрана авторского права. – Мн.: Издательский центр БГУ. – 2007 г. – 241 с.</a:t>
            </a:r>
          </a:p>
          <a:p>
            <a:r>
              <a:rPr lang="ru-RU" dirty="0"/>
              <a:t>3. В.Ф. Шаньгин Защита информации в компьютерных системах и сетях. – М.: ДМК Пресс, 2012. – 592 с.</a:t>
            </a:r>
          </a:p>
          <a:p>
            <a:r>
              <a:rPr lang="ru-RU" dirty="0"/>
              <a:t>4. В. </a:t>
            </a:r>
            <a:r>
              <a:rPr lang="ru-RU" dirty="0" err="1"/>
              <a:t>Олифер</a:t>
            </a:r>
            <a:r>
              <a:rPr lang="ru-RU" dirty="0"/>
              <a:t>, Н. </a:t>
            </a:r>
            <a:r>
              <a:rPr lang="ru-RU" dirty="0" err="1"/>
              <a:t>Олифер</a:t>
            </a:r>
            <a:r>
              <a:rPr lang="ru-RU" dirty="0"/>
              <a:t> Компьютерные сети: принципы, технологии, протоколы. – 4-е издание. –  СПб.: Питер. – 2015 г. – 944 с.</a:t>
            </a:r>
          </a:p>
          <a:p>
            <a:r>
              <a:rPr lang="ru-RU" dirty="0"/>
              <a:t>5. Э. </a:t>
            </a:r>
            <a:r>
              <a:rPr lang="ru-RU" dirty="0" err="1"/>
              <a:t>Таненбаум</a:t>
            </a:r>
            <a:r>
              <a:rPr lang="ru-RU" dirty="0"/>
              <a:t>, Д. </a:t>
            </a:r>
            <a:r>
              <a:rPr lang="ru-RU" dirty="0" err="1"/>
              <a:t>Уэзеролл</a:t>
            </a:r>
            <a:r>
              <a:rPr lang="ru-RU" dirty="0"/>
              <a:t> Компьютерные сети. 5-е изд. – СПб.: Питер, 2015. – 960 с.</a:t>
            </a:r>
          </a:p>
          <a:p>
            <a:r>
              <a:rPr lang="ru-RU" dirty="0"/>
              <a:t>6. С. </a:t>
            </a:r>
            <a:r>
              <a:rPr lang="ru-RU" dirty="0" err="1"/>
              <a:t>Норткат</a:t>
            </a:r>
            <a:r>
              <a:rPr lang="ru-RU" dirty="0"/>
              <a:t>, Д. </a:t>
            </a:r>
            <a:r>
              <a:rPr lang="ru-RU" dirty="0" err="1"/>
              <a:t>Новак</a:t>
            </a:r>
            <a:r>
              <a:rPr lang="ru-RU" dirty="0"/>
              <a:t> Обнаружение нарушений безопасности в сетях. 3-е изд. – М.: Издательский дом «Вильямс». – 2003 г. – 447 с.</a:t>
            </a:r>
          </a:p>
          <a:p>
            <a:r>
              <a:rPr lang="ru-RU" dirty="0"/>
              <a:t>7. В. Зима, А. </a:t>
            </a:r>
            <a:r>
              <a:rPr lang="ru-RU" dirty="0" err="1"/>
              <a:t>Молдовян</a:t>
            </a:r>
            <a:r>
              <a:rPr lang="ru-RU" dirty="0"/>
              <a:t>, Н. </a:t>
            </a:r>
            <a:r>
              <a:rPr lang="ru-RU" dirty="0" err="1"/>
              <a:t>Молдовян</a:t>
            </a:r>
            <a:r>
              <a:rPr lang="ru-RU" dirty="0"/>
              <a:t> Безопасность глобальных сетевых технологий. – СПб.: BHV. – 2000 г. – 320 с.</a:t>
            </a:r>
          </a:p>
          <a:p>
            <a:r>
              <a:rPr lang="ru-RU" dirty="0"/>
              <a:t>8. Б. Анин Защита компьютерной информации. – СПб.: BHV. – 2002 г. – 376 с.</a:t>
            </a:r>
          </a:p>
          <a:p>
            <a:r>
              <a:rPr lang="ru-RU" dirty="0"/>
              <a:t>9. В. </a:t>
            </a:r>
            <a:r>
              <a:rPr lang="ru-RU" dirty="0" err="1"/>
              <a:t>Цирилов</a:t>
            </a:r>
            <a:r>
              <a:rPr lang="ru-RU" dirty="0"/>
              <a:t> Основы информационной безопасности автоматизированных систем. Краткий курс. – М.: Феникс. – 2008 г. – 173 с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90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08911" cy="1143000"/>
          </a:xfrm>
        </p:spPr>
        <p:txBody>
          <a:bodyPr/>
          <a:lstStyle/>
          <a:p>
            <a:r>
              <a:rPr lang="ru-RU" sz="4000" dirty="0" smtClean="0"/>
              <a:t>Общая схема </a:t>
            </a:r>
            <a:r>
              <a:rPr lang="ru-RU" sz="4000" dirty="0"/>
              <a:t>симметричной криптосистемы шифрования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36912"/>
            <a:ext cx="7767213" cy="2101205"/>
          </a:xfrm>
        </p:spPr>
      </p:pic>
    </p:spTree>
    <p:extLst>
      <p:ext uri="{BB962C8B-B14F-4D97-AF65-F5344CB8AC3E}">
        <p14:creationId xmlns:p14="http://schemas.microsoft.com/office/powerpoint/2010/main" val="39005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793" y="332656"/>
            <a:ext cx="8229600" cy="1143200"/>
          </a:xfrm>
        </p:spPr>
        <p:txBody>
          <a:bodyPr/>
          <a:lstStyle/>
          <a:p>
            <a:r>
              <a:rPr lang="ru-RU" dirty="0"/>
              <a:t>Рост обнаруживаемых вредоносных программ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" y="1628800"/>
            <a:ext cx="9144000" cy="5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554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200"/>
          </a:xfrm>
        </p:spPr>
        <p:txBody>
          <a:bodyPr/>
          <a:lstStyle/>
          <a:p>
            <a:r>
              <a:rPr lang="ru-RU" dirty="0"/>
              <a:t>Распределение </a:t>
            </a:r>
            <a:r>
              <a:rPr lang="ru-RU" dirty="0" smtClean="0"/>
              <a:t>атак по </a:t>
            </a:r>
            <a:r>
              <a:rPr lang="ru-RU" dirty="0"/>
              <a:t>ОС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fontAlgn="t" hangingPunct="0"/>
            <a:r>
              <a:rPr lang="en-US" sz="2400" dirty="0" smtClean="0"/>
              <a:t>Win32</a:t>
            </a:r>
            <a:r>
              <a:rPr lang="ru-RU" sz="2400" dirty="0" smtClean="0"/>
              <a:t>		</a:t>
            </a:r>
            <a:r>
              <a:rPr lang="en-US" sz="2400" dirty="0" smtClean="0"/>
              <a:t>9</a:t>
            </a:r>
            <a:r>
              <a:rPr lang="ru-RU" sz="2400" dirty="0"/>
              <a:t>8,98%</a:t>
            </a:r>
          </a:p>
          <a:p>
            <a:pPr eaLnBrk="0" fontAlgn="t" hangingPunct="0"/>
            <a:r>
              <a:rPr lang="en-US" sz="2400" dirty="0" smtClean="0"/>
              <a:t>Linux</a:t>
            </a:r>
            <a:r>
              <a:rPr lang="ru-RU" sz="2400" dirty="0" smtClean="0"/>
              <a:t>		  0,01</a:t>
            </a:r>
            <a:r>
              <a:rPr lang="ru-RU" sz="2400" dirty="0"/>
              <a:t>%</a:t>
            </a:r>
          </a:p>
          <a:p>
            <a:pPr eaLnBrk="0" fontAlgn="t" hangingPunct="0"/>
            <a:r>
              <a:rPr lang="en-US" sz="2400" dirty="0" smtClean="0"/>
              <a:t>SunOS</a:t>
            </a:r>
            <a:r>
              <a:rPr lang="ru-RU" sz="2400" dirty="0" smtClean="0"/>
              <a:t>		  0,0014</a:t>
            </a:r>
            <a:r>
              <a:rPr lang="ru-RU" sz="2400" dirty="0"/>
              <a:t>%</a:t>
            </a:r>
          </a:p>
          <a:p>
            <a:pPr eaLnBrk="0" fontAlgn="t" hangingPunct="0"/>
            <a:r>
              <a:rPr lang="en-US" sz="2400" dirty="0" smtClean="0"/>
              <a:t>Unix</a:t>
            </a:r>
            <a:r>
              <a:rPr lang="ru-RU" sz="2400" dirty="0" smtClean="0"/>
              <a:t>		  0,0003</a:t>
            </a:r>
            <a:r>
              <a:rPr lang="ru-RU" sz="2400" dirty="0"/>
              <a:t>%</a:t>
            </a:r>
          </a:p>
          <a:p>
            <a:pPr eaLnBrk="0" fontAlgn="t" hangingPunct="0"/>
            <a:r>
              <a:rPr lang="en-US" sz="2400" dirty="0" smtClean="0"/>
              <a:t>DOS</a:t>
            </a:r>
            <a:r>
              <a:rPr lang="ru-RU" sz="2400" dirty="0" smtClean="0"/>
              <a:t>		  0,002</a:t>
            </a:r>
            <a:r>
              <a:rPr lang="ru-RU" sz="2400" dirty="0"/>
              <a:t>%</a:t>
            </a:r>
          </a:p>
          <a:p>
            <a:pPr eaLnBrk="0" fontAlgn="t" hangingPunct="0"/>
            <a:r>
              <a:rPr lang="en-US" sz="2400" dirty="0" err="1" smtClean="0"/>
              <a:t>SymbianOS</a:t>
            </a:r>
            <a:r>
              <a:rPr lang="ru-RU" sz="2400" dirty="0" smtClean="0"/>
              <a:t>	  0,0014</a:t>
            </a:r>
            <a:r>
              <a:rPr lang="ru-RU" sz="2400" dirty="0"/>
              <a:t>%</a:t>
            </a:r>
          </a:p>
          <a:p>
            <a:endParaRPr lang="ru-RU" dirty="0" smtClean="0"/>
          </a:p>
          <a:p>
            <a:r>
              <a:rPr lang="ru-RU" dirty="0"/>
              <a:t>Лидирует ОС </a:t>
            </a:r>
            <a:r>
              <a:rPr lang="ru-RU" dirty="0" err="1"/>
              <a:t>Windows</a:t>
            </a:r>
            <a:r>
              <a:rPr lang="ru-RU" dirty="0"/>
              <a:t>, что говорит главным образом о популярности самой ОС у конечных пользователей</a:t>
            </a:r>
          </a:p>
          <a:p>
            <a:r>
              <a:rPr lang="ru-RU" dirty="0"/>
              <a:t>Технологии распространения 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с помощью вложений в почтовые сообщения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с помощью уязвимостей ОС </a:t>
            </a:r>
            <a:r>
              <a:rPr lang="ru-RU" dirty="0" err="1"/>
              <a:t>Windows</a:t>
            </a:r>
            <a:r>
              <a:rPr lang="ru-RU" dirty="0"/>
              <a:t> и ее приложений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375468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Тенденции применения современных вирусных программ</a:t>
            </a:r>
            <a:endParaRPr lang="ru-RU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8229600" cy="4277071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используют узлы </a:t>
            </a:r>
            <a:r>
              <a:rPr lang="ru-RU" dirty="0"/>
              <a:t>со старыми системами без обновления уязвимых компонентов, уязвимости «живут» 1-2 года;</a:t>
            </a:r>
          </a:p>
          <a:p>
            <a:r>
              <a:rPr lang="ru-RU" dirty="0"/>
              <a:t>рост числа атак, конечной целью которых является рассылка спама;</a:t>
            </a:r>
          </a:p>
          <a:p>
            <a:r>
              <a:rPr lang="ru-RU" dirty="0"/>
              <a:t>наличие «фонового шума» (15% трафика), вызванного большим количеством </a:t>
            </a:r>
            <a:r>
              <a:rPr lang="ru-RU" dirty="0" err="1"/>
              <a:t>bot</a:t>
            </a:r>
            <a:r>
              <a:rPr lang="ru-RU" dirty="0"/>
              <a:t>-сетей, ориентированных на устаревшие уязвимости;</a:t>
            </a:r>
          </a:p>
          <a:p>
            <a:r>
              <a:rPr lang="ru-RU" dirty="0"/>
              <a:t>распространение вредоносных программ через веб-страницы;</a:t>
            </a:r>
          </a:p>
          <a:p>
            <a:r>
              <a:rPr lang="ru-RU" dirty="0"/>
              <a:t>увеличение количества атак, основанных на подборе паролей (</a:t>
            </a:r>
            <a:r>
              <a:rPr lang="ru-RU" dirty="0" err="1"/>
              <a:t>bruteforce</a:t>
            </a:r>
            <a:r>
              <a:rPr lang="ru-RU" dirty="0"/>
              <a:t>), направленных на MSSQL, SSH, FTP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6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Типовые атаки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Сетевые атаки. Стадии.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0070" lvl="0" indent="-514350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+mj-lt"/>
              <a:buAutoNum type="arabicPeriod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сбор информации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изучение сетевой топологии, </a:t>
            </a:r>
            <a:endParaRPr lang="en-US" sz="2200" dirty="0">
              <a:solidFill>
                <a:prstClr val="black">
                  <a:lumMod val="75000"/>
                  <a:lumOff val="25000"/>
                </a:prstClr>
              </a:solidFill>
              <a:latin typeface="Trebuchet MS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определение типа и версии ОС атакуемого узла,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доступных сетевых сервисов </a:t>
            </a:r>
          </a:p>
          <a:p>
            <a:pPr marL="560070" lvl="0" indent="-514350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+mj-lt"/>
              <a:buAutoNum type="arabicPeriod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выявление уязвимых мест атакуемой системы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анализ наличия уязвимостей в ПО и его настройках </a:t>
            </a:r>
          </a:p>
          <a:p>
            <a:pPr marL="560070" lvl="0" indent="-514350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+mj-lt"/>
              <a:buAutoNum type="arabicPeriod"/>
            </a:pPr>
            <a:r>
              <a:rPr lang="ru-RU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реализация выбранной атаки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отправка сетевых пакетов на определенные сетевые службы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SYN </a:t>
            </a:r>
            <a:r>
              <a:rPr lang="ru-RU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Flood</a:t>
            </a: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, </a:t>
            </a:r>
            <a:r>
              <a:rPr lang="ru-RU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Teardrop</a:t>
            </a: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, UDP </a:t>
            </a:r>
            <a:r>
              <a:rPr lang="ru-RU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Bomb</a:t>
            </a:r>
            <a:r>
              <a:rPr lang="ru-RU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, подбор паролей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Атаки с использованием исследования </a:t>
            </a:r>
            <a:r>
              <a:rPr lang="ru-RU" sz="3600" dirty="0"/>
              <a:t>сетевой топологии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ICMP-</a:t>
            </a: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сканирование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команда ECHO_REQUEST протокола ICMP 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ответное сообщение ECHO_REPLY </a:t>
            </a:r>
          </a:p>
          <a:p>
            <a:pPr lvl="0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TCP-</a:t>
            </a: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сканирование</a:t>
            </a:r>
          </a:p>
          <a:p>
            <a:pPr lvl="1">
              <a:spcBef>
                <a:spcPct val="20000"/>
              </a:spcBef>
              <a:buClr>
                <a:srgbClr val="F14124">
                  <a:lumMod val="75000"/>
                </a:srgbClr>
              </a:buClr>
              <a:buFont typeface="Wingdings" pitchFamily="2" charset="2"/>
              <a:buChar char="ü"/>
            </a:pP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последовательная установка сетевого соединения по определенному порту с перебором 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IP-</a:t>
            </a:r>
            <a:r>
              <a:rPr lang="ru-RU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/>
                <a:ea typeface="+mn-ea"/>
                <a:cs typeface="+mn-cs"/>
              </a:rPr>
              <a:t>адресов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8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3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2555875" y="4292600"/>
            <a:ext cx="3168650" cy="431800"/>
          </a:xfrm>
          <a:prstGeom prst="wedgeRectCallout">
            <a:avLst>
              <a:gd name="adj1" fmla="val 82366"/>
              <a:gd name="adj2" fmla="val -348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ICMP</a:t>
            </a:r>
            <a:r>
              <a:rPr lang="ru-RU" dirty="0"/>
              <a:t>-запрос</a:t>
            </a:r>
          </a:p>
        </p:txBody>
      </p:sp>
    </p:spTree>
    <p:extLst>
      <p:ext uri="{BB962C8B-B14F-4D97-AF65-F5344CB8AC3E}">
        <p14:creationId xmlns:p14="http://schemas.microsoft.com/office/powerpoint/2010/main" val="12037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3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2555875" y="4292600"/>
            <a:ext cx="3168650" cy="431800"/>
          </a:xfrm>
          <a:prstGeom prst="wedgeRectCallout">
            <a:avLst>
              <a:gd name="adj1" fmla="val 82366"/>
              <a:gd name="adj2" fmla="val -348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ICMP</a:t>
            </a:r>
            <a:r>
              <a:rPr lang="ru-RU" dirty="0"/>
              <a:t>-ответ</a:t>
            </a:r>
          </a:p>
        </p:txBody>
      </p:sp>
    </p:spTree>
    <p:extLst>
      <p:ext uri="{BB962C8B-B14F-4D97-AF65-F5344CB8AC3E}">
        <p14:creationId xmlns:p14="http://schemas.microsoft.com/office/powerpoint/2010/main" val="35225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7"/>
          <a:stretch>
            <a:fillRect/>
          </a:stretch>
        </p:blipFill>
        <p:spPr bwMode="auto">
          <a:xfrm>
            <a:off x="0" y="1412875"/>
            <a:ext cx="7524750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57563"/>
            <a:ext cx="65532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xfrm>
            <a:off x="2339975" y="116632"/>
            <a:ext cx="6512511" cy="1143000"/>
          </a:xfrm>
        </p:spPr>
        <p:txBody>
          <a:bodyPr/>
          <a:lstStyle/>
          <a:p>
            <a:r>
              <a:rPr lang="en-US" dirty="0"/>
              <a:t>ICMP-</a:t>
            </a:r>
            <a:r>
              <a:rPr lang="ru-RU" dirty="0"/>
              <a:t>сканирование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174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09688"/>
            <a:ext cx="7488237" cy="554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68287" cy="1143000"/>
          </a:xfrm>
        </p:spPr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ICMP-</a:t>
            </a:r>
            <a:r>
              <a:rPr lang="ru-RU" dirty="0"/>
              <a:t>сканирования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9700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7543800" cy="1052513"/>
          </a:xfrm>
        </p:spPr>
        <p:txBody>
          <a:bodyPr/>
          <a:lstStyle/>
          <a:p>
            <a:r>
              <a:rPr lang="en-US"/>
              <a:t>TCP-</a:t>
            </a:r>
            <a:r>
              <a:rPr lang="ru-RU"/>
              <a:t>сканирование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2484438" y="6092825"/>
            <a:ext cx="3168650" cy="431800"/>
          </a:xfrm>
          <a:prstGeom prst="wedgeRectCallout">
            <a:avLst>
              <a:gd name="adj1" fmla="val 82366"/>
              <a:gd name="adj2" fmla="val -348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SYN</a:t>
            </a:r>
            <a:r>
              <a:rPr lang="ru-RU"/>
              <a:t>-флаг</a:t>
            </a:r>
          </a:p>
        </p:txBody>
      </p:sp>
    </p:spTree>
    <p:extLst>
      <p:ext uri="{BB962C8B-B14F-4D97-AF65-F5344CB8AC3E}">
        <p14:creationId xmlns:p14="http://schemas.microsoft.com/office/powerpoint/2010/main" val="23284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96944" cy="1143000"/>
          </a:xfrm>
        </p:spPr>
        <p:txBody>
          <a:bodyPr/>
          <a:lstStyle/>
          <a:p>
            <a:r>
              <a:rPr lang="ru-RU" dirty="0"/>
              <a:t>Симметричный алгоритм шифрования </a:t>
            </a:r>
            <a:r>
              <a:rPr lang="en-US" dirty="0"/>
              <a:t>DES (Data Encryption Standard).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636912"/>
            <a:ext cx="8496944" cy="396044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Алгоритм шифрования данных DES 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Encryption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) был опубликован в 1977 году. </a:t>
            </a:r>
            <a:endParaRPr lang="ru-RU" dirty="0" smtClean="0"/>
          </a:p>
          <a:p>
            <a:r>
              <a:rPr lang="ru-RU" dirty="0" smtClean="0"/>
              <a:t>Блочный </a:t>
            </a:r>
            <a:r>
              <a:rPr lang="ru-RU" dirty="0"/>
              <a:t>симметричный алгоритм DES до сих нор остается распространенным алгоритмом, используемым в системах защиты коммерческой информации.</a:t>
            </a:r>
          </a:p>
          <a:p>
            <a:r>
              <a:rPr lang="ru-RU" dirty="0"/>
              <a:t>Алгоритм DES построен в соответствии с методологией сети </a:t>
            </a:r>
            <a:r>
              <a:rPr lang="ru-RU" dirty="0" err="1"/>
              <a:t>Фейстеля</a:t>
            </a:r>
            <a:r>
              <a:rPr lang="ru-RU" dirty="0"/>
              <a:t> и состоит из чередующейся последовательности перестановок и подстановок</a:t>
            </a:r>
            <a:r>
              <a:rPr lang="ru-RU" dirty="0" smtClean="0"/>
              <a:t>.</a:t>
            </a:r>
          </a:p>
          <a:p>
            <a:r>
              <a:rPr lang="ru-RU" dirty="0" smtClean="0"/>
              <a:t>Алгоритм </a:t>
            </a:r>
            <a:r>
              <a:rPr lang="ru-RU" dirty="0"/>
              <a:t>DES осуществляет шифрование 64-битных блоков данных с помощью 64-битного ключа, в котором значащими являются 56 бит (остальные 8 бит – проверочные биты для контроля на четность). </a:t>
            </a:r>
          </a:p>
        </p:txBody>
      </p:sp>
    </p:spTree>
    <p:extLst>
      <p:ext uri="{BB962C8B-B14F-4D97-AF65-F5344CB8AC3E}">
        <p14:creationId xmlns:p14="http://schemas.microsoft.com/office/powerpoint/2010/main" val="2774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686800" cy="930275"/>
          </a:xfrm>
        </p:spPr>
        <p:txBody>
          <a:bodyPr/>
          <a:lstStyle/>
          <a:p>
            <a:r>
              <a:rPr lang="ru-RU" dirty="0"/>
              <a:t>Искомый узел присутствует</a:t>
            </a:r>
          </a:p>
        </p:txBody>
      </p:sp>
      <p:sp>
        <p:nvSpPr>
          <p:cNvPr id="34820" name="AutoShape 4"/>
          <p:cNvSpPr>
            <a:spLocks noChangeArrowheads="1"/>
          </p:cNvSpPr>
          <p:nvPr/>
        </p:nvSpPr>
        <p:spPr bwMode="auto">
          <a:xfrm>
            <a:off x="2411413" y="5876925"/>
            <a:ext cx="3168650" cy="431800"/>
          </a:xfrm>
          <a:prstGeom prst="wedgeRectCallout">
            <a:avLst>
              <a:gd name="adj1" fmla="val 84569"/>
              <a:gd name="adj2" fmla="val -2893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ru-RU"/>
              <a:t>Флаги </a:t>
            </a:r>
            <a:r>
              <a:rPr lang="en-US"/>
              <a:t>RST </a:t>
            </a:r>
            <a:r>
              <a:rPr lang="ru-RU"/>
              <a:t>и </a:t>
            </a:r>
            <a:r>
              <a:rPr lang="en-US"/>
              <a:t>ACK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0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616988" y="-33807"/>
            <a:ext cx="6512511" cy="1143000"/>
          </a:xfrm>
        </p:spPr>
        <p:txBody>
          <a:bodyPr/>
          <a:lstStyle/>
          <a:p>
            <a:r>
              <a:rPr lang="ru-RU" dirty="0"/>
              <a:t>Усложненные атаки</a:t>
            </a:r>
          </a:p>
        </p:txBody>
      </p:sp>
      <p:pic>
        <p:nvPicPr>
          <p:cNvPr id="27653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44" y="836712"/>
            <a:ext cx="7705725" cy="48275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4704" y="1412776"/>
            <a:ext cx="5197475" cy="55895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5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096687" cy="1143000"/>
          </a:xfrm>
        </p:spPr>
        <p:txBody>
          <a:bodyPr/>
          <a:lstStyle/>
          <a:p>
            <a:r>
              <a:rPr lang="ru-RU" dirty="0"/>
              <a:t>Общие принципы защиты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Обнаружение и запрет:</a:t>
            </a:r>
          </a:p>
          <a:p>
            <a:pPr lvl="1"/>
            <a:r>
              <a:rPr lang="ru-RU" dirty="0"/>
              <a:t>входящих </a:t>
            </a:r>
            <a:r>
              <a:rPr lang="en-US" dirty="0"/>
              <a:t>ICMP</a:t>
            </a:r>
            <a:r>
              <a:rPr lang="ru-RU" dirty="0"/>
              <a:t>-запросов</a:t>
            </a:r>
          </a:p>
          <a:p>
            <a:pPr lvl="1"/>
            <a:r>
              <a:rPr lang="ru-RU" dirty="0"/>
              <a:t>исходящих </a:t>
            </a:r>
            <a:r>
              <a:rPr lang="en-US" dirty="0"/>
              <a:t>ICMP</a:t>
            </a:r>
            <a:r>
              <a:rPr lang="ru-RU" dirty="0"/>
              <a:t>-ответов</a:t>
            </a:r>
          </a:p>
          <a:p>
            <a:pPr lvl="1"/>
            <a:r>
              <a:rPr lang="ru-RU" dirty="0"/>
              <a:t>установки </a:t>
            </a:r>
            <a:r>
              <a:rPr lang="en-US" dirty="0"/>
              <a:t>TCP-</a:t>
            </a:r>
            <a:r>
              <a:rPr lang="ru-RU" dirty="0"/>
              <a:t>соединений извне</a:t>
            </a:r>
          </a:p>
          <a:p>
            <a:pPr lvl="1"/>
            <a:r>
              <a:rPr lang="ru-RU" dirty="0"/>
              <a:t>опасных </a:t>
            </a:r>
            <a:r>
              <a:rPr lang="en-US" dirty="0"/>
              <a:t>TCP- </a:t>
            </a:r>
            <a:r>
              <a:rPr lang="ru-RU" dirty="0"/>
              <a:t>и </a:t>
            </a:r>
            <a:r>
              <a:rPr lang="en-US" dirty="0"/>
              <a:t>UDP-</a:t>
            </a:r>
            <a:r>
              <a:rPr lang="ru-RU" dirty="0"/>
              <a:t>портов</a:t>
            </a:r>
          </a:p>
        </p:txBody>
      </p:sp>
    </p:spTree>
    <p:extLst>
      <p:ext uri="{BB962C8B-B14F-4D97-AF65-F5344CB8AC3E}">
        <p14:creationId xmlns:p14="http://schemas.microsoft.com/office/powerpoint/2010/main" val="8495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>
          <a:xfrm>
            <a:off x="-36512" y="0"/>
            <a:ext cx="9073008" cy="1143000"/>
          </a:xfrm>
        </p:spPr>
        <p:txBody>
          <a:bodyPr/>
          <a:lstStyle/>
          <a:p>
            <a:r>
              <a:rPr lang="ru-RU" dirty="0"/>
              <a:t>Выявление уязвимых мест сканером </a:t>
            </a:r>
            <a:r>
              <a:rPr lang="en-US" dirty="0" err="1"/>
              <a:t>LanGuard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1556792"/>
            <a:ext cx="82809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accent1"/>
              </a:solidFill>
            </a:endParaRPr>
          </a:p>
          <a:p>
            <a:r>
              <a:rPr lang="ru-RU" sz="3200" b="1" dirty="0">
                <a:solidFill>
                  <a:schemeClr val="accent1"/>
                </a:solidFill>
              </a:rPr>
              <a:t>GFI </a:t>
            </a:r>
            <a:r>
              <a:rPr lang="ru-RU" sz="3200" b="1" dirty="0" err="1">
                <a:solidFill>
                  <a:schemeClr val="accent1"/>
                </a:solidFill>
              </a:rPr>
              <a:t>LanGuard</a:t>
            </a:r>
            <a:r>
              <a:rPr lang="ru-RU" sz="3200" b="1" dirty="0">
                <a:solidFill>
                  <a:schemeClr val="accent1"/>
                </a:solidFill>
              </a:rPr>
              <a:t> </a:t>
            </a:r>
            <a:r>
              <a:rPr lang="ru-RU" sz="3200" dirty="0">
                <a:solidFill>
                  <a:schemeClr val="accent1"/>
                </a:solidFill>
              </a:rPr>
              <a:t>— это сетевой сканер безопасности: </a:t>
            </a:r>
            <a:endParaRPr lang="ru-RU" sz="3200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sz="3200" dirty="0" smtClean="0">
                <a:solidFill>
                  <a:schemeClr val="accent1"/>
                </a:solidFill>
              </a:rPr>
              <a:t>обнаружение</a:t>
            </a:r>
            <a:r>
              <a:rPr lang="ru-RU" sz="3200" dirty="0">
                <a:solidFill>
                  <a:schemeClr val="accent1"/>
                </a:solidFill>
              </a:rPr>
              <a:t>, определение и исправление уязвимостей в </a:t>
            </a:r>
            <a:r>
              <a:rPr lang="ru-RU" sz="3200" dirty="0" smtClean="0">
                <a:solidFill>
                  <a:schemeClr val="accent1"/>
                </a:solidFill>
              </a:rPr>
              <a:t>сети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200" dirty="0" smtClean="0">
                <a:solidFill>
                  <a:schemeClr val="accent1"/>
                </a:solidFill>
              </a:rPr>
              <a:t>Полное </a:t>
            </a:r>
            <a:r>
              <a:rPr lang="ru-RU" sz="3200" dirty="0">
                <a:solidFill>
                  <a:schemeClr val="accent1"/>
                </a:solidFill>
              </a:rPr>
              <a:t>сканирование </a:t>
            </a:r>
            <a:r>
              <a:rPr lang="ru-RU" sz="3200" dirty="0" smtClean="0">
                <a:solidFill>
                  <a:schemeClr val="accent1"/>
                </a:solidFill>
              </a:rPr>
              <a:t>портов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200" dirty="0" smtClean="0">
                <a:solidFill>
                  <a:schemeClr val="accent1"/>
                </a:solidFill>
              </a:rPr>
              <a:t>Наличие </a:t>
            </a:r>
            <a:r>
              <a:rPr lang="ru-RU" sz="3200" dirty="0">
                <a:solidFill>
                  <a:schemeClr val="accent1"/>
                </a:solidFill>
              </a:rPr>
              <a:t>необходимых обновлений ПО для защиты </a:t>
            </a:r>
            <a:r>
              <a:rPr lang="ru-RU" sz="3200" dirty="0" smtClean="0">
                <a:solidFill>
                  <a:schemeClr val="accent1"/>
                </a:solidFill>
              </a:rPr>
              <a:t>сети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3200" dirty="0">
                <a:solidFill>
                  <a:schemeClr val="accent1"/>
                </a:solidFill>
              </a:rPr>
              <a:t>А</a:t>
            </a:r>
            <a:r>
              <a:rPr lang="ru-RU" sz="3200" dirty="0" smtClean="0">
                <a:solidFill>
                  <a:schemeClr val="accent1"/>
                </a:solidFill>
              </a:rPr>
              <a:t>удит </a:t>
            </a:r>
            <a:r>
              <a:rPr lang="ru-RU" sz="3200" dirty="0">
                <a:solidFill>
                  <a:schemeClr val="accent1"/>
                </a:solidFill>
              </a:rPr>
              <a:t>программного и аппаратного </a:t>
            </a:r>
            <a:r>
              <a:rPr lang="ru-RU" sz="3200" dirty="0" smtClean="0">
                <a:solidFill>
                  <a:schemeClr val="accent1"/>
                </a:solidFill>
              </a:rPr>
              <a:t>обеспечения</a:t>
            </a:r>
            <a:endParaRPr lang="ru-RU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" grpId="0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4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4" name="Picture 8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57081"/>
            <a:ext cx="8316913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5"/>
          <p:cNvSpPr>
            <a:spLocks noGrp="1" noChangeArrowheads="1"/>
          </p:cNvSpPr>
          <p:nvPr>
            <p:ph type="title"/>
          </p:nvPr>
        </p:nvSpPr>
        <p:spPr>
          <a:xfrm>
            <a:off x="-108520" y="0"/>
            <a:ext cx="5292080" cy="785812"/>
          </a:xfrm>
        </p:spPr>
        <p:txBody>
          <a:bodyPr/>
          <a:lstStyle/>
          <a:p>
            <a:r>
              <a:rPr lang="ru-RU" dirty="0"/>
              <a:t>Реализации атак </a:t>
            </a:r>
          </a:p>
        </p:txBody>
      </p:sp>
      <p:pic>
        <p:nvPicPr>
          <p:cNvPr id="45063" name="Picture 7"/>
          <p:cNvPicPr>
            <a:picLocks noGrp="1" noChangeAspect="1" noChangeArrowheads="1"/>
          </p:cNvPicPr>
          <p:nvPr>
            <p:ph type="body" idx="4294967295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6513" y="0"/>
            <a:ext cx="4027487" cy="2546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0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955675"/>
          </a:xfrm>
        </p:spPr>
        <p:txBody>
          <a:bodyPr/>
          <a:lstStyle/>
          <a:p>
            <a:r>
              <a:rPr lang="ru-RU" dirty="0" smtClean="0"/>
              <a:t>Типовые атаки:</a:t>
            </a:r>
            <a:endParaRPr lang="ru-RU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196752"/>
            <a:ext cx="8229600" cy="51117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60070" indent="-514350">
              <a:buFont typeface="+mj-lt"/>
              <a:buAutoNum type="arabicParenR"/>
            </a:pPr>
            <a:r>
              <a:rPr lang="ru-RU" sz="2800" dirty="0"/>
              <a:t>Анализ сетевого трафика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Ложный ARP-сервер в сети </a:t>
            </a:r>
            <a:r>
              <a:rPr lang="ru-RU" sz="2800" dirty="0" err="1"/>
              <a:t>Internet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Ложный DNS-сервер в сети </a:t>
            </a:r>
            <a:r>
              <a:rPr lang="ru-RU" sz="2800" dirty="0" err="1"/>
              <a:t>Internet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Навязывание хосту ложного маршрута с использованием протокола ICMP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Подмена одного из субъектов TCP-соединения в сети </a:t>
            </a:r>
            <a:r>
              <a:rPr lang="ru-RU" sz="2800" dirty="0" err="1"/>
              <a:t>Internet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Направленный шторм ложных TCP-запросов на создание соединения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2800" dirty="0"/>
              <a:t>Атаки, использующие ошибки реализации сетевых служб</a:t>
            </a:r>
          </a:p>
        </p:txBody>
      </p:sp>
    </p:spTree>
    <p:extLst>
      <p:ext uri="{BB962C8B-B14F-4D97-AF65-F5344CB8AC3E}">
        <p14:creationId xmlns:p14="http://schemas.microsoft.com/office/powerpoint/2010/main" val="30361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55675"/>
          </a:xfrm>
        </p:spPr>
        <p:txBody>
          <a:bodyPr/>
          <a:lstStyle/>
          <a:p>
            <a:r>
              <a:rPr lang="ru-RU"/>
              <a:t>Анализ сетевого трафика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556792"/>
            <a:ext cx="8373616" cy="4896544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sz="2800" dirty="0"/>
              <a:t>Особенностью протоколов FTP и </a:t>
            </a:r>
            <a:r>
              <a:rPr lang="ru-RU" sz="2800" dirty="0" smtClean="0"/>
              <a:t>TELNET является </a:t>
            </a:r>
            <a:r>
              <a:rPr lang="ru-RU" sz="2800" dirty="0"/>
              <a:t>то, что пароли и </a:t>
            </a:r>
            <a:r>
              <a:rPr lang="ru-RU" sz="2800" dirty="0" smtClean="0"/>
              <a:t>идентификаторы пользователей </a:t>
            </a:r>
            <a:r>
              <a:rPr lang="ru-RU" sz="2800" dirty="0"/>
              <a:t>передаются по сети в </a:t>
            </a:r>
            <a:r>
              <a:rPr lang="ru-RU" sz="2800" dirty="0" smtClean="0"/>
              <a:t>открытом, незашифрованном </a:t>
            </a:r>
            <a:r>
              <a:rPr lang="ru-RU" sz="2800" dirty="0"/>
              <a:t>виде. </a:t>
            </a:r>
            <a:endParaRPr lang="ru-RU" sz="2800" dirty="0" smtClean="0"/>
          </a:p>
          <a:p>
            <a:pPr>
              <a:buFont typeface="Wingdings" pitchFamily="2" charset="2"/>
              <a:buChar char="Ø"/>
            </a:pPr>
            <a:r>
              <a:rPr lang="ru-RU" sz="2800" dirty="0" smtClean="0"/>
              <a:t>Анализ осуществляется </a:t>
            </a:r>
            <a:r>
              <a:rPr lang="ru-RU" sz="2800" dirty="0"/>
              <a:t>с </a:t>
            </a:r>
            <a:r>
              <a:rPr lang="ru-RU" sz="2800" dirty="0" smtClean="0"/>
              <a:t>помощью специальной программы-анализатора </a:t>
            </a:r>
            <a:r>
              <a:rPr lang="ru-RU" sz="2800" dirty="0"/>
              <a:t>пакетов (</a:t>
            </a:r>
            <a:r>
              <a:rPr lang="ru-RU" sz="2800" dirty="0" err="1"/>
              <a:t>sniffer</a:t>
            </a:r>
            <a:r>
              <a:rPr lang="ru-RU" sz="2800" dirty="0" smtClean="0"/>
              <a:t>), перехватывающей </a:t>
            </a:r>
            <a:r>
              <a:rPr lang="ru-RU" sz="2800" dirty="0"/>
              <a:t>все пакеты, </a:t>
            </a:r>
            <a:r>
              <a:rPr lang="ru-RU" sz="2800" dirty="0" smtClean="0"/>
              <a:t>передаваемые по </a:t>
            </a:r>
            <a:r>
              <a:rPr lang="ru-RU" sz="2800" dirty="0"/>
              <a:t>сегменту сети.</a:t>
            </a:r>
          </a:p>
        </p:txBody>
      </p:sp>
    </p:spTree>
    <p:extLst>
      <p:ext uri="{BB962C8B-B14F-4D97-AF65-F5344CB8AC3E}">
        <p14:creationId xmlns:p14="http://schemas.microsoft.com/office/powerpoint/2010/main" val="19659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52" y="116632"/>
            <a:ext cx="9036496" cy="1143200"/>
          </a:xfrm>
        </p:spPr>
        <p:txBody>
          <a:bodyPr/>
          <a:lstStyle/>
          <a:p>
            <a:r>
              <a:rPr lang="ru-RU" sz="3200" dirty="0" smtClean="0"/>
              <a:t>Действие атак, основанных </a:t>
            </a:r>
            <a:r>
              <a:rPr lang="ru-RU" sz="3200" dirty="0"/>
              <a:t>на использовании </a:t>
            </a:r>
            <a:r>
              <a:rPr lang="ru-RU" sz="3200" dirty="0" err="1" smtClean="0"/>
              <a:t>снифферов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406539"/>
            <a:ext cx="7493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3149"/>
            <a:ext cx="7622232" cy="1143000"/>
          </a:xfrm>
        </p:spPr>
        <p:txBody>
          <a:bodyPr/>
          <a:lstStyle/>
          <a:p>
            <a:r>
              <a:rPr lang="ru-RU" dirty="0"/>
              <a:t>Обобщенная схема процесса шифрования в блочном алгоритме DES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66110"/>
            <a:ext cx="3744416" cy="4302095"/>
          </a:xfrm>
        </p:spPr>
      </p:pic>
      <p:sp>
        <p:nvSpPr>
          <p:cNvPr id="5" name="Прямоугольник 4"/>
          <p:cNvSpPr/>
          <p:nvPr/>
        </p:nvSpPr>
        <p:spPr>
          <a:xfrm>
            <a:off x="395536" y="2420888"/>
            <a:ext cx="33843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prstClr val="black"/>
                </a:solidFill>
              </a:rPr>
              <a:t>Процесс шифрования заключается в начальной перестановке битов 64-битного блока, шестнадцати циклах (раундах) шифрования и, наконец, в конечной перестановке битов.</a:t>
            </a:r>
          </a:p>
          <a:p>
            <a:r>
              <a:rPr lang="ru-RU" dirty="0" err="1">
                <a:solidFill>
                  <a:prstClr val="black"/>
                </a:solidFill>
              </a:rPr>
              <a:t>Расшифрование</a:t>
            </a:r>
            <a:r>
              <a:rPr lang="ru-RU" dirty="0">
                <a:solidFill>
                  <a:prstClr val="black"/>
                </a:solidFill>
              </a:rPr>
              <a:t> в DES является операцией, обратной шифрованию, и выполняется путем повторения операций шифрования в обратной 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4326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569325" cy="595313"/>
          </a:xfrm>
        </p:spPr>
        <p:txBody>
          <a:bodyPr/>
          <a:lstStyle/>
          <a:p>
            <a:r>
              <a:rPr lang="ru-RU" sz="4000" dirty="0" smtClean="0"/>
              <a:t>5.2 Ложный </a:t>
            </a:r>
            <a:r>
              <a:rPr lang="ru-RU" sz="4000" dirty="0"/>
              <a:t>ARP-сервер в сети </a:t>
            </a:r>
            <a:r>
              <a:rPr lang="ru-RU" sz="4000" dirty="0" err="1"/>
              <a:t>Internet</a:t>
            </a:r>
            <a:endParaRPr lang="ru-RU" sz="40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2875"/>
            <a:ext cx="8229600" cy="5184775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r>
              <a:rPr lang="ru-RU" sz="2600" u="sng" dirty="0"/>
              <a:t>Функциональная схема:</a:t>
            </a:r>
            <a:r>
              <a:rPr lang="ru-RU" sz="2000" dirty="0"/>
              <a:t> 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Char char="Ø"/>
            </a:pPr>
            <a:r>
              <a:rPr lang="ru-RU" sz="2400" dirty="0"/>
              <a:t>Ожидание ARP-запроса. 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Char char="Ø"/>
            </a:pPr>
            <a:r>
              <a:rPr lang="ru-RU" sz="2400" dirty="0"/>
              <a:t>При получении такого запроса - передача по сети на запросивший хост ложного ARP-ответа, где указывается адрес сетевого адаптера атакующей станции (ложного ARP-сервера) или тот </a:t>
            </a:r>
            <a:r>
              <a:rPr lang="ru-RU" sz="2400" dirty="0" err="1"/>
              <a:t>Ethernet</a:t>
            </a:r>
            <a:r>
              <a:rPr lang="ru-RU" sz="2400" dirty="0"/>
              <a:t>-адрес, на котором будет принимать пакеты ложный ARP-сервер. </a:t>
            </a:r>
            <a:endParaRPr lang="ru-RU" sz="2400" dirty="0" smtClean="0"/>
          </a:p>
          <a:p>
            <a:pPr marL="609600" indent="-609600">
              <a:lnSpc>
                <a:spcPct val="80000"/>
              </a:lnSpc>
              <a:buFont typeface="Wingdings" pitchFamily="2" charset="2"/>
              <a:buChar char="ü"/>
            </a:pPr>
            <a:r>
              <a:rPr lang="ru-RU" sz="2400" dirty="0" smtClean="0"/>
              <a:t>Совершенно </a:t>
            </a:r>
            <a:r>
              <a:rPr lang="ru-RU" sz="2400" dirty="0"/>
              <a:t>необязательно указывать в ложном ARP-ответе свой настоящий </a:t>
            </a:r>
            <a:r>
              <a:rPr lang="ru-RU" sz="2400" dirty="0" err="1"/>
              <a:t>Ethernet</a:t>
            </a:r>
            <a:r>
              <a:rPr lang="ru-RU" sz="2400" dirty="0"/>
              <a:t>-адрес, так как при работе непосредственно с сетевым адаптером его можно запрограммировать на прием пакетов на любой </a:t>
            </a:r>
            <a:r>
              <a:rPr lang="ru-RU" sz="2400" dirty="0" err="1"/>
              <a:t>Ethernet</a:t>
            </a:r>
            <a:r>
              <a:rPr lang="ru-RU" sz="2400" dirty="0"/>
              <a:t>-адрес. 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Char char="Ø"/>
            </a:pPr>
            <a:r>
              <a:rPr lang="ru-RU" sz="2400" dirty="0"/>
              <a:t>Прием, анализ, воздействие на пакеты обмена и передача их между взаимодействующими хостами. </a:t>
            </a:r>
          </a:p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7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0" y="119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11091"/>
              </p:ext>
            </p:extLst>
          </p:nvPr>
        </p:nvGraphicFramePr>
        <p:xfrm>
          <a:off x="1115615" y="32225"/>
          <a:ext cx="6912769" cy="6798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Visio" r:id="rId3" imgW="7430307" imgH="10033203" progId="Visio.Drawing.11">
                  <p:embed/>
                </p:oleObj>
              </mc:Choice>
              <mc:Fallback>
                <p:oleObj name="Visio" r:id="rId3" imgW="7430307" imgH="100332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5" y="32225"/>
                        <a:ext cx="6912769" cy="6798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89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76250"/>
            <a:ext cx="8363272" cy="54730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800" dirty="0"/>
              <a:t>Из анализа механизмов адресации, описанных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800" dirty="0"/>
              <a:t>выше, становится ясно: </a:t>
            </a:r>
            <a:endParaRPr lang="ru-RU" sz="2800" dirty="0" smtClean="0"/>
          </a:p>
          <a:p>
            <a:pPr marL="560070" indent="-514350">
              <a:lnSpc>
                <a:spcPct val="80000"/>
              </a:lnSpc>
              <a:buFont typeface="+mj-lt"/>
              <a:buAutoNum type="arabicParenR"/>
            </a:pPr>
            <a:r>
              <a:rPr lang="ru-RU" sz="2800" dirty="0" smtClean="0"/>
              <a:t>Так </a:t>
            </a:r>
            <a:r>
              <a:rPr lang="ru-RU" sz="2800" dirty="0"/>
              <a:t>как поисковый </a:t>
            </a:r>
            <a:r>
              <a:rPr lang="ru-RU" sz="2800" dirty="0" smtClean="0"/>
              <a:t>ARP запрос кроме </a:t>
            </a:r>
            <a:r>
              <a:rPr lang="be-BY" sz="2800" dirty="0" smtClean="0"/>
              <a:t>а</a:t>
            </a:r>
            <a:r>
              <a:rPr lang="ru-RU" sz="2800" dirty="0" err="1" smtClean="0"/>
              <a:t>такующего</a:t>
            </a:r>
            <a:r>
              <a:rPr lang="ru-RU" sz="2800" dirty="0" smtClean="0"/>
              <a:t> </a:t>
            </a:r>
            <a:r>
              <a:rPr lang="ru-RU" sz="2800" dirty="0"/>
              <a:t>получит </a:t>
            </a:r>
            <a:r>
              <a:rPr lang="ru-RU" sz="2800" dirty="0" smtClean="0"/>
              <a:t>и маршрутизатор</a:t>
            </a:r>
            <a:r>
              <a:rPr lang="ru-RU" sz="2800" dirty="0"/>
              <a:t>, то в его таблице </a:t>
            </a:r>
            <a:r>
              <a:rPr lang="ru-RU" sz="2800" dirty="0" smtClean="0"/>
              <a:t>окажется соответствующая </a:t>
            </a:r>
            <a:r>
              <a:rPr lang="ru-RU" sz="2800" dirty="0"/>
              <a:t>запись об IP- и </a:t>
            </a:r>
            <a:r>
              <a:rPr lang="ru-RU" sz="2800" dirty="0" err="1" smtClean="0"/>
              <a:t>Ethernet</a:t>
            </a:r>
            <a:r>
              <a:rPr lang="ru-RU" sz="2800" dirty="0" smtClean="0"/>
              <a:t>- адресе </a:t>
            </a:r>
            <a:r>
              <a:rPr lang="ru-RU" sz="2800" dirty="0"/>
              <a:t>атакуемого хоста. </a:t>
            </a:r>
            <a:endParaRPr lang="ru-RU" sz="2800" dirty="0" smtClean="0"/>
          </a:p>
          <a:p>
            <a:pPr marL="560070" indent="-514350">
              <a:lnSpc>
                <a:spcPct val="80000"/>
              </a:lnSpc>
              <a:buFont typeface="+mj-lt"/>
              <a:buAutoNum type="arabicParenR"/>
            </a:pPr>
            <a:r>
              <a:rPr lang="ru-RU" sz="2800" dirty="0" smtClean="0"/>
              <a:t>Следовательно, когда </a:t>
            </a:r>
            <a:r>
              <a:rPr lang="ru-RU" sz="2800" dirty="0"/>
              <a:t>на маршрутизатор придет </a:t>
            </a:r>
            <a:r>
              <a:rPr lang="ru-RU" sz="2800" dirty="0" smtClean="0"/>
              <a:t>пакет, направленный </a:t>
            </a:r>
            <a:r>
              <a:rPr lang="ru-RU" sz="2800" dirty="0"/>
              <a:t>на IP-адрес атакуемого хоста, </a:t>
            </a:r>
            <a:r>
              <a:rPr lang="ru-RU" sz="2800" dirty="0" smtClean="0"/>
              <a:t>он будет </a:t>
            </a:r>
            <a:r>
              <a:rPr lang="ru-RU" sz="2800" dirty="0"/>
              <a:t>передан не на ложный ARP-сервер, </a:t>
            </a:r>
            <a:r>
              <a:rPr lang="ru-RU" sz="2800" dirty="0" smtClean="0"/>
              <a:t>а непосредственно </a:t>
            </a:r>
            <a:r>
              <a:rPr lang="ru-RU" sz="2800" dirty="0"/>
              <a:t>на хост. 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728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2132856"/>
            <a:ext cx="8229600" cy="2736304"/>
          </a:xfrm>
          <a:prstGeom prst="rect">
            <a:avLst/>
          </a:prstGeom>
        </p:spPr>
        <p:txBody>
          <a:bodyPr/>
          <a:lstStyle/>
          <a:p>
            <a:pPr marL="609600" indent="-609600">
              <a:buFont typeface="+mj-lt"/>
              <a:buAutoNum type="arabicParenR"/>
            </a:pPr>
            <a:r>
              <a:rPr lang="ru-RU" dirty="0"/>
              <a:t>Атакованный хост передает пакеты на ложный ARP-сервер. </a:t>
            </a:r>
          </a:p>
          <a:p>
            <a:pPr marL="609600" indent="-609600">
              <a:buFont typeface="+mj-lt"/>
              <a:buAutoNum type="arabicParenR"/>
            </a:pPr>
            <a:r>
              <a:rPr lang="ru-RU" dirty="0"/>
              <a:t>Ложный ARP-сервер посылает принятые от атакованного хоста пакеты на маршрутизатор. </a:t>
            </a:r>
          </a:p>
          <a:p>
            <a:pPr marL="609600" indent="-609600">
              <a:buFont typeface="+mj-lt"/>
              <a:buAutoNum type="arabicParenR"/>
            </a:pPr>
            <a:r>
              <a:rPr lang="ru-RU" dirty="0"/>
              <a:t>Маршрутизатор, в случае получения ответа на запрос, адресует его непосредственно на атакованный хост, минуя ложный ARP-сервер. 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435975" cy="1100138"/>
          </a:xfrm>
        </p:spPr>
        <p:txBody>
          <a:bodyPr/>
          <a:lstStyle/>
          <a:p>
            <a:r>
              <a:rPr lang="ru-RU" sz="4000" dirty="0" smtClean="0"/>
              <a:t>Схема </a:t>
            </a:r>
            <a:r>
              <a:rPr lang="ru-RU" sz="4000" dirty="0"/>
              <a:t>передачи пакетов в этом случае будет следующая: </a:t>
            </a:r>
            <a:br>
              <a:rPr lang="ru-RU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9748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980728"/>
            <a:ext cx="8229600" cy="259228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Причина </a:t>
            </a:r>
            <a:r>
              <a:rPr lang="ru-RU" dirty="0"/>
              <a:t>успеха данной удаленной атаки кроется не столько в </a:t>
            </a:r>
            <a:r>
              <a:rPr lang="ru-RU" dirty="0" err="1"/>
              <a:t>Internet</a:t>
            </a:r>
            <a:r>
              <a:rPr lang="ru-RU" dirty="0"/>
              <a:t>, сколько в широковещательной среде </a:t>
            </a:r>
            <a:r>
              <a:rPr lang="ru-RU" dirty="0" err="1"/>
              <a:t>Ethernet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Атака данного вида является </a:t>
            </a:r>
            <a:r>
              <a:rPr lang="ru-RU" dirty="0"/>
              <a:t>внутрисегментной и представляет для вас угрозу только в том случае, если атакующий находится внутри вашего сегмента сети.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99792" y="116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ea typeface="+mj-ea"/>
                <a:cs typeface="+mj-cs"/>
              </a:rPr>
              <a:t>Вывод: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0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713787" cy="884238"/>
          </a:xfrm>
        </p:spPr>
        <p:txBody>
          <a:bodyPr/>
          <a:lstStyle/>
          <a:p>
            <a:r>
              <a:rPr lang="ru-RU" sz="4000" dirty="0" smtClean="0"/>
              <a:t>5.3 Ложный </a:t>
            </a:r>
            <a:r>
              <a:rPr lang="ru-RU" sz="4000" dirty="0"/>
              <a:t>DNS-сервер в сети </a:t>
            </a:r>
            <a:r>
              <a:rPr lang="ru-RU" sz="4000" dirty="0" err="1"/>
              <a:t>Internet</a:t>
            </a:r>
            <a:r>
              <a:rPr lang="ru-RU" sz="4000" dirty="0"/>
              <a:t>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639208"/>
            <a:ext cx="8568952" cy="48141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sz="2400" dirty="0"/>
              <a:t>Обобщенная схема работы ложного DNS-сервера:</a:t>
            </a:r>
            <a:r>
              <a:rPr lang="ru-RU" sz="22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ru-RU" sz="600" dirty="0"/>
          </a:p>
          <a:p>
            <a:pPr>
              <a:lnSpc>
                <a:spcPct val="80000"/>
              </a:lnSpc>
            </a:pPr>
            <a:r>
              <a:rPr lang="ru-RU" sz="2200" dirty="0"/>
              <a:t>Ожидание DNS-запроса. </a:t>
            </a:r>
          </a:p>
          <a:p>
            <a:pPr>
              <a:lnSpc>
                <a:spcPct val="80000"/>
              </a:lnSpc>
            </a:pPr>
            <a:r>
              <a:rPr lang="ru-RU" sz="2200" dirty="0"/>
              <a:t>Извлечение из полученного сообщения необходимых сведений и передача по сети на запросивший хост ложного DNS-ответа от имени (с IP-адреса) настоящего DNS-сервера с указанием в этом ответе IP-адреса ложного DNS-сервера. </a:t>
            </a:r>
          </a:p>
          <a:p>
            <a:pPr>
              <a:lnSpc>
                <a:spcPct val="80000"/>
              </a:lnSpc>
            </a:pPr>
            <a:r>
              <a:rPr lang="ru-RU" sz="2200" dirty="0"/>
              <a:t>В случае получения пакета от хоста - изменение в IP-заголовке пакета его IP-адреса на IP-адрес ложного DNS-сервера и передача пакета на сервер (то есть ложный DNS-сервер ведет работу с сервером от своего имени). </a:t>
            </a:r>
          </a:p>
          <a:p>
            <a:pPr>
              <a:lnSpc>
                <a:spcPct val="80000"/>
              </a:lnSpc>
            </a:pPr>
            <a:r>
              <a:rPr lang="ru-RU" sz="2200" dirty="0"/>
              <a:t>В случае получения пакета от сервера - изменение в IP-заголовке пакета его IP-адреса на IP-адрес ложного DNS-сервера и передача пакета на хост (для хоста ложный DNS-сервер и есть настоящий сервер). </a:t>
            </a:r>
          </a:p>
        </p:txBody>
      </p:sp>
    </p:spTree>
    <p:extLst>
      <p:ext uri="{BB962C8B-B14F-4D97-AF65-F5344CB8AC3E}">
        <p14:creationId xmlns:p14="http://schemas.microsoft.com/office/powerpoint/2010/main" val="15168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3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79388" y="1700213"/>
          <a:ext cx="8713787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Visio" r:id="rId3" imgW="7238462" imgH="3421707" progId="Visio.Drawing.11">
                  <p:embed/>
                </p:oleObj>
              </mc:Choice>
              <mc:Fallback>
                <p:oleObj name="Visio" r:id="rId3" imgW="7238462" imgH="34217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700213"/>
                        <a:ext cx="8713787" cy="411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Rectangle 6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769350" cy="692150"/>
          </a:xfrm>
          <a:noFill/>
          <a:ln/>
        </p:spPr>
        <p:txBody>
          <a:bodyPr/>
          <a:lstStyle/>
          <a:p>
            <a:pPr algn="ctr"/>
            <a:r>
              <a:rPr lang="ru-RU" sz="3000" i="1" dirty="0"/>
              <a:t>Функциональная схема ложного DNS-сервера</a:t>
            </a:r>
            <a:r>
              <a:rPr lang="ru-RU" sz="3000" dirty="0"/>
              <a:t> </a:t>
            </a:r>
            <a:br>
              <a:rPr lang="ru-RU" sz="3000" dirty="0"/>
            </a:br>
            <a:r>
              <a:rPr lang="ru-RU" sz="2400" dirty="0"/>
              <a:t>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31003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9144000" cy="1008063"/>
          </a:xfrm>
        </p:spPr>
        <p:txBody>
          <a:bodyPr/>
          <a:lstStyle/>
          <a:p>
            <a:pPr algn="ctr"/>
            <a:r>
              <a:rPr lang="ru-RU" sz="3000"/>
              <a:t>Рассмотрим функциональную схему предложенной удаленной атаки на службу DNS: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988840"/>
            <a:ext cx="8496944" cy="4464868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ru-RU" sz="2000" dirty="0"/>
              <a:t>Постоянная передача </a:t>
            </a:r>
            <a:r>
              <a:rPr lang="ru-RU" sz="2000" dirty="0" err="1"/>
              <a:t>кракером</a:t>
            </a:r>
            <a:r>
              <a:rPr lang="ru-RU" sz="2000" dirty="0"/>
              <a:t> ложных DNS-ответов на различные UDP-порты атакуемого хоста и, возможно, с различными ID от имени (с IP-адреса) настоящего DNS-сервера с указанием имени интересующего хоста и его ложного IP-адреса, которым будет являться IP-адрес ложного сервера - хоста атакующего. </a:t>
            </a:r>
          </a:p>
          <a:p>
            <a:pPr marL="609600" indent="-609600">
              <a:lnSpc>
                <a:spcPct val="80000"/>
              </a:lnSpc>
            </a:pPr>
            <a:r>
              <a:rPr lang="ru-RU" sz="2000" dirty="0"/>
              <a:t>В случае получения пакета от хоста - изменение в IP-заголовке пакета его IP-адреса на IP-адрес атакующего и передача пакета на сервер (то есть ложный сервер ведет работу с сервером от своего имени - со своего IP-адреса). </a:t>
            </a:r>
          </a:p>
          <a:p>
            <a:pPr marL="609600" indent="-609600">
              <a:lnSpc>
                <a:spcPct val="80000"/>
              </a:lnSpc>
            </a:pPr>
            <a:r>
              <a:rPr lang="ru-RU" sz="2000" dirty="0"/>
              <a:t>В случае получения пакета от сервера - изменение в IP-заголовке пакета его IP-адреса на IP-адрес ложного сервера и передача пакета на хост (для хоста ложный сервер и есть настоящий сервер). </a:t>
            </a:r>
          </a:p>
        </p:txBody>
      </p:sp>
    </p:spTree>
    <p:extLst>
      <p:ext uri="{BB962C8B-B14F-4D97-AF65-F5344CB8AC3E}">
        <p14:creationId xmlns:p14="http://schemas.microsoft.com/office/powerpoint/2010/main" val="39495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571612"/>
            <a:ext cx="2000232" cy="936104"/>
          </a:xfrm>
        </p:spPr>
        <p:txBody>
          <a:bodyPr/>
          <a:lstStyle/>
          <a:p>
            <a:r>
              <a:rPr lang="ru-RU" sz="2000" dirty="0"/>
              <a:t>Структура алгоритма </a:t>
            </a:r>
            <a:r>
              <a:rPr lang="en-US" sz="2000" dirty="0"/>
              <a:t>DES</a:t>
            </a:r>
            <a:endParaRPr lang="ru-RU" sz="2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36" y="107107"/>
            <a:ext cx="6072230" cy="6750893"/>
          </a:xfrm>
        </p:spPr>
      </p:pic>
    </p:spTree>
    <p:extLst>
      <p:ext uri="{BB962C8B-B14F-4D97-AF65-F5344CB8AC3E}">
        <p14:creationId xmlns:p14="http://schemas.microsoft.com/office/powerpoint/2010/main" val="18790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6858"/>
            <a:ext cx="6512511" cy="1143000"/>
          </a:xfrm>
          <a:noFill/>
        </p:spPr>
        <p:txBody>
          <a:bodyPr/>
          <a:lstStyle/>
          <a:p>
            <a:pPr algn="ctr"/>
            <a:r>
              <a:rPr lang="ru-RU" sz="4000" dirty="0"/>
              <a:t> </a:t>
            </a:r>
            <a:r>
              <a:rPr lang="ru-RU" sz="2400" i="1" dirty="0"/>
              <a:t>Внедрение в </a:t>
            </a:r>
            <a:r>
              <a:rPr lang="ru-RU" sz="2400" i="1" dirty="0" err="1"/>
              <a:t>Internet</a:t>
            </a:r>
            <a:r>
              <a:rPr lang="ru-RU" sz="2400" i="1" dirty="0"/>
              <a:t> ложного сервера путем создания направленного шторма ложных DNS-ответов на атакуемый хост:</a:t>
            </a:r>
            <a:r>
              <a:rPr lang="ru-RU" sz="4000" dirty="0"/>
              <a:t> </a:t>
            </a:r>
          </a:p>
        </p:txBody>
      </p:sp>
      <p:graphicFrame>
        <p:nvGraphicFramePr>
          <p:cNvPr id="48131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8900" y="2178050"/>
          <a:ext cx="8894763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Visio" r:id="rId3" imgW="7205472" imgH="2773274" progId="Visio.Drawing.11">
                  <p:embed/>
                </p:oleObj>
              </mc:Choice>
              <mc:Fallback>
                <p:oleObj name="Visio" r:id="rId3" imgW="7205472" imgH="277327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" y="2178050"/>
                        <a:ext cx="8894763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5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9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5180372"/>
              </p:ext>
            </p:extLst>
          </p:nvPr>
        </p:nvGraphicFramePr>
        <p:xfrm>
          <a:off x="1115616" y="116632"/>
          <a:ext cx="7000560" cy="6597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4" name="Visio" r:id="rId3" imgW="7245275" imgH="6828242" progId="Visio.Drawing.11">
                  <p:embed/>
                </p:oleObj>
              </mc:Choice>
              <mc:Fallback>
                <p:oleObj name="Visio" r:id="rId3" imgW="7245275" imgH="682824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16632"/>
                        <a:ext cx="7000560" cy="6597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0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29600" cy="1371600"/>
          </a:xfrm>
          <a:noFill/>
        </p:spPr>
        <p:txBody>
          <a:bodyPr/>
          <a:lstStyle/>
          <a:p>
            <a:pPr algn="ctr"/>
            <a:r>
              <a:rPr lang="ru-RU" sz="3000" b="1" dirty="0"/>
              <a:t>Перехват DNS-запроса или создание направленного шторма ложных DNS-ответов на DNS-сервер</a:t>
            </a:r>
            <a:br>
              <a:rPr lang="ru-RU" sz="3000" b="1" dirty="0"/>
            </a:br>
            <a:endParaRPr lang="ru-RU" sz="3000" b="1" dirty="0"/>
          </a:p>
        </p:txBody>
      </p:sp>
      <p:graphicFrame>
        <p:nvGraphicFramePr>
          <p:cNvPr id="52230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922338" y="1981200"/>
          <a:ext cx="7297737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name="Visio" r:id="rId3" imgW="7182522" imgH="3823772" progId="Visio.Drawing.11">
                  <p:embed/>
                </p:oleObj>
              </mc:Choice>
              <mc:Fallback>
                <p:oleObj name="Visio" r:id="rId3" imgW="7182522" imgH="38237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981200"/>
                        <a:ext cx="7297737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49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91512" cy="1603375"/>
          </a:xfrm>
        </p:spPr>
        <p:txBody>
          <a:bodyPr/>
          <a:lstStyle/>
          <a:p>
            <a:pPr algn="ctr"/>
            <a:r>
              <a:rPr lang="ru-RU" sz="3000" dirty="0"/>
              <a:t>Внедрение в распределенную ВС ложного объекта путем навязывания ложного маршрута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80000"/>
              </a:lnSpc>
              <a:buFont typeface="Wingdings" pitchFamily="2" charset="2"/>
              <a:buNone/>
            </a:pPr>
            <a:r>
              <a:rPr lang="ru-RU" sz="2000" dirty="0"/>
              <a:t>Рассмотрим функциональную схему:</a:t>
            </a:r>
          </a:p>
          <a:p>
            <a:pPr marL="609600" indent="-609600">
              <a:lnSpc>
                <a:spcPct val="80000"/>
              </a:lnSpc>
            </a:pPr>
            <a:r>
              <a:rPr lang="ru-RU" sz="2400" dirty="0"/>
              <a:t>Передача на атакуемый хост ложного ICMP-сообщения </a:t>
            </a:r>
            <a:r>
              <a:rPr lang="ru-RU" sz="2400" dirty="0" err="1"/>
              <a:t>Redirect</a:t>
            </a:r>
            <a:r>
              <a:rPr lang="ru-RU" sz="2400" dirty="0"/>
              <a:t> </a:t>
            </a:r>
            <a:r>
              <a:rPr lang="ru-RU" sz="2400" dirty="0" err="1"/>
              <a:t>Datagrams</a:t>
            </a:r>
            <a:r>
              <a:rPr lang="ru-RU" sz="2400" dirty="0"/>
              <a:t> </a:t>
            </a:r>
            <a:r>
              <a:rPr lang="ru-RU" sz="2400" dirty="0" err="1"/>
              <a:t>for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Host</a:t>
            </a:r>
            <a:r>
              <a:rPr lang="ru-RU" sz="2400" dirty="0"/>
              <a:t>. </a:t>
            </a:r>
          </a:p>
          <a:p>
            <a:pPr marL="609600" indent="-609600">
              <a:lnSpc>
                <a:spcPct val="80000"/>
              </a:lnSpc>
            </a:pPr>
            <a:r>
              <a:rPr lang="ru-RU" sz="2400" dirty="0"/>
              <a:t>Если пришел ARP-запрос от атакуемого хоста, то посылается ARP-ответ. </a:t>
            </a:r>
          </a:p>
          <a:p>
            <a:pPr marL="609600" indent="-609600">
              <a:lnSpc>
                <a:spcPct val="80000"/>
              </a:lnSpc>
            </a:pPr>
            <a:r>
              <a:rPr lang="ru-RU" sz="2400" dirty="0"/>
              <a:t>Если пришел пакет от атакуемого хоста, то он переправляется на настоящий маршрутизатор. </a:t>
            </a:r>
          </a:p>
          <a:p>
            <a:pPr marL="609600" indent="-609600">
              <a:lnSpc>
                <a:spcPct val="80000"/>
              </a:lnSpc>
            </a:pPr>
            <a:r>
              <a:rPr lang="ru-RU" sz="2400" dirty="0"/>
              <a:t>Если пришел пакет от маршрутизатора, то он переправляется на атакуемый хост. </a:t>
            </a:r>
          </a:p>
          <a:p>
            <a:pPr marL="609600" indent="-609600">
              <a:lnSpc>
                <a:spcPct val="80000"/>
              </a:lnSpc>
            </a:pPr>
            <a:r>
              <a:rPr lang="ru-RU" sz="2400" dirty="0"/>
              <a:t>При приеме пакета возможно воздействие на информацию по схеме "ложный объект РВС". </a:t>
            </a:r>
          </a:p>
        </p:txBody>
      </p:sp>
    </p:spTree>
    <p:extLst>
      <p:ext uri="{BB962C8B-B14F-4D97-AF65-F5344CB8AC3E}">
        <p14:creationId xmlns:p14="http://schemas.microsoft.com/office/powerpoint/2010/main" val="4821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200"/>
          </a:xfrm>
        </p:spPr>
        <p:txBody>
          <a:bodyPr/>
          <a:lstStyle/>
          <a:p>
            <a:r>
              <a:rPr lang="ru-RU" dirty="0" smtClean="0"/>
              <a:t>Вывод</a:t>
            </a:r>
            <a:r>
              <a:rPr lang="ru-RU" dirty="0"/>
              <a:t>ы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484784"/>
            <a:ext cx="8229600" cy="515502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Причины успеха удаленных атак в сети </a:t>
            </a:r>
            <a:r>
              <a:rPr lang="ru-RU" dirty="0" err="1"/>
              <a:t>Internet</a:t>
            </a:r>
            <a:r>
              <a:rPr lang="ru-RU" dirty="0"/>
              <a:t> 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Отсутствие выделенного канала связи между объектами сети </a:t>
            </a:r>
            <a:r>
              <a:rPr lang="ru-RU" dirty="0" err="1"/>
              <a:t>Internet</a:t>
            </a:r>
            <a:r>
              <a:rPr lang="ru-RU" dirty="0"/>
              <a:t>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Недостаточные идентификация и аутентификация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Взаимодействие в сети </a:t>
            </a:r>
            <a:r>
              <a:rPr lang="ru-RU" dirty="0" err="1"/>
              <a:t>Internet</a:t>
            </a:r>
            <a:r>
              <a:rPr lang="ru-RU" dirty="0"/>
              <a:t> объектов без установления виртуального канала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Использование нестойких алгоритмов идентификации объектов при создании виртуального TCP-соединения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Невозможность контроля за виртуальными каналами связи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Отсутствие возможности контроля за маршрутом сообщений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Отсутствие полной информации об объектах </a:t>
            </a:r>
            <a:r>
              <a:rPr lang="ru-RU" dirty="0" err="1"/>
              <a:t>Internet</a:t>
            </a:r>
            <a:endParaRPr lang="ru-RU" dirty="0"/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Отсутствие криптозащиты сообщений</a:t>
            </a:r>
          </a:p>
          <a:p>
            <a:endParaRPr lang="ru-RU" dirty="0"/>
          </a:p>
          <a:p>
            <a:r>
              <a:rPr lang="ru-RU" dirty="0"/>
              <a:t>В заключение хотелось бы заметить, что все описанные выше</a:t>
            </a:r>
          </a:p>
          <a:p>
            <a:pPr marL="45720" indent="0">
              <a:buNone/>
            </a:pPr>
            <a:r>
              <a:rPr lang="ru-RU" dirty="0"/>
              <a:t>причины, по которым возможна успешная реализация угроз</a:t>
            </a:r>
          </a:p>
          <a:p>
            <a:pPr marL="45720" indent="0">
              <a:buNone/>
            </a:pPr>
            <a:r>
              <a:rPr lang="ru-RU" dirty="0"/>
              <a:t>безопасности РВС, делают сеть </a:t>
            </a:r>
            <a:r>
              <a:rPr lang="ru-RU" dirty="0" err="1"/>
              <a:t>Internet</a:t>
            </a:r>
            <a:r>
              <a:rPr lang="ru-RU" dirty="0"/>
              <a:t> небезопасной. А </a:t>
            </a:r>
            <a:r>
              <a:rPr lang="ru-RU" dirty="0" smtClean="0"/>
              <a:t>следовательно, все </a:t>
            </a:r>
            <a:r>
              <a:rPr lang="ru-RU" dirty="0"/>
              <a:t>пользователи Сети могут быть атакованы в любой момент.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8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80" y="476672"/>
            <a:ext cx="8974832" cy="1143200"/>
          </a:xfrm>
        </p:spPr>
        <p:txBody>
          <a:bodyPr/>
          <a:lstStyle/>
          <a:p>
            <a:r>
              <a:rPr lang="en-US" sz="3600" dirty="0" smtClean="0"/>
              <a:t>5.4	</a:t>
            </a:r>
            <a:r>
              <a:rPr lang="ru-RU" sz="3600" dirty="0" smtClean="0"/>
              <a:t>Подмена </a:t>
            </a:r>
            <a:r>
              <a:rPr lang="ru-RU" sz="3600" dirty="0"/>
              <a:t>одного из субъектов TCP-соединения в сети </a:t>
            </a:r>
            <a:r>
              <a:rPr lang="ru-RU" sz="3600" dirty="0" err="1"/>
              <a:t>Internet</a:t>
            </a:r>
            <a:r>
              <a:rPr lang="ru-RU" sz="3600" dirty="0" smtClean="0"/>
              <a:t>.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(hijacking)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4537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054280" cy="1143000"/>
          </a:xfrm>
        </p:spPr>
        <p:txBody>
          <a:bodyPr/>
          <a:lstStyle/>
          <a:p>
            <a:r>
              <a:rPr lang="en-US" dirty="0" smtClean="0"/>
              <a:t>O</a:t>
            </a:r>
            <a:r>
              <a:rPr lang="ru-RU" dirty="0" err="1" smtClean="0"/>
              <a:t>бщий</a:t>
            </a:r>
            <a:r>
              <a:rPr lang="ru-RU" dirty="0" smtClean="0"/>
              <a:t> </a:t>
            </a:r>
            <a:r>
              <a:rPr lang="ru-RU" dirty="0"/>
              <a:t>вид цикла </a:t>
            </a:r>
            <a:r>
              <a:rPr lang="ru-RU" dirty="0" smtClean="0"/>
              <a:t>преобразования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72816"/>
            <a:ext cx="8280920" cy="4770864"/>
          </a:xfrm>
        </p:spPr>
        <p:txBody>
          <a:bodyPr/>
          <a:lstStyle/>
          <a:p>
            <a:r>
              <a:rPr lang="ru-RU" dirty="0" smtClean="0"/>
              <a:t>Если </a:t>
            </a:r>
            <a:r>
              <a:rPr lang="ru-RU" dirty="0" err="1"/>
              <a:t>Li</a:t>
            </a:r>
            <a:r>
              <a:rPr lang="ru-RU" dirty="0"/>
              <a:t> и </a:t>
            </a:r>
            <a:r>
              <a:rPr lang="ru-RU" dirty="0" err="1"/>
              <a:t>Ri</a:t>
            </a:r>
            <a:r>
              <a:rPr lang="ru-RU" dirty="0"/>
              <a:t> — левая и правая половины, полученные в результате i-й итерации, </a:t>
            </a:r>
            <a:r>
              <a:rPr lang="ru-RU" dirty="0" err="1"/>
              <a:t>Ki</a:t>
            </a:r>
            <a:r>
              <a:rPr lang="ru-RU" dirty="0"/>
              <a:t> — 48-битный ключ для цикла i, а f — функция, выполняющая все подстановки, перестановки и XOR с ключом, то один цикл преобразования можно представить как:</a:t>
            </a:r>
          </a:p>
          <a:p>
            <a:r>
              <a:rPr lang="ru-RU" dirty="0"/>
              <a:t>(</a:t>
            </a:r>
            <a:r>
              <a:rPr lang="ru-RU" dirty="0" err="1"/>
              <a:t>Li</a:t>
            </a:r>
            <a:r>
              <a:rPr lang="ru-RU" dirty="0"/>
              <a:t>, </a:t>
            </a:r>
            <a:r>
              <a:rPr lang="ru-RU" dirty="0" err="1"/>
              <a:t>Ri</a:t>
            </a:r>
            <a:r>
              <a:rPr lang="ru-RU" dirty="0"/>
              <a:t>) = (Ri−1</a:t>
            </a:r>
            <a:r>
              <a:rPr lang="ru-RU" dirty="0" smtClean="0"/>
              <a:t>, (Li</a:t>
            </a:r>
            <a:r>
              <a:rPr lang="ru-RU" dirty="0"/>
              <a:t>−</a:t>
            </a:r>
            <a:r>
              <a:rPr lang="ru-RU" dirty="0" smtClean="0"/>
              <a:t>1⊕ </a:t>
            </a:r>
            <a:r>
              <a:rPr lang="ru-RU" dirty="0"/>
              <a:t>f(Ri−1, K</a:t>
            </a:r>
            <a:r>
              <a:rPr lang="ru-RU" dirty="0" smtClean="0"/>
              <a:t>)) 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01" y="4293096"/>
            <a:ext cx="551172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1484784"/>
            <a:ext cx="8424936" cy="50722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2828544" indent="0">
              <a:lnSpc>
                <a:spcPts val="3456"/>
              </a:lnSpc>
            </a:pPr>
            <a:r>
              <a:rPr lang="ru" sz="3300" b="1" dirty="0">
                <a:solidFill>
                  <a:srgbClr val="003866"/>
                </a:solidFill>
                <a:latin typeface="Arial Unicode MS"/>
              </a:rPr>
              <a:t>Процесс</a:t>
            </a:r>
            <a:r>
              <a:rPr lang="ru" sz="3300" b="1" spc="-5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 dirty="0">
                <a:solidFill>
                  <a:srgbClr val="003866"/>
                </a:solidFill>
                <a:latin typeface="Arial Unicode MS"/>
              </a:rPr>
              <a:t>подключения</a:t>
            </a:r>
            <a:r>
              <a:rPr lang="ru" sz="3300" b="1" spc="-50" dirty="0">
                <a:solidFill>
                  <a:srgbClr val="003866"/>
                </a:solidFill>
                <a:latin typeface="Arial Unicode MS"/>
              </a:rPr>
              <a:t> </a:t>
            </a:r>
            <a:endParaRPr lang="ru" sz="3300" b="1" spc="-50" dirty="0" smtClean="0">
              <a:solidFill>
                <a:srgbClr val="003866"/>
              </a:solidFill>
              <a:latin typeface="Arial Unicode MS"/>
            </a:endParaRPr>
          </a:p>
          <a:p>
            <a:pPr marR="2828544" indent="0">
              <a:lnSpc>
                <a:spcPts val="3456"/>
              </a:lnSpc>
            </a:pPr>
            <a:r>
              <a:rPr lang="ru" sz="3300" b="1" dirty="0" smtClean="0">
                <a:solidFill>
                  <a:srgbClr val="003866"/>
                </a:solidFill>
                <a:latin typeface="Arial Unicode MS"/>
              </a:rPr>
              <a:t>I</a:t>
            </a:r>
            <a:r>
              <a:rPr lang="ru" sz="3300" b="1" spc="-5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 dirty="0" smtClean="0">
                <a:solidFill>
                  <a:srgbClr val="003866"/>
                </a:solidFill>
                <a:latin typeface="Arial Unicode MS"/>
              </a:rPr>
              <a:t>этап</a:t>
            </a:r>
          </a:p>
          <a:p>
            <a:pPr marR="2828544" indent="0">
              <a:lnSpc>
                <a:spcPts val="3456"/>
              </a:lnSpc>
            </a:pPr>
            <a:endParaRPr lang="ru" sz="3300" b="1" dirty="0">
              <a:solidFill>
                <a:srgbClr val="003866"/>
              </a:solidFill>
              <a:latin typeface="Arial Unicode MS"/>
            </a:endParaRPr>
          </a:p>
          <a:p>
            <a:pPr marL="457200" indent="-457200">
              <a:lnSpc>
                <a:spcPts val="3384"/>
              </a:lnSpc>
              <a:buFont typeface="Wingdings" pitchFamily="2" charset="2"/>
              <a:buChar char="ü"/>
            </a:pP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-соединение с указанным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-портом 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сервера</a:t>
            </a:r>
            <a:endParaRPr lang="ru" sz="2700" dirty="0">
              <a:solidFill>
                <a:srgbClr val="003866"/>
              </a:solidFill>
              <a:latin typeface="Arial Unicode MS"/>
            </a:endParaRPr>
          </a:p>
          <a:p>
            <a:pPr marL="457200" marR="286512" indent="-457200">
              <a:lnSpc>
                <a:spcPts val="3360"/>
              </a:lnSpc>
              <a:buFont typeface="Wingdings" pitchFamily="2" charset="2"/>
              <a:buChar char="ü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Передача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на сервер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 SYN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-запрос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на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 необходимый порт</a:t>
            </a:r>
          </a:p>
          <a:p>
            <a:pPr marL="457200" marR="737616" indent="-457200">
              <a:lnSpc>
                <a:spcPts val="3360"/>
              </a:lnSpc>
              <a:buFont typeface="Wingdings" pitchFamily="2" charset="2"/>
              <a:buChar char="ü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Клиент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получает ответ на этот запрос 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(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 SYN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АСК), порт открыт и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TCP- 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соединение будет создано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0423" y="116632"/>
            <a:ext cx="7913256" cy="11338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999744">
              <a:lnSpc>
                <a:spcPts val="4272"/>
              </a:lnSpc>
            </a:pPr>
            <a:r>
              <a:rPr lang="ru" sz="4000" b="1" i="1" spc="-100" dirty="0" smtClean="0">
                <a:solidFill>
                  <a:srgbClr val="003866"/>
                </a:solidFill>
                <a:latin typeface="Times New Roman"/>
              </a:rPr>
              <a:t>5.5	Сканирование сети.</a:t>
            </a:r>
          </a:p>
          <a:p>
            <a:pPr indent="999744">
              <a:lnSpc>
                <a:spcPts val="4272"/>
              </a:lnSpc>
            </a:pPr>
            <a:r>
              <a:rPr lang="ru" sz="4000" b="1" i="1" spc="-100" dirty="0" smtClean="0">
                <a:solidFill>
                  <a:srgbClr val="003866"/>
                </a:solidFill>
                <a:latin typeface="Times New Roman"/>
              </a:rPr>
              <a:t>Методы сканирования сети</a:t>
            </a:r>
            <a:endParaRPr lang="ru" sz="4000" b="1" i="1" spc="-100" dirty="0">
              <a:solidFill>
                <a:srgbClr val="003866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083497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6112" y="890016"/>
            <a:ext cx="4632960" cy="8351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1872"/>
              </a:lnSpc>
            </a:pPr>
            <a:r>
              <a:rPr lang="ru" sz="3300" b="1" spc="-50" dirty="0">
                <a:solidFill>
                  <a:srgbClr val="003866"/>
                </a:solidFill>
                <a:latin typeface="Arial Unicode MS"/>
              </a:rPr>
              <a:t>Процесс подключения</a:t>
            </a:r>
          </a:p>
          <a:p>
            <a:pPr indent="0">
              <a:lnSpc>
                <a:spcPts val="3792"/>
              </a:lnSpc>
            </a:pPr>
            <a:r>
              <a:rPr lang="ru-RU" sz="3300" b="1" spc="-50" dirty="0" smtClean="0">
                <a:solidFill>
                  <a:srgbClr val="003866"/>
                </a:solidFill>
                <a:latin typeface="Arial Unicode MS"/>
              </a:rPr>
              <a:t>2</a:t>
            </a:r>
            <a:r>
              <a:rPr lang="en-US" sz="3300" b="1" spc="-5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 spc="-150" dirty="0">
                <a:solidFill>
                  <a:srgbClr val="003866"/>
                </a:solidFill>
                <a:latin typeface="Arial Unicode MS"/>
              </a:rPr>
              <a:t>Этап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2208" y="2487168"/>
            <a:ext cx="7242048" cy="164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16992" indent="-316992">
              <a:lnSpc>
                <a:spcPts val="3336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 Клиент и сервер обмениваются специфичными для данных приложений 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командами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, создавая соединение уже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на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 уровне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7740426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3544" y="905256"/>
            <a:ext cx="5013960" cy="4511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Сканирование портов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32688" y="1772816"/>
            <a:ext cx="7245096" cy="3216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indent="-457200">
              <a:lnSpc>
                <a:spcPts val="3360"/>
              </a:lnSpc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Метод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удаленного анализа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,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 осуществляемый путем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передачи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 тестовых запросов на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создание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 соединения и позволяющий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определить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 список активных служб предоставления 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удаленного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сервиса на каком-либо хосте.</a:t>
            </a:r>
          </a:p>
        </p:txBody>
      </p:sp>
    </p:spTree>
    <p:extLst>
      <p:ext uri="{BB962C8B-B14F-4D97-AF65-F5344CB8AC3E}">
        <p14:creationId xmlns:p14="http://schemas.microsoft.com/office/powerpoint/2010/main" val="3731887644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95536" y="762000"/>
            <a:ext cx="8269224" cy="54498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986" y="249872"/>
            <a:ext cx="9108014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216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Методы сканирования портов</a:t>
            </a:r>
          </a:p>
        </p:txBody>
      </p:sp>
    </p:spTree>
    <p:extLst>
      <p:ext uri="{BB962C8B-B14F-4D97-AF65-F5344CB8AC3E}">
        <p14:creationId xmlns:p14="http://schemas.microsoft.com/office/powerpoint/2010/main" val="138792042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04154" y="494"/>
            <a:ext cx="6512511" cy="1143000"/>
          </a:xfrm>
        </p:spPr>
        <p:txBody>
          <a:bodyPr/>
          <a:lstStyle/>
          <a:p>
            <a:r>
              <a:rPr lang="ru-RU" dirty="0"/>
              <a:t>Сканирование портов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1412776"/>
            <a:ext cx="8229600" cy="4411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000" dirty="0"/>
              <a:t>Определение функционирующих сетевых служб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</a:t>
            </a:r>
            <a:r>
              <a:rPr lang="ru-RU" dirty="0"/>
              <a:t>21-</a:t>
            </a:r>
            <a:r>
              <a:rPr lang="en-US" dirty="0"/>
              <a:t>	ftp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TCP- 23-	telnet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TCP- 25-	</a:t>
            </a:r>
            <a:r>
              <a:rPr lang="en-US" dirty="0" err="1"/>
              <a:t>smtp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TCP- 80-	http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TCP- 110-	pop3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TCP- 135-	RPC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TCP- 139-	NetBIOS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TCP- 445-	RPC</a:t>
            </a:r>
            <a:r>
              <a:rPr lang="ru-RU" dirty="0"/>
              <a:t>, </a:t>
            </a:r>
            <a:r>
              <a:rPr lang="en-US" dirty="0"/>
              <a:t>DFS</a:t>
            </a:r>
            <a:endParaRPr lang="ru-RU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78637"/>
            <a:ext cx="6012160" cy="517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5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3"/>
            <a:ext cx="6480720" cy="535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24971" y="5589240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TCP- 135-	RPC</a:t>
            </a:r>
          </a:p>
          <a:p>
            <a:r>
              <a:rPr lang="en-US" sz="2800" dirty="0">
                <a:solidFill>
                  <a:prstClr val="black"/>
                </a:solidFill>
              </a:rPr>
              <a:t>TCP- 139-	NetBIOS</a:t>
            </a:r>
          </a:p>
        </p:txBody>
      </p:sp>
    </p:spTree>
    <p:extLst>
      <p:ext uri="{BB962C8B-B14F-4D97-AF65-F5344CB8AC3E}">
        <p14:creationId xmlns:p14="http://schemas.microsoft.com/office/powerpoint/2010/main" val="24743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3544" y="188640"/>
            <a:ext cx="7571232" cy="4511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Открытые методы сканирования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63923" y="908720"/>
            <a:ext cx="7296912" cy="34838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marR="225552" indent="-457200">
              <a:lnSpc>
                <a:spcPts val="3000"/>
              </a:lnSpc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Данный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метод является основным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для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 сканирования портов по протоколу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TCP.</a:t>
            </a:r>
          </a:p>
          <a:p>
            <a:pPr marL="457200" marR="54864" indent="-457200">
              <a:lnSpc>
                <a:spcPts val="3000"/>
              </a:lnSpc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Установление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соединения с сервером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по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 указанному порту</a:t>
            </a:r>
          </a:p>
          <a:p>
            <a:pPr marL="408432" marR="5532120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3866"/>
                </a:solidFill>
                <a:latin typeface="Consolas"/>
              </a:rPr>
              <a:t>client </a:t>
            </a:r>
            <a:r>
              <a:rPr lang="ru" sz="1600" dirty="0">
                <a:solidFill>
                  <a:srgbClr val="003866"/>
                </a:solidFill>
                <a:latin typeface="Consolas"/>
              </a:rPr>
              <a:t>-&gt; </a:t>
            </a:r>
            <a:r>
              <a:rPr lang="en-US" sz="1600" dirty="0">
                <a:solidFill>
                  <a:srgbClr val="003866"/>
                </a:solidFill>
                <a:latin typeface="Consolas"/>
              </a:rPr>
              <a:t>SYN server </a:t>
            </a:r>
            <a:r>
              <a:rPr lang="ru" sz="1600" dirty="0">
                <a:solidFill>
                  <a:srgbClr val="003866"/>
                </a:solidFill>
                <a:latin typeface="Consolas"/>
              </a:rPr>
              <a:t>-&gt; </a:t>
            </a:r>
            <a:r>
              <a:rPr lang="en-US" sz="1600" dirty="0">
                <a:solidFill>
                  <a:srgbClr val="003866"/>
                </a:solidFill>
                <a:latin typeface="Consolas"/>
              </a:rPr>
              <a:t>SYN|ACK client </a:t>
            </a:r>
            <a:r>
              <a:rPr lang="ru" sz="1600" dirty="0">
                <a:solidFill>
                  <a:srgbClr val="003866"/>
                </a:solidFill>
                <a:latin typeface="Consolas"/>
              </a:rPr>
              <a:t>-&gt; </a:t>
            </a:r>
            <a:r>
              <a:rPr lang="en-US" sz="1600" dirty="0">
                <a:solidFill>
                  <a:srgbClr val="003866"/>
                </a:solidFill>
                <a:latin typeface="Consolas"/>
              </a:rPr>
              <a:t>ACK</a:t>
            </a:r>
          </a:p>
          <a:p>
            <a:pPr marL="457200" indent="-457200">
              <a:lnSpc>
                <a:spcPts val="2976"/>
              </a:lnSpc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Если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соединение не установлено, то порт 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с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указанным номером является закрытым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40305"/>
              </p:ext>
            </p:extLst>
          </p:nvPr>
        </p:nvGraphicFramePr>
        <p:xfrm>
          <a:off x="1308023" y="5085184"/>
          <a:ext cx="6408712" cy="1440160"/>
        </p:xfrm>
        <a:graphic>
          <a:graphicData uri="http://schemas.openxmlformats.org/drawingml/2006/table">
            <a:tbl>
              <a:tblPr/>
              <a:tblGrid>
                <a:gridCol w="8187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9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4365">
                <a:tc>
                  <a:txBody>
                    <a:bodyPr/>
                    <a:lstStyle/>
                    <a:p>
                      <a:pPr indent="0"/>
                      <a:r>
                        <a:rPr lang="en-US" sz="1800" dirty="0">
                          <a:solidFill>
                            <a:srgbClr val="003866"/>
                          </a:solidFill>
                          <a:latin typeface="Consolas"/>
                        </a:rPr>
                        <a:t>client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8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800">
                          <a:solidFill>
                            <a:srgbClr val="003866"/>
                          </a:solidFill>
                          <a:latin typeface="Consolas"/>
                        </a:rPr>
                        <a:t>SYN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indent="0"/>
                      <a:r>
                        <a:rPr lang="en-US" sz="1800">
                          <a:solidFill>
                            <a:srgbClr val="003866"/>
                          </a:solidFill>
                          <a:latin typeface="Consolas"/>
                        </a:rPr>
                        <a:t>server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8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800" dirty="0">
                          <a:solidFill>
                            <a:srgbClr val="003866"/>
                          </a:solidFill>
                          <a:latin typeface="Consolas"/>
                        </a:rPr>
                        <a:t>RST|ACK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6523">
                <a:tc>
                  <a:txBody>
                    <a:bodyPr/>
                    <a:lstStyle/>
                    <a:p>
                      <a:pPr indent="0"/>
                      <a:r>
                        <a:rPr lang="en-US" sz="1800">
                          <a:solidFill>
                            <a:srgbClr val="003866"/>
                          </a:solidFill>
                          <a:latin typeface="Consolas"/>
                        </a:rPr>
                        <a:t>client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8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800" dirty="0">
                          <a:solidFill>
                            <a:srgbClr val="003866"/>
                          </a:solidFill>
                          <a:latin typeface="Consolas"/>
                        </a:rPr>
                        <a:t>RST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19567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363272" cy="930275"/>
          </a:xfrm>
        </p:spPr>
        <p:txBody>
          <a:bodyPr/>
          <a:lstStyle/>
          <a:p>
            <a:r>
              <a:rPr lang="ru-RU" sz="3500" dirty="0"/>
              <a:t>С</a:t>
            </a:r>
            <a:r>
              <a:rPr lang="en-US" sz="3500" dirty="0" err="1"/>
              <a:t>onnect</a:t>
            </a:r>
            <a:r>
              <a:rPr lang="en-US" sz="3500" dirty="0"/>
              <a:t>()-</a:t>
            </a:r>
            <a:r>
              <a:rPr lang="ru-RU" sz="3500" dirty="0"/>
              <a:t>сканирование, порт 21</a:t>
            </a:r>
          </a:p>
        </p:txBody>
      </p:sp>
    </p:spTree>
    <p:extLst>
      <p:ext uri="{BB962C8B-B14F-4D97-AF65-F5344CB8AC3E}">
        <p14:creationId xmlns:p14="http://schemas.microsoft.com/office/powerpoint/2010/main" val="32438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xfrm>
            <a:off x="251520" y="122238"/>
            <a:ext cx="8352928" cy="858837"/>
          </a:xfrm>
        </p:spPr>
        <p:txBody>
          <a:bodyPr/>
          <a:lstStyle/>
          <a:p>
            <a:r>
              <a:rPr lang="ru-RU" dirty="0"/>
              <a:t>Ответ - «закрытый порт»</a:t>
            </a:r>
          </a:p>
        </p:txBody>
      </p:sp>
    </p:spTree>
    <p:extLst>
      <p:ext uri="{BB962C8B-B14F-4D97-AF65-F5344CB8AC3E}">
        <p14:creationId xmlns:p14="http://schemas.microsoft.com/office/powerpoint/2010/main" val="908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7200" y="122238"/>
            <a:ext cx="807524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ru-RU" sz="3900" b="1" dirty="0">
                <a:solidFill>
                  <a:srgbClr val="212745"/>
                </a:solidFill>
              </a:rPr>
              <a:t>С</a:t>
            </a:r>
            <a:r>
              <a:rPr lang="en-US" sz="3500" b="1" dirty="0" err="1">
                <a:solidFill>
                  <a:srgbClr val="212745"/>
                </a:solidFill>
              </a:rPr>
              <a:t>onnect</a:t>
            </a:r>
            <a:r>
              <a:rPr lang="en-US" sz="3500" b="1" dirty="0">
                <a:solidFill>
                  <a:srgbClr val="212745"/>
                </a:solidFill>
              </a:rPr>
              <a:t>()-</a:t>
            </a:r>
            <a:r>
              <a:rPr lang="ru-RU" sz="3500" b="1" dirty="0">
                <a:solidFill>
                  <a:srgbClr val="212745"/>
                </a:solidFill>
              </a:rPr>
              <a:t>сканирование, порт 135</a:t>
            </a:r>
          </a:p>
        </p:txBody>
      </p:sp>
    </p:spTree>
    <p:extLst>
      <p:ext uri="{BB962C8B-B14F-4D97-AF65-F5344CB8AC3E}">
        <p14:creationId xmlns:p14="http://schemas.microsoft.com/office/powerpoint/2010/main" val="16334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24936" cy="1143000"/>
          </a:xfrm>
        </p:spPr>
        <p:txBody>
          <a:bodyPr/>
          <a:lstStyle/>
          <a:p>
            <a:r>
              <a:rPr lang="ru-RU" sz="4000" dirty="0"/>
              <a:t>Структура одного раунда </a:t>
            </a:r>
            <a:r>
              <a:rPr lang="en-US" sz="4000" dirty="0"/>
              <a:t>DES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6488958" cy="5707285"/>
          </a:xfrm>
        </p:spPr>
      </p:pic>
    </p:spTree>
    <p:extLst>
      <p:ext uri="{BB962C8B-B14F-4D97-AF65-F5344CB8AC3E}">
        <p14:creationId xmlns:p14="http://schemas.microsoft.com/office/powerpoint/2010/main" val="31894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251520" y="122238"/>
            <a:ext cx="8352928" cy="930275"/>
          </a:xfrm>
        </p:spPr>
        <p:txBody>
          <a:bodyPr/>
          <a:lstStyle/>
          <a:p>
            <a:r>
              <a:rPr lang="ru-RU" dirty="0"/>
              <a:t>Ответ - «открытый порт»</a:t>
            </a:r>
          </a:p>
        </p:txBody>
      </p:sp>
    </p:spTree>
    <p:extLst>
      <p:ext uri="{BB962C8B-B14F-4D97-AF65-F5344CB8AC3E}">
        <p14:creationId xmlns:p14="http://schemas.microsoft.com/office/powerpoint/2010/main" val="5265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548680"/>
            <a:ext cx="6708648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Преимущества и недостатки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23544" y="1463080"/>
            <a:ext cx="7333488" cy="3395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63296" indent="-457200">
              <a:lnSpc>
                <a:spcPts val="3048"/>
              </a:lnSpc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Преимущества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:</a:t>
            </a:r>
          </a:p>
          <a:p>
            <a:pPr marR="210312">
              <a:lnSpc>
                <a:spcPts val="3024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его может применить любой 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пользователь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, не обладающий никакими 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привилегиями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на хосте</a:t>
            </a:r>
          </a:p>
          <a:p>
            <a:pPr>
              <a:lnSpc>
                <a:spcPts val="3168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скорость исследования</a:t>
            </a:r>
          </a:p>
          <a:p>
            <a:pPr marL="463296" indent="-457200">
              <a:buFont typeface="Wingdings" pitchFamily="2" charset="2"/>
              <a:buChar char="Ø"/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Недостатки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:</a:t>
            </a:r>
          </a:p>
          <a:p>
            <a:pPr>
              <a:lnSpc>
                <a:spcPts val="2976"/>
              </a:lnSpc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легко обнаруживается и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протоколируется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 (логируется)</a:t>
            </a:r>
          </a:p>
        </p:txBody>
      </p:sp>
    </p:spTree>
    <p:extLst>
      <p:ext uri="{BB962C8B-B14F-4D97-AF65-F5344CB8AC3E}">
        <p14:creationId xmlns:p14="http://schemas.microsoft.com/office/powerpoint/2010/main" val="98245066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816767" cy="1143000"/>
          </a:xfrm>
        </p:spPr>
        <p:txBody>
          <a:bodyPr/>
          <a:lstStyle/>
          <a:p>
            <a:r>
              <a:rPr lang="ru-RU" dirty="0" smtClean="0"/>
              <a:t>Иные методы сканирования </a:t>
            </a:r>
            <a:endParaRPr lang="ru-RU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SYN</a:t>
            </a:r>
            <a:r>
              <a:rPr lang="ru-RU" dirty="0"/>
              <a:t>-сканирование, </a:t>
            </a:r>
          </a:p>
          <a:p>
            <a:r>
              <a:rPr lang="en-US" dirty="0"/>
              <a:t>FIN</a:t>
            </a:r>
            <a:r>
              <a:rPr lang="ru-RU" dirty="0"/>
              <a:t>-сканирование, </a:t>
            </a:r>
          </a:p>
          <a:p>
            <a:r>
              <a:rPr lang="en-US" dirty="0"/>
              <a:t>ACK</a:t>
            </a:r>
            <a:r>
              <a:rPr lang="ru-RU" dirty="0"/>
              <a:t>-сканирование, </a:t>
            </a:r>
          </a:p>
          <a:p>
            <a:r>
              <a:rPr lang="en-US" dirty="0"/>
              <a:t>XMAS</a:t>
            </a:r>
            <a:r>
              <a:rPr lang="ru-RU" dirty="0"/>
              <a:t>-сканирование, </a:t>
            </a:r>
          </a:p>
          <a:p>
            <a:r>
              <a:rPr lang="en-US" dirty="0"/>
              <a:t>NULL</a:t>
            </a:r>
            <a:r>
              <a:rPr lang="ru-RU" dirty="0"/>
              <a:t>-сканирование, </a:t>
            </a:r>
          </a:p>
          <a:p>
            <a:r>
              <a:rPr lang="en-US" dirty="0"/>
              <a:t>UDP-</a:t>
            </a:r>
            <a:r>
              <a:rPr lang="ru-RU" dirty="0"/>
              <a:t>сканирование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42" b="66"/>
          <a:stretch>
            <a:fillRect/>
          </a:stretch>
        </p:blipFill>
        <p:spPr bwMode="auto">
          <a:xfrm>
            <a:off x="3779912" y="1628774"/>
            <a:ext cx="504056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9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8454" y="433533"/>
            <a:ext cx="8136904" cy="9204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ctr">
              <a:lnSpc>
                <a:spcPts val="3264"/>
              </a:lnSpc>
            </a:pPr>
            <a:r>
              <a:rPr lang="ru" sz="3300" b="1" spc="-50" dirty="0">
                <a:solidFill>
                  <a:srgbClr val="003866"/>
                </a:solidFill>
                <a:latin typeface="Arial Unicode MS"/>
              </a:rPr>
              <a:t>Полуоткрытые </a:t>
            </a:r>
            <a:r>
              <a:rPr lang="ru" sz="3300" b="1" spc="-50" dirty="0" smtClean="0">
                <a:solidFill>
                  <a:srgbClr val="003866"/>
                </a:solidFill>
                <a:latin typeface="Arial Unicode MS"/>
              </a:rPr>
              <a:t>методы</a:t>
            </a:r>
            <a:r>
              <a:rPr lang="en-US" sz="3300" b="1" spc="-5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 spc="-50" dirty="0" smtClean="0">
                <a:solidFill>
                  <a:srgbClr val="003866"/>
                </a:solidFill>
                <a:latin typeface="Arial Unicode MS"/>
              </a:rPr>
              <a:t>сканиро</a:t>
            </a:r>
            <a:r>
              <a:rPr lang="ru-RU" sz="3300" b="1" spc="-50" dirty="0">
                <a:solidFill>
                  <a:srgbClr val="003866"/>
                </a:solidFill>
                <a:latin typeface="Arial Unicode MS"/>
              </a:rPr>
              <a:t>в</a:t>
            </a:r>
            <a:r>
              <a:rPr lang="ru" sz="3300" b="1" spc="-50" dirty="0" smtClean="0">
                <a:solidFill>
                  <a:srgbClr val="003866"/>
                </a:solidFill>
                <a:latin typeface="Arial Unicode MS"/>
              </a:rPr>
              <a:t>ания</a:t>
            </a:r>
            <a:endParaRPr lang="ru" sz="3300" b="1" spc="-50" dirty="0">
              <a:solidFill>
                <a:srgbClr val="003866"/>
              </a:solidFill>
              <a:latin typeface="Arial Unicode M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4552" y="1700808"/>
            <a:ext cx="7619855" cy="2115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>
              <a:lnSpc>
                <a:spcPts val="3336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Под «полуоткрытыми» понимаются 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методы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сканирования, которые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разрывают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 соединение до окончания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трехстороннего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 рукопожатия (процедуры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полного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 установления соединения)</a:t>
            </a:r>
          </a:p>
        </p:txBody>
      </p:sp>
    </p:spTree>
    <p:extLst>
      <p:ext uri="{BB962C8B-B14F-4D97-AF65-F5344CB8AC3E}">
        <p14:creationId xmlns:p14="http://schemas.microsoft.com/office/powerpoint/2010/main" val="206909728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77824" y="981456"/>
            <a:ext cx="7290816" cy="8168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024"/>
              </a:lnSpc>
            </a:pPr>
            <a:r>
              <a:rPr lang="en-US" sz="2900" b="1" spc="-50">
                <a:solidFill>
                  <a:srgbClr val="003866"/>
                </a:solidFill>
                <a:latin typeface="Arial Unicode MS"/>
              </a:rPr>
              <a:t>SYN scan </a:t>
            </a:r>
            <a:r>
              <a:rPr lang="ru" sz="2900" b="1" spc="-50">
                <a:solidFill>
                  <a:srgbClr val="003866"/>
                </a:solidFill>
                <a:latin typeface="Arial Unicode MS"/>
              </a:rPr>
              <a:t>(ТСР-сканирование пакетами с установленным флагом </a:t>
            </a:r>
            <a:r>
              <a:rPr lang="en-US" sz="2900" b="1" spc="-50">
                <a:solidFill>
                  <a:srgbClr val="003866"/>
                </a:solidFill>
                <a:latin typeface="Arial Unicode MS"/>
              </a:rPr>
              <a:t>SYN)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72598" y="1798320"/>
            <a:ext cx="7546848" cy="26387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29184" indent="-329184">
              <a:lnSpc>
                <a:spcPts val="3312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Установление полного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-соединения не производится</a:t>
            </a:r>
          </a:p>
          <a:p>
            <a:pPr marL="329184" marR="396240" indent="-329184" algn="just">
              <a:lnSpc>
                <a:spcPts val="3360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Хост отправляет на определенный порт сервера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SYN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-пакет, как бы намереваясь 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создать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соединение, и ожидает ответ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252728" y="4791456"/>
          <a:ext cx="4703064" cy="1338072"/>
        </p:xfrm>
        <a:graphic>
          <a:graphicData uri="http://schemas.openxmlformats.org/drawingml/2006/table">
            <a:tbl>
              <a:tblPr/>
              <a:tblGrid>
                <a:gridCol w="603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4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783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6408">
                <a:tc>
                  <a:txBody>
                    <a:bodyPr/>
                    <a:lstStyle/>
                    <a:p>
                      <a:pPr indent="0"/>
                      <a:r>
                        <a:rPr lang="en-US" sz="1000" dirty="0">
                          <a:solidFill>
                            <a:srgbClr val="003866"/>
                          </a:solidFill>
                          <a:latin typeface="Consolas"/>
                        </a:rPr>
                        <a:t>client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0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SYN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server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0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SYN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ACK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client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0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RST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656">
                <a:tc gridSpan="4">
                  <a:txBody>
                    <a:bodyPr/>
                    <a:lstStyle/>
                    <a:p>
                      <a:endParaRPr sz="140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client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0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SYN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2984"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server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ru" sz="1000">
                          <a:solidFill>
                            <a:srgbClr val="003866"/>
                          </a:solidFill>
                          <a:latin typeface="Consolas"/>
                        </a:rPr>
                        <a:t>-&gt;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>
                          <a:solidFill>
                            <a:srgbClr val="003866"/>
                          </a:solidFill>
                          <a:latin typeface="Consolas"/>
                        </a:rPr>
                        <a:t>RST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/>
                      <a:r>
                        <a:rPr lang="en-US" sz="1000" dirty="0">
                          <a:solidFill>
                            <a:srgbClr val="003866"/>
                          </a:solidFill>
                          <a:latin typeface="Consolas"/>
                        </a:rPr>
                        <a:t>ACK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66037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5736" y="908304"/>
            <a:ext cx="6461760" cy="4450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16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Преимущества и недостатки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35736" y="1772816"/>
            <a:ext cx="7397496" cy="24170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2192" indent="0">
              <a:lnSpc>
                <a:spcPts val="4032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Преимущества:</a:t>
            </a:r>
          </a:p>
          <a:p>
            <a:pPr indent="0">
              <a:lnSpc>
                <a:spcPts val="4032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немногие серверы способны 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зарегистрировать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такого рода сканирование</a:t>
            </a:r>
          </a:p>
          <a:p>
            <a:pPr marL="12192" indent="0">
              <a:lnSpc>
                <a:spcPts val="4032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Недостатки:</a:t>
            </a:r>
          </a:p>
          <a:p>
            <a:pPr indent="0">
              <a:lnSpc>
                <a:spcPts val="4032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необходимы права администратора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(root)</a:t>
            </a:r>
          </a:p>
        </p:txBody>
      </p:sp>
    </p:spTree>
    <p:extLst>
      <p:ext uri="{BB962C8B-B14F-4D97-AF65-F5344CB8AC3E}">
        <p14:creationId xmlns:p14="http://schemas.microsoft.com/office/powerpoint/2010/main" val="224766889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6112" y="1274064"/>
            <a:ext cx="7348728" cy="5303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312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Скрытые методы сканирования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52282" y="1988840"/>
            <a:ext cx="7412736" cy="42092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50520" marR="60960" indent="-347472">
              <a:lnSpc>
                <a:spcPts val="216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Используют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установку какого-то одного флага </a:t>
            </a:r>
            <a:r>
              <a:rPr lang="en-US" sz="2400" dirty="0">
                <a:solidFill>
                  <a:srgbClr val="003866"/>
                </a:solidFill>
                <a:latin typeface="Arial Unicode MS"/>
              </a:rPr>
              <a:t>(ACK, FIN, RST,  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)</a:t>
            </a:r>
          </a:p>
          <a:p>
            <a:pPr marL="345948" indent="-342900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Используют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сброс всех флагов </a:t>
            </a:r>
            <a:r>
              <a:rPr lang="en-US" sz="2400" dirty="0">
                <a:solidFill>
                  <a:srgbClr val="003866"/>
                </a:solidFill>
                <a:latin typeface="Arial Unicode MS"/>
              </a:rPr>
              <a:t>(Null scan)</a:t>
            </a:r>
          </a:p>
          <a:p>
            <a:pPr marL="345948" indent="-342900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Используют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установку всех флагов</a:t>
            </a:r>
          </a:p>
          <a:p>
            <a:pPr marL="345948" indent="-342900" algn="just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Обходят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фильтры пакетов, файерволы, маршрутизаторы</a:t>
            </a:r>
          </a:p>
          <a:p>
            <a:pPr marL="345948" indent="-342900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Неотличимы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от обычного трафика</a:t>
            </a:r>
          </a:p>
          <a:p>
            <a:pPr marL="345948" indent="-342900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Используют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различные способы разделения пакетов</a:t>
            </a:r>
          </a:p>
          <a:p>
            <a:pPr marL="342900" marR="79248" indent="-342900">
              <a:lnSpc>
                <a:spcPts val="2640"/>
              </a:lnSpc>
              <a:buFont typeface="Wingdings" panose="05000000000000000000" pitchFamily="2" charset="2"/>
              <a:buChar char="Ø"/>
            </a:pPr>
            <a:r>
              <a:rPr lang="ru" sz="2400" dirty="0">
                <a:solidFill>
                  <a:srgbClr val="003866"/>
                </a:solidFill>
                <a:latin typeface="Arial Unicode MS"/>
              </a:rPr>
              <a:t>Используют технологию «инвертированного </a:t>
            </a: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 сканирования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», т.е. подтверждение приходит для </a:t>
            </a:r>
            <a:r>
              <a:rPr lang="ru" sz="2400" dirty="0" smtClean="0">
                <a:solidFill>
                  <a:srgbClr val="003866"/>
                </a:solidFill>
                <a:latin typeface="Arial Unicode MS"/>
              </a:rPr>
              <a:t>закрытых </a:t>
            </a:r>
            <a:r>
              <a:rPr lang="ru" sz="2400" dirty="0">
                <a:solidFill>
                  <a:srgbClr val="003866"/>
                </a:solidFill>
                <a:latin typeface="Arial Unicode MS"/>
              </a:rPr>
              <a:t> портов.</a:t>
            </a:r>
          </a:p>
        </p:txBody>
      </p:sp>
    </p:spTree>
    <p:extLst>
      <p:ext uri="{BB962C8B-B14F-4D97-AF65-F5344CB8AC3E}">
        <p14:creationId xmlns:p14="http://schemas.microsoft.com/office/powerpoint/2010/main" val="3431336624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77824" y="877824"/>
            <a:ext cx="4343400" cy="9509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Скрытые методы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29640" y="2325624"/>
            <a:ext cx="7482840" cy="41026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560832" indent="-342900" algn="just">
              <a:lnSpc>
                <a:spcPts val="2592"/>
              </a:lnSpc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SYN|ACK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scan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(ТСР-сканирование пакетами с установленными флагами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SYN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и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ACK)</a:t>
            </a:r>
          </a:p>
          <a:p>
            <a:pPr marL="342900" marR="1466088" indent="-342900" algn="just">
              <a:lnSpc>
                <a:spcPts val="2568"/>
              </a:lnSpc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Fin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scan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(ТСР-сканирование пакетами с установленным флагом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FIN)</a:t>
            </a:r>
          </a:p>
          <a:p>
            <a:pPr marL="342900" marR="1383792" indent="-342900" algn="just">
              <a:lnSpc>
                <a:spcPts val="2568"/>
              </a:lnSpc>
              <a:buFont typeface="Wingdings" panose="05000000000000000000" pitchFamily="2" charset="2"/>
              <a:buChar char="Ø"/>
            </a:pPr>
            <a:r>
              <a:rPr lang="en-US" sz="2300" dirty="0" err="1" smtClean="0">
                <a:solidFill>
                  <a:srgbClr val="003866"/>
                </a:solidFill>
                <a:latin typeface="Arial Unicode MS"/>
              </a:rPr>
              <a:t>Ack</a:t>
            </a: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scan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(ТСР-сканирование пакетами с установленным флагом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ACK)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Null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scan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(ТСР-сканирование нулевыми пакетами)</a:t>
            </a:r>
          </a:p>
          <a:p>
            <a:pPr marL="342900" marR="728472" indent="-342900" algn="just">
              <a:lnSpc>
                <a:spcPts val="2568"/>
              </a:lnSpc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Xmas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Tree scan (TCP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-сканирование методом "рождественской елки")</a:t>
            </a:r>
          </a:p>
          <a:p>
            <a:pPr marL="344424" marR="1624584" indent="-344424" algn="just">
              <a:lnSpc>
                <a:spcPts val="2544"/>
              </a:lnSpc>
              <a:buFont typeface="Wingdings" panose="05000000000000000000" pitchFamily="2" charset="2"/>
              <a:buChar char="Ø"/>
            </a:pPr>
            <a:r>
              <a:rPr lang="en-US" sz="2300" dirty="0" smtClean="0">
                <a:solidFill>
                  <a:srgbClr val="003866"/>
                </a:solidFill>
                <a:latin typeface="Arial Unicode MS"/>
              </a:rPr>
              <a:t>TCP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Fragmenting (TCP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-сканирование с использованием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IP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-фрагментации)</a:t>
            </a:r>
          </a:p>
        </p:txBody>
      </p:sp>
    </p:spTree>
    <p:extLst>
      <p:ext uri="{BB962C8B-B14F-4D97-AF65-F5344CB8AC3E}">
        <p14:creationId xmlns:p14="http://schemas.microsoft.com/office/powerpoint/2010/main" val="3786255458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0016" y="865632"/>
            <a:ext cx="7034784" cy="9326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2192" indent="0" algn="just">
              <a:lnSpc>
                <a:spcPts val="3432"/>
              </a:lnSpc>
            </a:pPr>
            <a:r>
              <a:rPr lang="ru" sz="3300" b="1">
                <a:solidFill>
                  <a:srgbClr val="003866"/>
                </a:solidFill>
                <a:latin typeface="Arial Unicode MS"/>
              </a:rPr>
              <a:t>Сканирование</a:t>
            </a:r>
            <a:r>
              <a:rPr lang="ru" sz="3300" b="1" spc="-5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>
                <a:solidFill>
                  <a:srgbClr val="003866"/>
                </a:solidFill>
                <a:latin typeface="Arial Unicode MS"/>
              </a:rPr>
              <a:t>с</a:t>
            </a:r>
            <a:r>
              <a:rPr lang="ru" sz="3300" b="1" spc="-5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>
                <a:solidFill>
                  <a:srgbClr val="003866"/>
                </a:solidFill>
                <a:latin typeface="Arial Unicode MS"/>
              </a:rPr>
              <a:t>помощью</a:t>
            </a:r>
            <a:r>
              <a:rPr lang="ru" sz="3300" b="1" spc="-50">
                <a:solidFill>
                  <a:srgbClr val="003866"/>
                </a:solidFill>
                <a:latin typeface="Arial Unicode MS"/>
              </a:rPr>
              <a:t> </a:t>
            </a:r>
            <a:r>
              <a:rPr lang="en-US" sz="3300" b="1">
                <a:solidFill>
                  <a:srgbClr val="003866"/>
                </a:solidFill>
                <a:latin typeface="Arial Unicode MS"/>
              </a:rPr>
              <a:t>ping</a:t>
            </a:r>
            <a:r>
              <a:rPr lang="en-US" sz="3300" b="1" spc="-5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300" b="1">
                <a:solidFill>
                  <a:srgbClr val="003866"/>
                </a:solidFill>
                <a:latin typeface="Arial Unicode MS"/>
              </a:rPr>
              <a:t>-</a:t>
            </a:r>
            <a:r>
              <a:rPr lang="ru" sz="3300" b="1" spc="-50">
                <a:solidFill>
                  <a:srgbClr val="003866"/>
                </a:solidFill>
                <a:latin typeface="Arial Unicode MS"/>
              </a:rPr>
              <a:t> </a:t>
            </a:r>
            <a:r>
              <a:rPr lang="ru" sz="3300" b="1">
                <a:solidFill>
                  <a:srgbClr val="003866"/>
                </a:solidFill>
                <a:latin typeface="Arial Unicode MS"/>
              </a:rPr>
              <a:t>комбинации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25424" y="2438400"/>
            <a:ext cx="7632192" cy="36210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59664" indent="-353568">
              <a:lnSpc>
                <a:spcPts val="3360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 Определение состояния сервера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методом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ICMP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-сканирования</a:t>
            </a:r>
          </a:p>
          <a:p>
            <a:pPr marL="344424" marR="996696" indent="-344424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ru" sz="1700" dirty="0" smtClean="0">
                <a:solidFill>
                  <a:srgbClr val="003866"/>
                </a:solidFill>
                <a:latin typeface="Arial Unicode MS"/>
              </a:rPr>
              <a:t>Хост </a:t>
            </a:r>
            <a:r>
              <a:rPr lang="ru" sz="1700" dirty="0">
                <a:solidFill>
                  <a:srgbClr val="003866"/>
                </a:solidFill>
                <a:latin typeface="Arial Unicode MS"/>
              </a:rPr>
              <a:t>пересылает серверу </a:t>
            </a:r>
            <a:r>
              <a:rPr lang="en-US" sz="1700" dirty="0">
                <a:solidFill>
                  <a:srgbClr val="003866"/>
                </a:solidFill>
                <a:latin typeface="Arial Unicode MS"/>
              </a:rPr>
              <a:t>ICMP</a:t>
            </a:r>
            <a:r>
              <a:rPr lang="ru" sz="1700" dirty="0">
                <a:solidFill>
                  <a:srgbClr val="003866"/>
                </a:solidFill>
                <a:latin typeface="Arial Unicode MS"/>
              </a:rPr>
              <a:t>-сообщение и ждет получения ответа - </a:t>
            </a:r>
            <a:r>
              <a:rPr lang="en-US" sz="1700" dirty="0">
                <a:solidFill>
                  <a:srgbClr val="003866"/>
                </a:solidFill>
                <a:latin typeface="Arial Unicode MS"/>
              </a:rPr>
              <a:t>ICMP</a:t>
            </a:r>
            <a:r>
              <a:rPr lang="ru" sz="1700" dirty="0">
                <a:solidFill>
                  <a:srgbClr val="003866"/>
                </a:solidFill>
                <a:latin typeface="Arial Unicode MS"/>
              </a:rPr>
              <a:t>-сообщение</a:t>
            </a:r>
          </a:p>
          <a:p>
            <a:pPr marL="332232" marR="323088" indent="-332232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ru" sz="1700" dirty="0" smtClean="0">
                <a:solidFill>
                  <a:srgbClr val="003866"/>
                </a:solidFill>
                <a:latin typeface="Arial Unicode MS"/>
              </a:rPr>
              <a:t>Если </a:t>
            </a:r>
            <a:r>
              <a:rPr lang="ru" sz="1700" dirty="0">
                <a:solidFill>
                  <a:srgbClr val="003866"/>
                </a:solidFill>
                <a:latin typeface="Arial Unicode MS"/>
              </a:rPr>
              <a:t>прием ответа успешен, значит маршрутизация выполнена, сервер работоспособен и скорее всего ждет запрос на соединение</a:t>
            </a:r>
          </a:p>
          <a:p>
            <a:pPr marL="285750" indent="-285750">
              <a:lnSpc>
                <a:spcPts val="2304"/>
              </a:lnSpc>
              <a:buFont typeface="Wingdings" panose="05000000000000000000" pitchFamily="2" charset="2"/>
              <a:buChar char="ü"/>
            </a:pPr>
            <a:r>
              <a:rPr lang="ru" sz="1700" dirty="0" smtClean="0">
                <a:solidFill>
                  <a:srgbClr val="003866"/>
                </a:solidFill>
                <a:latin typeface="Arial Unicode MS"/>
              </a:rPr>
              <a:t>Для </a:t>
            </a:r>
            <a:r>
              <a:rPr lang="ru" sz="1700" dirty="0">
                <a:solidFill>
                  <a:srgbClr val="003866"/>
                </a:solidFill>
                <a:latin typeface="Arial Unicode MS"/>
              </a:rPr>
              <a:t>посылки запроса применяется программа </a:t>
            </a:r>
            <a:r>
              <a:rPr lang="en-US" sz="1700" dirty="0">
                <a:solidFill>
                  <a:srgbClr val="003866"/>
                </a:solidFill>
                <a:latin typeface="Arial Unicode MS"/>
              </a:rPr>
              <a:t>ping</a:t>
            </a:r>
          </a:p>
        </p:txBody>
      </p:sp>
    </p:spTree>
    <p:extLst>
      <p:ext uri="{BB962C8B-B14F-4D97-AF65-F5344CB8AC3E}">
        <p14:creationId xmlns:p14="http://schemas.microsoft.com/office/powerpoint/2010/main" val="346820687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1624" y="1143000"/>
            <a:ext cx="6821424" cy="725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360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Для систем </a:t>
            </a:r>
            <a:r>
              <a:rPr lang="en-US" sz="3600" b="1">
                <a:solidFill>
                  <a:srgbClr val="003866"/>
                </a:solidFill>
                <a:latin typeface="Arial Unicode MS"/>
              </a:rPr>
              <a:t>Windows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868424"/>
            <a:ext cx="8208912" cy="42968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marR="432816" indent="-4572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-сканирование подключением </a:t>
            </a:r>
            <a:r>
              <a:rPr lang="en-US" sz="2800" dirty="0">
                <a:solidFill>
                  <a:srgbClr val="003866"/>
                </a:solidFill>
                <a:latin typeface="Arial Unicode MS"/>
              </a:rPr>
              <a:t>(TCP connect scan)</a:t>
            </a:r>
          </a:p>
          <a:p>
            <a:pPr marL="457200" indent="-457200">
              <a:lnSpc>
                <a:spcPts val="3048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-сканирование с помощью сообщений 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 SYN </a:t>
            </a:r>
            <a:r>
              <a:rPr lang="en-US" sz="2800" dirty="0">
                <a:solidFill>
                  <a:srgbClr val="003866"/>
                </a:solidFill>
                <a:latin typeface="Arial Unicode MS"/>
              </a:rPr>
              <a:t>(TCP SYN scan)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TCP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нуль-сканирование </a:t>
            </a:r>
            <a:r>
              <a:rPr lang="en-US" sz="2800" dirty="0">
                <a:solidFill>
                  <a:srgbClr val="003866"/>
                </a:solidFill>
                <a:latin typeface="Arial Unicode MS"/>
              </a:rPr>
              <a:t>(TCP Null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sсan);</a:t>
            </a:r>
          </a:p>
          <a:p>
            <a:pPr marL="457200" indent="-457200">
              <a:lnSpc>
                <a:spcPts val="3024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TCP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-сканирование с помощью </a:t>
            </a: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сообщений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 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ACK </a:t>
            </a:r>
            <a:r>
              <a:rPr lang="en-US" sz="2800" dirty="0">
                <a:solidFill>
                  <a:srgbClr val="003866"/>
                </a:solidFill>
                <a:latin typeface="Arial Unicode MS"/>
              </a:rPr>
              <a:t>(TCP ACK scan)</a:t>
            </a:r>
          </a:p>
          <a:p>
            <a:pPr marL="457200" indent="-457200">
              <a:lnSpc>
                <a:spcPts val="3168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UDP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-сканирование </a:t>
            </a:r>
            <a:r>
              <a:rPr lang="en-US" sz="2800" dirty="0">
                <a:solidFill>
                  <a:srgbClr val="003866"/>
                </a:solidFill>
                <a:latin typeface="Arial Unicode MS"/>
              </a:rPr>
              <a:t>(UDP scan)</a:t>
            </a:r>
          </a:p>
        </p:txBody>
      </p:sp>
    </p:spTree>
    <p:extLst>
      <p:ext uri="{BB962C8B-B14F-4D97-AF65-F5344CB8AC3E}">
        <p14:creationId xmlns:p14="http://schemas.microsoft.com/office/powerpoint/2010/main" val="612918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2656"/>
            <a:ext cx="8820472" cy="1143000"/>
          </a:xfrm>
        </p:spPr>
        <p:txBody>
          <a:bodyPr/>
          <a:lstStyle/>
          <a:p>
            <a:r>
              <a:rPr lang="ru-RU" sz="4000" dirty="0" smtClean="0"/>
              <a:t>Описание работы алгоритма </a:t>
            </a:r>
            <a:r>
              <a:rPr lang="en-US" sz="4000" dirty="0" smtClean="0"/>
              <a:t>DES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424936" cy="561662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Алгоритм использует только стандартную арифметику 64-битовых чисел и логические операции, поэтому легко реализуется на аппаратном уровне. </a:t>
            </a:r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при шифровании использовались ключи K1, K2, K3, …, K16, то ключами дешифрования будут K16, K15, K14, …, K1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DES </a:t>
            </a:r>
            <a:r>
              <a:rPr lang="ru-RU" sz="2300" dirty="0"/>
              <a:t>работает с 64-битовым блоком открытого текста. </a:t>
            </a:r>
            <a:endParaRPr lang="ru-RU" sz="23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После </a:t>
            </a:r>
            <a:r>
              <a:rPr lang="ru-RU" sz="2300" dirty="0"/>
              <a:t>первоначальной перестановки блок разбивается на правую и левую половины длиной по 32 бита. </a:t>
            </a:r>
            <a:endParaRPr lang="ru-RU" sz="23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300" dirty="0" smtClean="0"/>
              <a:t>Затем </a:t>
            </a:r>
            <a:r>
              <a:rPr lang="ru-RU" sz="2300" dirty="0"/>
              <a:t>выполняется 16 преобразований (функция f), в которых данные </a:t>
            </a:r>
            <a:r>
              <a:rPr lang="ru-RU" sz="2300" dirty="0" smtClean="0"/>
              <a:t>правой половины </a:t>
            </a:r>
            <a:r>
              <a:rPr lang="ru-RU" sz="2300" dirty="0"/>
              <a:t>объединяются с ключом. </a:t>
            </a:r>
            <a:endParaRPr lang="ru-RU" sz="2300" dirty="0" smtClean="0"/>
          </a:p>
          <a:p>
            <a:pPr marL="45720" indent="0">
              <a:buNone/>
            </a:pPr>
            <a:r>
              <a:rPr lang="ru-RU" sz="2300" dirty="0"/>
              <a:t>Четыре операции </a:t>
            </a:r>
            <a:r>
              <a:rPr lang="ru-RU" sz="2300" dirty="0" smtClean="0"/>
              <a:t>выполняются </a:t>
            </a:r>
            <a:r>
              <a:rPr lang="ru-RU" sz="2300" dirty="0"/>
              <a:t>функцией f над </a:t>
            </a:r>
            <a:r>
              <a:rPr lang="ru-RU" sz="2300" dirty="0" smtClean="0"/>
              <a:t>правой половиной </a:t>
            </a:r>
            <a:r>
              <a:rPr lang="ru-RU" sz="2300" dirty="0"/>
              <a:t>данных: </a:t>
            </a:r>
            <a:endParaRPr lang="ru-RU" sz="2300" dirty="0" smtClean="0"/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увеличивается </a:t>
            </a:r>
            <a:r>
              <a:rPr lang="ru-RU" sz="2300" dirty="0"/>
              <a:t>до 48 битов с помощью перестановки с </a:t>
            </a:r>
            <a:r>
              <a:rPr lang="ru-RU" sz="2300" dirty="0" smtClean="0"/>
              <a:t>расширением,</a:t>
            </a:r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объединяется </a:t>
            </a:r>
            <a:r>
              <a:rPr lang="ru-RU" sz="2300" dirty="0"/>
              <a:t>посредством XOR с 48 битами смещенного и переставленного </a:t>
            </a:r>
            <a:r>
              <a:rPr lang="ru-RU" sz="2300" dirty="0" smtClean="0"/>
              <a:t>ключа,</a:t>
            </a:r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проходит </a:t>
            </a:r>
            <a:r>
              <a:rPr lang="ru-RU" sz="2300" dirty="0"/>
              <a:t>через 8 S-блоков, образуя 32 новых бита, </a:t>
            </a:r>
            <a:endParaRPr lang="ru-RU" sz="2300" dirty="0" smtClean="0"/>
          </a:p>
          <a:p>
            <a:pPr>
              <a:buFont typeface="Wingdings" pitchFamily="2" charset="2"/>
              <a:buChar char="ü"/>
            </a:pPr>
            <a:r>
              <a:rPr lang="ru-RU" sz="2300" dirty="0" smtClean="0"/>
              <a:t>переставляется </a:t>
            </a:r>
            <a:r>
              <a:rPr lang="ru-RU" sz="2300" dirty="0"/>
              <a:t>снова. </a:t>
            </a:r>
          </a:p>
          <a:p>
            <a:pPr marL="502920" indent="-457200">
              <a:buFont typeface="+mj-lt"/>
              <a:buAutoNum type="arabicParenR"/>
            </a:pPr>
            <a:endParaRPr 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293816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6112" y="1274064"/>
            <a:ext cx="6187440" cy="5303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312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Сканирование </a:t>
            </a:r>
            <a:r>
              <a:rPr lang="en-US" sz="3600" b="1" spc="-200">
                <a:solidFill>
                  <a:srgbClr val="003866"/>
                </a:solidFill>
                <a:latin typeface="Arial Unicode MS"/>
              </a:rPr>
              <a:t>IP</a:t>
            </a:r>
            <a:r>
              <a:rPr lang="en-US" sz="3600" b="1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3600" b="1">
                <a:solidFill>
                  <a:srgbClr val="003866"/>
                </a:solidFill>
                <a:latin typeface="Arial Unicode MS"/>
              </a:rPr>
              <a:t>- адресов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2208" y="2438400"/>
            <a:ext cx="7414208" cy="84124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>
              <a:lnSpc>
                <a:spcPts val="3312"/>
              </a:lnSpc>
            </a:pP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Как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правило, речь идет о 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рассылке</a:t>
            </a:r>
            <a:r>
              <a:rPr lang="en-US" sz="27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 широковещательных пакетов </a:t>
            </a:r>
            <a:r>
              <a:rPr lang="en-US" sz="2700" dirty="0">
                <a:solidFill>
                  <a:srgbClr val="003866"/>
                </a:solidFill>
                <a:latin typeface="Arial Unicode MS"/>
              </a:rPr>
              <a:t>ICMP</a:t>
            </a:r>
          </a:p>
        </p:txBody>
      </p:sp>
    </p:spTree>
    <p:extLst>
      <p:ext uri="{BB962C8B-B14F-4D97-AF65-F5344CB8AC3E}">
        <p14:creationId xmlns:p14="http://schemas.microsoft.com/office/powerpoint/2010/main" val="2600907761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5736" y="476672"/>
            <a:ext cx="4937760" cy="4450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16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Популярные утилиты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2847"/>
              </p:ext>
            </p:extLst>
          </p:nvPr>
        </p:nvGraphicFramePr>
        <p:xfrm>
          <a:off x="2267744" y="1124744"/>
          <a:ext cx="4104456" cy="5170806"/>
        </p:xfrm>
        <a:graphic>
          <a:graphicData uri="http://schemas.openxmlformats.org/drawingml/2006/table">
            <a:tbl>
              <a:tblPr/>
              <a:tblGrid>
                <a:gridCol w="19513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98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98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1406">
                <a:tc>
                  <a:txBody>
                    <a:bodyPr/>
                    <a:lstStyle/>
                    <a:p>
                      <a:pPr indent="0" algn="ctr"/>
                      <a:r>
                        <a:rPr lang="ru" sz="1600" dirty="0">
                          <a:solidFill>
                            <a:srgbClr val="3E0E22"/>
                          </a:solidFill>
                          <a:latin typeface="Arial Unicode MS"/>
                        </a:rPr>
                        <a:t>Утилита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indent="0" algn="ctr"/>
                      <a:r>
                        <a:rPr lang="ru" sz="1600" dirty="0">
                          <a:latin typeface="Arial Unicode MS"/>
                        </a:rPr>
                        <a:t>Ресурс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sz="16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731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UN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IX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TCP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UDP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ru" sz="1600">
                          <a:latin typeface="Arial Unicode MS"/>
                        </a:rPr>
                        <a:t>Скрытое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055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dirty="0">
                          <a:latin typeface="Arial Unicode MS"/>
                        </a:rPr>
                        <a:t>Strobe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292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Tcp_scan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292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solidFill>
                            <a:srgbClr val="003866"/>
                          </a:solidFill>
                          <a:latin typeface="Arial Unicode MS"/>
                        </a:rPr>
                        <a:t>U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dp_scan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N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map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292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solidFill>
                            <a:srgbClr val="003866"/>
                          </a:solidFill>
                          <a:latin typeface="Arial Unicode MS"/>
                        </a:rPr>
                        <a:t>N</a:t>
                      </a:r>
                      <a:r>
                        <a:rPr lang="en-US" sz="1600">
                          <a:latin typeface="Arial Unicode MS"/>
                        </a:rPr>
                        <a:t>etcat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2292">
                <a:tc>
                  <a:txBody>
                    <a:bodyPr/>
                    <a:lstStyle/>
                    <a:p>
                      <a:pPr indent="54864" algn="ctr">
                        <a:lnSpc>
                          <a:spcPts val="1104"/>
                        </a:lnSpc>
                      </a:pPr>
                      <a:r>
                        <a:rPr lang="en-US" sz="1600">
                          <a:latin typeface="Arial Unicode MS"/>
                        </a:rPr>
                        <a:t>W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in</a:t>
                      </a:r>
                      <a:r>
                        <a:rPr lang="en-US" sz="1600">
                          <a:latin typeface="Arial Unicode MS"/>
                        </a:rPr>
                        <a:t>dows Netcat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4966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NetSca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n</a:t>
                      </a:r>
                      <a:r>
                        <a:rPr lang="en-US" sz="1600">
                          <a:latin typeface="Arial Unicode MS"/>
                        </a:rPr>
                        <a:t>Too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l</a:t>
                      </a:r>
                      <a:r>
                        <a:rPr lang="en-US" sz="1600">
                          <a:latin typeface="Arial Unicode MS"/>
                        </a:rPr>
                        <a:t>s Pro </a:t>
                      </a:r>
                      <a:r>
                        <a:rPr lang="ru" sz="1600">
                          <a:latin typeface="Arial Unicode MS"/>
                        </a:rPr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2292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S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u</a:t>
                      </a:r>
                      <a:r>
                        <a:rPr lang="en-US" sz="1600">
                          <a:latin typeface="Arial Unicode MS"/>
                        </a:rPr>
                        <a:t>pe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r</a:t>
                      </a:r>
                      <a:r>
                        <a:rPr lang="en-US" sz="1600">
                          <a:latin typeface="Arial Unicode MS"/>
                        </a:rPr>
                        <a:t>Sca</a:t>
                      </a:r>
                      <a:r>
                        <a:rPr lang="en-US" sz="1600">
                          <a:solidFill>
                            <a:srgbClr val="770005"/>
                          </a:solidFill>
                          <a:latin typeface="Arial Unicode MS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4966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N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TQS</a:t>
                      </a:r>
                      <a:r>
                        <a:rPr lang="en-US" sz="1600">
                          <a:latin typeface="Arial Unicode MS"/>
                        </a:rPr>
                        <a:t>c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anner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W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in</a:t>
                      </a:r>
                      <a:r>
                        <a:rPr lang="en-US" sz="1600">
                          <a:latin typeface="Arial Unicode MS"/>
                        </a:rPr>
                        <a:t>Sc</a:t>
                      </a:r>
                      <a:r>
                        <a:rPr lang="en-US" sz="1600">
                          <a:solidFill>
                            <a:srgbClr val="3E0E22"/>
                          </a:solidFill>
                          <a:latin typeface="Arial Unicode MS"/>
                        </a:rPr>
                        <a:t>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4966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IpEye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4966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WUPS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47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Fscan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>
                          <a:latin typeface="Arial Unicode MS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88245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" y="1182624"/>
            <a:ext cx="2441448" cy="6065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16"/>
              </a:lnSpc>
            </a:pPr>
            <a:r>
              <a:rPr lang="en-US" sz="3600" b="1">
                <a:solidFill>
                  <a:srgbClr val="003866"/>
                </a:solidFill>
                <a:latin typeface="Arial Unicode MS"/>
              </a:rPr>
              <a:t>Nmap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77824" y="2362200"/>
            <a:ext cx="7732776" cy="34686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50520" indent="-341376">
              <a:lnSpc>
                <a:spcPts val="1536"/>
              </a:lnSpc>
              <a:buFont typeface="Wingdings" panose="05000000000000000000" pitchFamily="2" charset="2"/>
              <a:buChar char="Ø"/>
            </a:pPr>
            <a:r>
              <a:rPr lang="ru" sz="1500" dirty="0" smtClean="0">
                <a:solidFill>
                  <a:srgbClr val="003866"/>
                </a:solidFill>
                <a:latin typeface="Arial Unicode MS"/>
              </a:rPr>
              <a:t>Утилита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с открытым исходным кодом для исследования сети и проверки безопасности</a:t>
            </a:r>
          </a:p>
          <a:p>
            <a:pPr marL="347472" marR="374904" indent="-338328">
              <a:lnSpc>
                <a:spcPts val="1536"/>
              </a:lnSpc>
              <a:buFont typeface="Wingdings" panose="05000000000000000000" pitchFamily="2" charset="2"/>
              <a:buChar char="Ø"/>
            </a:pPr>
            <a:r>
              <a:rPr lang="ru" sz="1500" dirty="0" smtClean="0">
                <a:solidFill>
                  <a:srgbClr val="003866"/>
                </a:solidFill>
                <a:latin typeface="Arial Unicode MS"/>
              </a:rPr>
              <a:t>Стандартный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формат командной строки 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Nmap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выглядит следующим образом:</a:t>
            </a:r>
          </a:p>
          <a:p>
            <a:pPr indent="0"/>
            <a:r>
              <a:rPr lang="en-US" sz="1400" i="1" spc="100" dirty="0" err="1">
                <a:solidFill>
                  <a:srgbClr val="003866"/>
                </a:solidFill>
                <a:latin typeface="Arial Unicode MS"/>
              </a:rPr>
              <a:t>nmap</a:t>
            </a:r>
            <a:r>
              <a:rPr lang="en-US" sz="1400" i="1" spc="1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400" i="1" spc="100" dirty="0">
                <a:solidFill>
                  <a:srgbClr val="003866"/>
                </a:solidFill>
                <a:latin typeface="Arial Unicode MS"/>
              </a:rPr>
              <a:t>[тип(ы) исследования] [параметры] {описание целей исследования}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sT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используется обычное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TCP- scanning (TCP connect());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sS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TCP SYN- scanning;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sU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UDP- port scanning;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sF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сканирование с флагом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FIN;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sX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Xmas Tree scanning;</a:t>
            </a:r>
          </a:p>
          <a:p>
            <a:pPr marL="6096" indent="0">
              <a:lnSpc>
                <a:spcPts val="1920"/>
              </a:lnSpc>
            </a:pPr>
            <a:r>
              <a:rPr lang="en-US" sz="1500" dirty="0">
                <a:solidFill>
                  <a:srgbClr val="003866"/>
                </a:solidFill>
                <a:latin typeface="Arial Unicode MS"/>
              </a:rPr>
              <a:t>-</a:t>
            </a:r>
            <a:r>
              <a:rPr lang="en-US" sz="1500" dirty="0" err="1">
                <a:solidFill>
                  <a:srgbClr val="003866"/>
                </a:solidFill>
                <a:latin typeface="Arial Unicode MS"/>
              </a:rPr>
              <a:t>sN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— сканирование без установленных флагов </a:t>
            </a:r>
            <a:r>
              <a:rPr lang="en-US" sz="1500" dirty="0">
                <a:solidFill>
                  <a:srgbClr val="003866"/>
                </a:solidFill>
                <a:latin typeface="Arial Unicode MS"/>
              </a:rPr>
              <a:t>(NULL</a:t>
            </a:r>
            <a:r>
              <a:rPr lang="ru" sz="1500" dirty="0">
                <a:solidFill>
                  <a:srgbClr val="003866"/>
                </a:solidFill>
                <a:latin typeface="Arial Unicode MS"/>
              </a:rPr>
              <a:t>-сканирование)</a:t>
            </a:r>
          </a:p>
        </p:txBody>
      </p:sp>
    </p:spTree>
    <p:extLst>
      <p:ext uri="{BB962C8B-B14F-4D97-AF65-F5344CB8AC3E}">
        <p14:creationId xmlns:p14="http://schemas.microsoft.com/office/powerpoint/2010/main" val="360484718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9224" y="1143000"/>
            <a:ext cx="4876800" cy="7254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16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Пример </a:t>
            </a:r>
            <a:r>
              <a:rPr lang="en-US" sz="3600" b="1">
                <a:solidFill>
                  <a:srgbClr val="003866"/>
                </a:solidFill>
                <a:latin typeface="Arial Unicode MS"/>
              </a:rPr>
              <a:t>Nmap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118360" y="2362200"/>
            <a:ext cx="5273040" cy="42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302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77824" y="1106424"/>
            <a:ext cx="2398776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2496"/>
              </a:lnSpc>
            </a:pPr>
            <a:r>
              <a:rPr lang="en-US" sz="3600" b="1">
                <a:solidFill>
                  <a:srgbClr val="003866"/>
                </a:solidFill>
                <a:latin typeface="Arial Unicode MS"/>
              </a:rPr>
              <a:t>Netcat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41832" y="2590800"/>
            <a:ext cx="5955792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884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8784" y="1344168"/>
            <a:ext cx="3627120" cy="4632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360"/>
              </a:lnSpc>
            </a:pPr>
            <a:r>
              <a:rPr lang="en-US" sz="3400" b="1" i="1" dirty="0">
                <a:solidFill>
                  <a:srgbClr val="003866"/>
                </a:solidFill>
                <a:latin typeface="Arial"/>
              </a:rPr>
              <a:t>WS </a:t>
            </a:r>
            <a:r>
              <a:rPr lang="en-US" sz="3400" b="1" i="1" dirty="0" err="1">
                <a:solidFill>
                  <a:srgbClr val="003866"/>
                </a:solidFill>
                <a:latin typeface="Arial"/>
              </a:rPr>
              <a:t>PingPro</a:t>
            </a:r>
            <a:r>
              <a:rPr lang="en-US" sz="3400" b="1" i="1" dirty="0">
                <a:solidFill>
                  <a:srgbClr val="003866"/>
                </a:solidFill>
                <a:latin typeface="Arial"/>
              </a:rPr>
              <a:t> </a:t>
            </a:r>
            <a:r>
              <a:rPr lang="ru" sz="3400" b="1" i="1" dirty="0">
                <a:solidFill>
                  <a:srgbClr val="003866"/>
                </a:solidFill>
                <a:latin typeface="Arial"/>
              </a:rPr>
              <a:t>2.30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32688" y="2487168"/>
            <a:ext cx="7409688" cy="1648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16992" indent="-316992">
              <a:lnSpc>
                <a:spcPts val="3336"/>
              </a:lnSpc>
            </a:pPr>
            <a:r>
              <a:rPr lang="ru" sz="2700">
                <a:solidFill>
                  <a:srgbClr val="003866"/>
                </a:solidFill>
                <a:latin typeface="Arial Unicode MS"/>
              </a:rPr>
              <a:t>• Сканер </a:t>
            </a:r>
            <a:r>
              <a:rPr lang="en-US" sz="2700">
                <a:solidFill>
                  <a:srgbClr val="003866"/>
                </a:solidFill>
                <a:latin typeface="Arial Unicode MS"/>
              </a:rPr>
              <a:t>WS PingPro </a:t>
            </a:r>
            <a:r>
              <a:rPr lang="ru" sz="2700">
                <a:solidFill>
                  <a:srgbClr val="003866"/>
                </a:solidFill>
                <a:latin typeface="Arial Unicode MS"/>
              </a:rPr>
              <a:t>2.30 позволяет определить список всех </a:t>
            </a:r>
            <a:r>
              <a:rPr lang="en-US" sz="2700">
                <a:solidFill>
                  <a:srgbClr val="003866"/>
                </a:solidFill>
                <a:latin typeface="Arial Unicode MS"/>
              </a:rPr>
              <a:t>IP</a:t>
            </a:r>
            <a:r>
              <a:rPr lang="ru" sz="2700">
                <a:solidFill>
                  <a:srgbClr val="003866"/>
                </a:solidFill>
                <a:latin typeface="Arial Unicode MS"/>
              </a:rPr>
              <a:t>-адресов, по которым имеются подключенные к сети узлы, а также выяснить их сетевые имена.</a:t>
            </a:r>
          </a:p>
        </p:txBody>
      </p:sp>
    </p:spTree>
    <p:extLst>
      <p:ext uri="{BB962C8B-B14F-4D97-AF65-F5344CB8AC3E}">
        <p14:creationId xmlns:p14="http://schemas.microsoft.com/office/powerpoint/2010/main" val="392061300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7824" y="838200"/>
            <a:ext cx="762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1763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71728" y="847344"/>
            <a:ext cx="5894832" cy="4389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2688"/>
              </a:lnSpc>
            </a:pPr>
            <a:r>
              <a:rPr lang="en-US" sz="3400" b="1" i="1">
                <a:solidFill>
                  <a:srgbClr val="003866"/>
                </a:solidFill>
                <a:latin typeface="Arial"/>
              </a:rPr>
              <a:t>Advanced IP Scanner v.1.4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96112" y="2468880"/>
            <a:ext cx="2688336" cy="13655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2904"/>
              </a:lnSpc>
            </a:pPr>
            <a:r>
              <a:rPr lang="ru" sz="1700">
                <a:solidFill>
                  <a:srgbClr val="003866"/>
                </a:solidFill>
                <a:latin typeface="Arial Unicode MS"/>
              </a:rPr>
              <a:t>• Является одним из самых скоростных</a:t>
            </a:r>
          </a:p>
          <a:p>
            <a:pPr marL="6096" indent="0"/>
            <a:r>
              <a:rPr lang="ru" sz="1700">
                <a:solidFill>
                  <a:srgbClr val="003866"/>
                </a:solidFill>
                <a:latin typeface="Arial Unicode MS"/>
              </a:rPr>
              <a:t>на данный момент</a:t>
            </a:r>
          </a:p>
          <a:p>
            <a:pPr marL="12192" indent="0">
              <a:lnSpc>
                <a:spcPts val="2208"/>
              </a:lnSpc>
            </a:pPr>
            <a:r>
              <a:rPr lang="en-US" sz="1700">
                <a:solidFill>
                  <a:srgbClr val="003866"/>
                </a:solidFill>
                <a:latin typeface="Arial Unicode MS"/>
              </a:rPr>
              <a:t>IP</a:t>
            </a:r>
            <a:r>
              <a:rPr lang="ru" sz="1700">
                <a:solidFill>
                  <a:srgbClr val="003866"/>
                </a:solidFill>
                <a:latin typeface="Arial Unicode MS"/>
              </a:rPr>
              <a:t>-сканеров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779520" y="1487424"/>
            <a:ext cx="5053584" cy="50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65804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8576" y="652272"/>
            <a:ext cx="3163824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2688"/>
              </a:lnSpc>
            </a:pPr>
            <a:r>
              <a:rPr lang="en-US" sz="3400" b="1" i="1">
                <a:solidFill>
                  <a:srgbClr val="003866"/>
                </a:solidFill>
                <a:latin typeface="Arial"/>
              </a:rPr>
              <a:t>IP-Tools V2.50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76784" y="1700784"/>
            <a:ext cx="6839712" cy="42793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016496" y="2444496"/>
            <a:ext cx="1834896" cy="33588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r">
              <a:lnSpc>
                <a:spcPts val="2880"/>
              </a:lnSpc>
            </a:pPr>
            <a:r>
              <a:rPr lang="ru" sz="1700">
                <a:solidFill>
                  <a:srgbClr val="003866"/>
                </a:solidFill>
                <a:latin typeface="Arial Unicode MS"/>
              </a:rPr>
              <a:t>Пакет </a:t>
            </a:r>
            <a:r>
              <a:rPr lang="en-US" sz="1700">
                <a:solidFill>
                  <a:srgbClr val="003866"/>
                </a:solidFill>
                <a:latin typeface="Arial Unicode MS"/>
              </a:rPr>
              <a:t>IP-Tools v2.50 </a:t>
            </a:r>
            <a:r>
              <a:rPr lang="ru" sz="1700">
                <a:solidFill>
                  <a:srgbClr val="003866"/>
                </a:solidFill>
                <a:latin typeface="Arial Unicode MS"/>
              </a:rPr>
              <a:t>представляет собой набор из </a:t>
            </a:r>
            <a:r>
              <a:rPr lang="ru" sz="1700" spc="-150">
                <a:solidFill>
                  <a:srgbClr val="003866"/>
                </a:solidFill>
                <a:latin typeface="Arial Unicode MS"/>
              </a:rPr>
              <a:t>19</a:t>
            </a:r>
            <a:r>
              <a:rPr lang="ru" sz="1700">
                <a:solidFill>
                  <a:srgbClr val="003866"/>
                </a:solidFill>
                <a:latin typeface="Arial Unicode MS"/>
              </a:rPr>
              <a:t> сетевых утилит, объединенных</a:t>
            </a:r>
          </a:p>
          <a:p>
            <a:pPr marL="944880" indent="0"/>
            <a:r>
              <a:rPr lang="ru" sz="1700">
                <a:solidFill>
                  <a:srgbClr val="003866"/>
                </a:solidFill>
                <a:latin typeface="Arial Unicode MS"/>
              </a:rPr>
              <a:t>общим</a:t>
            </a:r>
          </a:p>
          <a:p>
            <a:pPr marL="115824" indent="0" algn="just"/>
            <a:r>
              <a:rPr lang="ru" sz="1700">
                <a:solidFill>
                  <a:srgbClr val="003866"/>
                </a:solidFill>
                <a:latin typeface="Arial Unicode MS"/>
              </a:rPr>
              <a:t>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425204803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8576" y="573024"/>
            <a:ext cx="6461760" cy="7741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2688"/>
              </a:lnSpc>
            </a:pPr>
            <a:r>
              <a:rPr lang="en-US" sz="3400" b="1" i="1">
                <a:solidFill>
                  <a:srgbClr val="003866"/>
                </a:solidFill>
                <a:latin typeface="Arial"/>
              </a:rPr>
              <a:t>OstroSoft Internet Tools v.5.1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792224" y="1700784"/>
            <a:ext cx="5522976" cy="43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7096" y="5877272"/>
            <a:ext cx="8136904" cy="648072"/>
          </a:xfrm>
        </p:spPr>
        <p:txBody>
          <a:bodyPr/>
          <a:lstStyle/>
          <a:p>
            <a:r>
              <a:rPr lang="ru-RU" sz="2800" dirty="0"/>
              <a:t>Описание работы алгоритма </a:t>
            </a:r>
            <a:r>
              <a:rPr lang="en-US" sz="2800" dirty="0"/>
              <a:t>DES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60648"/>
            <a:ext cx="8568952" cy="5688632"/>
          </a:xfrm>
        </p:spPr>
        <p:txBody>
          <a:bodyPr>
            <a:normAutofit fontScale="92500"/>
          </a:bodyPr>
          <a:lstStyle/>
          <a:p>
            <a:pPr marL="560070" indent="-514350">
              <a:buFont typeface="+mj-lt"/>
              <a:buAutoNum type="arabicParenR" startAt="4"/>
            </a:pPr>
            <a:r>
              <a:rPr lang="ru-RU" sz="2800" dirty="0" smtClean="0"/>
              <a:t>На </a:t>
            </a:r>
            <a:r>
              <a:rPr lang="ru-RU" sz="2800" dirty="0"/>
              <a:t>каждом цикле (см. рис.) биты ключа сдвигаются, и затем из 56 битов ключа выбираются 48 битов. </a:t>
            </a:r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/>
              <a:t>Затем результат функции f объединяется с левой половиной с помощью другого XOR. В итоге этих действий появляется новая правая половина, а старая правая становится новой левой половиной. </a:t>
            </a:r>
            <a:endParaRPr lang="ru-RU" sz="2800" dirty="0" smtClean="0"/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 smtClean="0"/>
              <a:t>Эти </a:t>
            </a:r>
            <a:r>
              <a:rPr lang="ru-RU" sz="2800" dirty="0"/>
              <a:t>действия повторяются 16 раз, образуя 16 циклов DES. </a:t>
            </a:r>
            <a:endParaRPr lang="ru-RU" sz="2800" dirty="0" smtClean="0"/>
          </a:p>
          <a:p>
            <a:pPr marL="560070" indent="-514350">
              <a:buFont typeface="+mj-lt"/>
              <a:buAutoNum type="arabicParenR" startAt="4"/>
            </a:pPr>
            <a:r>
              <a:rPr lang="ru-RU" sz="2800" dirty="0"/>
              <a:t>После шестнадцатого цикла правая и левая половины объединяются, и алгоритм завершается заключительной перестановкой (обратной по отношению к первоначальной).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0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14400" y="1356360"/>
            <a:ext cx="7400544" cy="4511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Защита от сканирования портов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83568" y="2276872"/>
            <a:ext cx="7204656" cy="28894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57200" marR="694944" indent="-457200" algn="just">
              <a:lnSpc>
                <a:spcPts val="3336"/>
              </a:lnSpc>
              <a:buFont typeface="Wingdings" panose="05000000000000000000" pitchFamily="2" charset="2"/>
              <a:buChar char="ü"/>
            </a:pP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Возможно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зафиксировать сам </a:t>
            </a: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факт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 сканирования и свести к минимуму 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возможные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последствия</a:t>
            </a:r>
          </a:p>
          <a:p>
            <a:pPr marL="457200" indent="-457200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Настроить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брандмауэр и отключить </a:t>
            </a: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все</a:t>
            </a:r>
            <a:r>
              <a:rPr lang="en-US" sz="2800" dirty="0" smtClean="0">
                <a:solidFill>
                  <a:srgbClr val="003866"/>
                </a:solidFill>
                <a:latin typeface="Arial Unicode MS"/>
              </a:rPr>
              <a:t>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 неиспользуемые службы</a:t>
            </a:r>
          </a:p>
          <a:p>
            <a:pPr marL="457200" indent="-457200">
              <a:lnSpc>
                <a:spcPts val="3168"/>
              </a:lnSpc>
              <a:buFont typeface="Wingdings" panose="05000000000000000000" pitchFamily="2" charset="2"/>
              <a:buChar char="ü"/>
            </a:pPr>
            <a:r>
              <a:rPr lang="ru" sz="2800" dirty="0" smtClean="0">
                <a:solidFill>
                  <a:srgbClr val="003866"/>
                </a:solidFill>
                <a:latin typeface="Arial Unicode MS"/>
              </a:rPr>
              <a:t>Закрыть </a:t>
            </a:r>
            <a:r>
              <a:rPr lang="ru" sz="2800" dirty="0">
                <a:solidFill>
                  <a:srgbClr val="003866"/>
                </a:solidFill>
                <a:latin typeface="Arial Unicode MS"/>
              </a:rPr>
              <a:t>все неиспользуемые порты</a:t>
            </a:r>
          </a:p>
        </p:txBody>
      </p:sp>
    </p:spTree>
    <p:extLst>
      <p:ext uri="{BB962C8B-B14F-4D97-AF65-F5344CB8AC3E}">
        <p14:creationId xmlns:p14="http://schemas.microsoft.com/office/powerpoint/2010/main" val="359849722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14400" y="1356360"/>
            <a:ext cx="6220968" cy="4511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>
                <a:solidFill>
                  <a:srgbClr val="003866"/>
                </a:solidFill>
                <a:latin typeface="Arial Unicode MS"/>
              </a:rPr>
              <a:t>Защита от сканирования </a:t>
            </a:r>
            <a:r>
              <a:rPr lang="en-US" sz="3600" b="1" spc="-200">
                <a:solidFill>
                  <a:srgbClr val="003866"/>
                </a:solidFill>
                <a:latin typeface="Arial Unicode MS"/>
              </a:rPr>
              <a:t>IP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02208" y="2487168"/>
            <a:ext cx="6818376" cy="1219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>
              <a:lnSpc>
                <a:spcPts val="3000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• Обязательно заблокировать те типы</a:t>
            </a:r>
          </a:p>
          <a:p>
            <a:pPr marL="341376" indent="0" algn="just">
              <a:lnSpc>
                <a:spcPts val="3360"/>
              </a:lnSpc>
            </a:pPr>
            <a:r>
              <a:rPr lang="ru" sz="2700" dirty="0">
                <a:solidFill>
                  <a:srgbClr val="003866"/>
                </a:solidFill>
                <a:latin typeface="Arial Unicode MS"/>
              </a:rPr>
              <a:t>сообщений, которые не требуются для </a:t>
            </a:r>
            <a:r>
              <a:rPr lang="ru" sz="2700" dirty="0" smtClean="0">
                <a:solidFill>
                  <a:srgbClr val="003866"/>
                </a:solidFill>
                <a:latin typeface="Arial Unicode MS"/>
              </a:rPr>
              <a:t> нормального </a:t>
            </a:r>
            <a:r>
              <a:rPr lang="ru" sz="2700" dirty="0">
                <a:solidFill>
                  <a:srgbClr val="003866"/>
                </a:solidFill>
                <a:latin typeface="Arial Unicode MS"/>
              </a:rPr>
              <a:t>функционирования сети</a:t>
            </a:r>
          </a:p>
        </p:txBody>
      </p:sp>
    </p:spTree>
    <p:extLst>
      <p:ext uri="{BB962C8B-B14F-4D97-AF65-F5344CB8AC3E}">
        <p14:creationId xmlns:p14="http://schemas.microsoft.com/office/powerpoint/2010/main" val="219115883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3049" y="692696"/>
            <a:ext cx="2322576" cy="7223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264"/>
              </a:lnSpc>
            </a:pPr>
            <a:r>
              <a:rPr lang="ru" sz="3600" b="1" dirty="0">
                <a:solidFill>
                  <a:srgbClr val="003866"/>
                </a:solidFill>
                <a:latin typeface="Arial Unicode MS"/>
              </a:rPr>
              <a:t>Защита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28470" y="2060848"/>
            <a:ext cx="7123176" cy="3337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0" algn="just">
              <a:lnSpc>
                <a:spcPts val="3456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Блокировка трафика на неиспользуемые порты</a:t>
            </a:r>
          </a:p>
          <a:p>
            <a:pPr indent="0">
              <a:lnSpc>
                <a:spcPts val="3456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Мониторинг соединений уровня приложений</a:t>
            </a:r>
          </a:p>
          <a:p>
            <a:pPr indent="0">
              <a:lnSpc>
                <a:spcPts val="3456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Блокировка сквозного трафика</a:t>
            </a:r>
          </a:p>
          <a:p>
            <a:pPr marL="323088" marR="115824" indent="-323088">
              <a:lnSpc>
                <a:spcPts val="2832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Мониторинг соединений транспортного уровня </a:t>
            </a:r>
            <a:r>
              <a:rPr lang="ru" sz="2300" dirty="0" smtClean="0">
                <a:solidFill>
                  <a:srgbClr val="003866"/>
                </a:solidFill>
                <a:latin typeface="Arial Unicode MS"/>
              </a:rPr>
              <a:t> (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контроль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TCP, SYN, RST, ACK)</a:t>
            </a:r>
          </a:p>
          <a:p>
            <a:pPr indent="0">
              <a:lnSpc>
                <a:spcPts val="3480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Мониторинг адресов клиентов</a:t>
            </a:r>
          </a:p>
          <a:p>
            <a:pPr indent="0">
              <a:lnSpc>
                <a:spcPts val="3480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Фильтрация </a:t>
            </a:r>
            <a:r>
              <a:rPr lang="en-US" sz="2300" dirty="0">
                <a:solidFill>
                  <a:srgbClr val="003866"/>
                </a:solidFill>
                <a:latin typeface="Arial Unicode MS"/>
              </a:rPr>
              <a:t>ICMP 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типов 3 и 8</a:t>
            </a:r>
          </a:p>
          <a:p>
            <a:pPr indent="0">
              <a:lnSpc>
                <a:spcPts val="3480"/>
              </a:lnSpc>
            </a:pPr>
            <a:r>
              <a:rPr lang="ru" sz="2300" dirty="0">
                <a:solidFill>
                  <a:srgbClr val="003866"/>
                </a:solidFill>
                <a:latin typeface="Arial Unicode MS"/>
              </a:rPr>
              <a:t>•</a:t>
            </a:r>
            <a:r>
              <a:rPr lang="ru" sz="1000" dirty="0">
                <a:solidFill>
                  <a:srgbClr val="003866"/>
                </a:solidFill>
                <a:latin typeface="Times New Roman"/>
              </a:rPr>
              <a:t>	</a:t>
            </a:r>
            <a:r>
              <a:rPr lang="ru" sz="2300" dirty="0">
                <a:solidFill>
                  <a:srgbClr val="003866"/>
                </a:solidFill>
                <a:latin typeface="Arial Unicode MS"/>
              </a:rPr>
              <a:t>Активный мониторинг сети</a:t>
            </a:r>
          </a:p>
        </p:txBody>
      </p:sp>
    </p:spTree>
    <p:extLst>
      <p:ext uri="{BB962C8B-B14F-4D97-AF65-F5344CB8AC3E}">
        <p14:creationId xmlns:p14="http://schemas.microsoft.com/office/powerpoint/2010/main" val="2494165907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16632"/>
            <a:ext cx="8280920" cy="1793167"/>
          </a:xfrm>
        </p:spPr>
        <p:txBody>
          <a:bodyPr/>
          <a:lstStyle/>
          <a:p>
            <a:r>
              <a:rPr lang="en-US" altLang="ru-RU" dirty="0" smtClean="0"/>
              <a:t>5.6	</a:t>
            </a:r>
            <a:r>
              <a:rPr lang="ru-RU" altLang="ru-RU" dirty="0" smtClean="0"/>
              <a:t>Защита </a:t>
            </a:r>
            <a:r>
              <a:rPr lang="ru-RU" altLang="ru-RU" dirty="0"/>
              <a:t>от удаленных атак в сети </a:t>
            </a:r>
            <a:r>
              <a:rPr lang="ru-RU" altLang="ru-RU" dirty="0" err="1"/>
              <a:t>Internet</a:t>
            </a:r>
            <a:r>
              <a:rPr lang="ru-RU" altLang="ru-RU" dirty="0"/>
              <a:t>.</a:t>
            </a:r>
            <a:br>
              <a:rPr lang="ru-RU" altLang="ru-RU" dirty="0"/>
            </a:br>
            <a:r>
              <a:rPr lang="ru-RU" altLang="ru-RU" dirty="0"/>
              <a:t>Обнаружение атак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4149080"/>
            <a:ext cx="5637010" cy="882119"/>
          </a:xfrm>
        </p:spPr>
        <p:txBody>
          <a:bodyPr/>
          <a:lstStyle/>
          <a:p>
            <a:r>
              <a:rPr lang="ru-RU" altLang="ru-RU" dirty="0"/>
              <a:t>Системы обнаружения атак</a:t>
            </a:r>
            <a:r>
              <a:rPr lang="en-US" altLang="ru-RU" dirty="0"/>
              <a:t>, </a:t>
            </a:r>
            <a:r>
              <a:rPr lang="ru-RU" altLang="ru-RU" dirty="0"/>
              <a:t>СОА</a:t>
            </a:r>
          </a:p>
          <a:p>
            <a:r>
              <a:rPr lang="en-US" altLang="ru-RU" dirty="0"/>
              <a:t>(</a:t>
            </a:r>
            <a:r>
              <a:rPr lang="ru-RU" altLang="ru-RU" dirty="0" err="1"/>
              <a:t>intrusion</a:t>
            </a:r>
            <a:r>
              <a:rPr lang="ru-RU" altLang="ru-RU" dirty="0"/>
              <a:t> </a:t>
            </a:r>
            <a:r>
              <a:rPr lang="ru-RU" altLang="ru-RU" dirty="0" err="1"/>
              <a:t>detection</a:t>
            </a:r>
            <a:r>
              <a:rPr lang="ru-RU" altLang="ru-RU" dirty="0"/>
              <a:t> </a:t>
            </a:r>
            <a:r>
              <a:rPr lang="en-US" altLang="ru-RU" dirty="0"/>
              <a:t>systems</a:t>
            </a:r>
            <a:r>
              <a:rPr lang="ru-RU" altLang="ru-RU" dirty="0"/>
              <a:t>, </a:t>
            </a:r>
            <a:r>
              <a:rPr lang="en-US" altLang="ru-RU" dirty="0"/>
              <a:t>IDS)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3797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6512511" cy="1143000"/>
          </a:xfrm>
        </p:spPr>
        <p:txBody>
          <a:bodyPr/>
          <a:lstStyle/>
          <a:p>
            <a:r>
              <a:rPr lang="ru-RU" altLang="ru-RU" dirty="0"/>
              <a:t>Система обнаружения атак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2348880"/>
            <a:ext cx="8101012" cy="4411662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программный или программно-аппаратный комплекс, предназначенный для выявления и, по возможности, предупреждения, действий, угрожающих безопасности информационной системы</a:t>
            </a:r>
            <a:endParaRPr lang="en-US" altLang="ru-RU" dirty="0"/>
          </a:p>
          <a:p>
            <a:r>
              <a:rPr lang="ru-RU" altLang="ru-RU" dirty="0" smtClean="0"/>
              <a:t>СОА</a:t>
            </a:r>
          </a:p>
          <a:p>
            <a:r>
              <a:rPr lang="ru-RU" dirty="0" smtClean="0">
                <a:solidFill>
                  <a:srgbClr val="7030A0"/>
                </a:solidFill>
              </a:rPr>
              <a:t>Система </a:t>
            </a:r>
            <a:r>
              <a:rPr lang="ru-RU" dirty="0">
                <a:solidFill>
                  <a:srgbClr val="7030A0"/>
                </a:solidFill>
              </a:rPr>
              <a:t>предотвращения вторжений </a:t>
            </a:r>
            <a:r>
              <a:rPr lang="ru-RU" dirty="0"/>
              <a:t>(IPS) и </a:t>
            </a:r>
            <a:r>
              <a:rPr lang="ru-RU" dirty="0">
                <a:solidFill>
                  <a:srgbClr val="7030A0"/>
                </a:solidFill>
              </a:rPr>
              <a:t>обнаружения вторжений</a:t>
            </a:r>
            <a:r>
              <a:rPr lang="ru-RU" dirty="0"/>
              <a:t> (IDS)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3532368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6512511" cy="1143000"/>
          </a:xfrm>
        </p:spPr>
        <p:txBody>
          <a:bodyPr/>
          <a:lstStyle/>
          <a:p>
            <a:r>
              <a:rPr lang="ru-RU" altLang="ru-RU" dirty="0"/>
              <a:t>Классификация СОА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124744"/>
            <a:ext cx="8229600" cy="51387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altLang="ru-RU" sz="2600" dirty="0"/>
              <a:t>по методу обнаружения: </a:t>
            </a:r>
            <a:endParaRPr lang="en-US" altLang="ru-RU" sz="2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системы сигнатурного анализа </a:t>
            </a:r>
            <a:endParaRPr lang="en-US" altLang="ru-RU" sz="22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системы обнаружения аномалий;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600" dirty="0"/>
              <a:t>по способу обработки данных: </a:t>
            </a:r>
            <a:endParaRPr lang="en-US" altLang="ru-RU" sz="2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системы реального времени </a:t>
            </a:r>
            <a:endParaRPr lang="en-US" altLang="ru-RU" sz="22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системы отложенной обработки;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600" dirty="0"/>
              <a:t>по типу анализируемых данных: </a:t>
            </a:r>
            <a:endParaRPr lang="en-US" altLang="ru-RU" sz="2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узловые (</a:t>
            </a:r>
            <a:r>
              <a:rPr lang="ru-RU" altLang="ru-RU" sz="2200" dirty="0" err="1"/>
              <a:t>host-based</a:t>
            </a:r>
            <a:r>
              <a:rPr lang="ru-RU" altLang="ru-RU" sz="2200" dirty="0"/>
              <a:t>) </a:t>
            </a:r>
            <a:endParaRPr lang="en-US" altLang="ru-RU" sz="22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сетевые (</a:t>
            </a:r>
            <a:r>
              <a:rPr lang="ru-RU" altLang="ru-RU" sz="2200" dirty="0" err="1"/>
              <a:t>network-based</a:t>
            </a:r>
            <a:r>
              <a:rPr lang="ru-RU" altLang="ru-RU" sz="2200" dirty="0"/>
              <a:t>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2600" dirty="0"/>
              <a:t>по конфигурации: </a:t>
            </a:r>
            <a:endParaRPr lang="en-US" altLang="ru-RU" sz="2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компактные </a:t>
            </a:r>
            <a:endParaRPr lang="en-US" altLang="ru-RU" sz="22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altLang="ru-RU" sz="2200" dirty="0"/>
              <a:t>распределенные системы </a:t>
            </a:r>
          </a:p>
        </p:txBody>
      </p:sp>
    </p:spTree>
    <p:extLst>
      <p:ext uri="{BB962C8B-B14F-4D97-AF65-F5344CB8AC3E}">
        <p14:creationId xmlns:p14="http://schemas.microsoft.com/office/powerpoint/2010/main" val="101110544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424936" cy="1143000"/>
          </a:xfrm>
        </p:spPr>
        <p:txBody>
          <a:bodyPr/>
          <a:lstStyle/>
          <a:p>
            <a:r>
              <a:rPr lang="ru-RU" altLang="ru-RU" dirty="0"/>
              <a:t>СОА </a:t>
            </a:r>
            <a:r>
              <a:rPr lang="en-US" altLang="ru-RU" dirty="0" smtClean="0"/>
              <a:t>Snort</a:t>
            </a:r>
            <a:r>
              <a:rPr lang="ru-RU" altLang="ru-RU" dirty="0" smtClean="0"/>
              <a:t> </a:t>
            </a:r>
            <a:br>
              <a:rPr lang="ru-RU" altLang="ru-RU" dirty="0" smtClean="0"/>
            </a:br>
            <a:r>
              <a:rPr lang="ru-RU" altLang="ru-RU" sz="2000" dirty="0" smtClean="0"/>
              <a:t>Последняя версия 2.9.8.2 </a:t>
            </a:r>
            <a:r>
              <a:rPr lang="ru-RU" altLang="ru-RU" sz="2000" dirty="0"/>
              <a:t>(29 марта 2016)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484313"/>
            <a:ext cx="8497887" cy="504031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ru-RU" b="1" dirty="0" err="1"/>
              <a:t>Snort</a:t>
            </a:r>
            <a:r>
              <a:rPr lang="ru-RU" dirty="0"/>
              <a:t> — свободная сетевая система предотвращения вторжений (IPS) и обнаружения вторжений (IDS) с открытым исходным кодом, способная выполнять регистрацию пакетов и в реальном времени осуществлять анализ трафика в IP-сетях.</a:t>
            </a:r>
            <a:endParaRPr lang="ru-RU" altLang="ru-RU" dirty="0" smtClean="0"/>
          </a:p>
          <a:p>
            <a:endParaRPr lang="ru-RU" altLang="ru-RU" dirty="0"/>
          </a:p>
          <a:p>
            <a:r>
              <a:rPr lang="ru-RU" altLang="ru-RU" dirty="0" smtClean="0"/>
              <a:t>по </a:t>
            </a:r>
            <a:r>
              <a:rPr lang="ru-RU" altLang="ru-RU" dirty="0"/>
              <a:t>методу обнаружения: </a:t>
            </a:r>
            <a:endParaRPr lang="en-US" altLang="ru-RU" dirty="0"/>
          </a:p>
          <a:p>
            <a:pPr lvl="1"/>
            <a:r>
              <a:rPr lang="ru-RU" altLang="ru-RU" dirty="0"/>
              <a:t>система сигнатурного анализа </a:t>
            </a:r>
            <a:endParaRPr lang="en-US" altLang="ru-RU" dirty="0"/>
          </a:p>
          <a:p>
            <a:r>
              <a:rPr lang="ru-RU" altLang="ru-RU" dirty="0"/>
              <a:t>по способу обработки данных: </a:t>
            </a:r>
            <a:endParaRPr lang="en-US" altLang="ru-RU" dirty="0"/>
          </a:p>
          <a:p>
            <a:pPr lvl="1"/>
            <a:r>
              <a:rPr lang="ru-RU" altLang="ru-RU" dirty="0"/>
              <a:t>система реального времени </a:t>
            </a:r>
            <a:endParaRPr lang="en-US" altLang="ru-RU" dirty="0"/>
          </a:p>
          <a:p>
            <a:r>
              <a:rPr lang="ru-RU" altLang="ru-RU" dirty="0"/>
              <a:t>по типу анализируемых данных: </a:t>
            </a:r>
            <a:endParaRPr lang="en-US" altLang="ru-RU" dirty="0"/>
          </a:p>
          <a:p>
            <a:pPr lvl="1"/>
            <a:r>
              <a:rPr lang="ru-RU" altLang="ru-RU" dirty="0"/>
              <a:t>сетевая (</a:t>
            </a:r>
            <a:r>
              <a:rPr lang="ru-RU" altLang="ru-RU" dirty="0" err="1"/>
              <a:t>network-based</a:t>
            </a:r>
            <a:r>
              <a:rPr lang="ru-RU" altLang="ru-RU" dirty="0"/>
              <a:t>);</a:t>
            </a:r>
          </a:p>
          <a:p>
            <a:r>
              <a:rPr lang="ru-RU" altLang="ru-RU" dirty="0"/>
              <a:t>по конфигурации: </a:t>
            </a:r>
            <a:endParaRPr lang="en-US" altLang="ru-RU" dirty="0"/>
          </a:p>
          <a:p>
            <a:pPr lvl="1"/>
            <a:r>
              <a:rPr lang="ru-RU" altLang="ru-RU" dirty="0"/>
              <a:t>компактная </a:t>
            </a:r>
            <a:endParaRPr lang="en-US" altLang="ru-RU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5898"/>
            <a:ext cx="1656184" cy="119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456514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33249"/>
            <a:ext cx="6512511" cy="1143000"/>
          </a:xfrm>
        </p:spPr>
        <p:txBody>
          <a:bodyPr/>
          <a:lstStyle/>
          <a:p>
            <a:r>
              <a:rPr lang="ru-RU" altLang="ru-RU" dirty="0"/>
              <a:t>СОА </a:t>
            </a:r>
            <a:r>
              <a:rPr lang="en-US" altLang="ru-RU" dirty="0"/>
              <a:t>Snort</a:t>
            </a:r>
            <a:endParaRPr lang="ru-RU" altLang="ru-RU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1196" y="980728"/>
            <a:ext cx="8229600" cy="1637729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Сигнатуры атак описываются при помощи правил (</a:t>
            </a:r>
            <a:r>
              <a:rPr lang="en-US" altLang="ru-RU" dirty="0"/>
              <a:t>rules)</a:t>
            </a:r>
            <a:endParaRPr lang="ru-RU" altLang="ru-RU" dirty="0"/>
          </a:p>
          <a:p>
            <a:r>
              <a:rPr lang="ru-RU" altLang="ru-RU" dirty="0"/>
              <a:t>Набор правил требует обновления</a:t>
            </a:r>
          </a:p>
          <a:p>
            <a:r>
              <a:rPr lang="ru-RU" altLang="ru-RU" dirty="0"/>
              <a:t>Доступно зарегистрированным пользователям</a:t>
            </a:r>
          </a:p>
          <a:p>
            <a:endParaRPr lang="ru-RU" alt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51850"/>
            <a:ext cx="7416824" cy="43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2251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0199" y="2132856"/>
            <a:ext cx="7772400" cy="4495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ru-RU" altLang="ru-RU" sz="3600" dirty="0"/>
              <a:t>Стандартные требования</a:t>
            </a:r>
            <a:endParaRPr lang="en-US" altLang="ru-RU" sz="3600" dirty="0" smtClean="0"/>
          </a:p>
          <a:p>
            <a:pPr marL="502920" indent="-457200">
              <a:buFont typeface="+mj-lt"/>
              <a:buAutoNum type="arabicParenR"/>
            </a:pPr>
            <a:r>
              <a:rPr lang="ru-RU" altLang="ru-RU" dirty="0" smtClean="0"/>
              <a:t>К </a:t>
            </a:r>
            <a:r>
              <a:rPr lang="en-US" altLang="ru-RU" dirty="0"/>
              <a:t>Web-</a:t>
            </a:r>
            <a:r>
              <a:rPr lang="ru-RU" altLang="ru-RU" dirty="0"/>
              <a:t>серверам организации должен быть разрешен доступ из Интернет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В организацию должна приходить почта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Из внутренней сети должен быть разрешен доступ к внешним </a:t>
            </a:r>
            <a:r>
              <a:rPr lang="en-US" altLang="ru-RU" dirty="0"/>
              <a:t>Web- </a:t>
            </a:r>
            <a:r>
              <a:rPr lang="ru-RU" altLang="ru-RU" dirty="0"/>
              <a:t>и </a:t>
            </a:r>
            <a:r>
              <a:rPr lang="en-US" altLang="ru-RU" dirty="0"/>
              <a:t>FTP-</a:t>
            </a:r>
            <a:r>
              <a:rPr lang="ru-RU" altLang="ru-RU" dirty="0"/>
              <a:t>серверам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Необходимо разрешить отправлять исходящую </a:t>
            </a:r>
            <a:r>
              <a:rPr lang="ru-RU" altLang="ru-RU" dirty="0" smtClean="0"/>
              <a:t>почту</a:t>
            </a:r>
            <a:endParaRPr lang="en-US" altLang="ru-RU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ru-RU" dirty="0" smtClean="0"/>
              <a:t> </a:t>
            </a:r>
            <a:r>
              <a:rPr lang="ru-RU" altLang="ru-RU" sz="3600" dirty="0" smtClean="0"/>
              <a:t>Стандартная задача</a:t>
            </a:r>
            <a:endParaRPr lang="en-US" altLang="ru-RU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dirty="0"/>
              <a:t>Между Интернетом и внутренней сетью не должно быть прямого трафика</a:t>
            </a:r>
          </a:p>
          <a:p>
            <a:pPr marL="45720" indent="0">
              <a:buNone/>
            </a:pPr>
            <a:endParaRPr lang="en-US" altLang="ru-RU" dirty="0" smtClean="0"/>
          </a:p>
          <a:p>
            <a:pPr>
              <a:buFont typeface="Wingdings" panose="05000000000000000000" pitchFamily="2" charset="2"/>
              <a:buChar char="v"/>
            </a:pPr>
            <a:endParaRPr lang="ru-RU" altLang="ru-RU" sz="36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52628" y="188640"/>
            <a:ext cx="7175351" cy="1793167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altLang="ru-RU" sz="4000" dirty="0" smtClean="0"/>
              <a:t>ЗАЩИТА СЕТЕЙ</a:t>
            </a:r>
            <a:br>
              <a:rPr lang="ru-RU" altLang="ru-RU" sz="4000" dirty="0" smtClean="0"/>
            </a:br>
            <a:r>
              <a:rPr lang="ru-RU" altLang="ru-RU" sz="4000" dirty="0" smtClean="0"/>
              <a:t>С ИСПОЛЬЗОВАНИЕМ МЕЖСЕТЕВЫХ ЭКРАНОВ</a:t>
            </a:r>
            <a:endParaRPr lang="ru-RU" altLang="ru-RU" sz="4000" dirty="0"/>
          </a:p>
        </p:txBody>
      </p:sp>
    </p:spTree>
    <p:extLst>
      <p:ext uri="{BB962C8B-B14F-4D97-AF65-F5344CB8AC3E}">
        <p14:creationId xmlns:p14="http://schemas.microsoft.com/office/powerpoint/2010/main" val="1067199262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632848" cy="1143000"/>
          </a:xfrm>
        </p:spPr>
        <p:txBody>
          <a:bodyPr/>
          <a:lstStyle/>
          <a:p>
            <a:r>
              <a:rPr lang="ru-RU" altLang="ru-RU" dirty="0"/>
              <a:t>Межсетевой экран (МЭ)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Система межсетевой защиты, позволяющая разделить общую сеть на две части и более и реализовать </a:t>
            </a:r>
            <a:r>
              <a:rPr lang="ru-RU" altLang="ru-RU" dirty="0">
                <a:solidFill>
                  <a:srgbClr val="7030A0"/>
                </a:solidFill>
              </a:rPr>
              <a:t>набор правил</a:t>
            </a:r>
            <a:r>
              <a:rPr lang="ru-RU" altLang="ru-RU" dirty="0"/>
              <a:t>, определяющих условия прохождения пакетов с данными через границу из одной части общей сети в другую</a:t>
            </a:r>
          </a:p>
          <a:p>
            <a:r>
              <a:rPr lang="en-US" altLang="ru-RU" dirty="0"/>
              <a:t>Firewall</a:t>
            </a:r>
            <a:r>
              <a:rPr lang="ru-RU" altLang="ru-RU" dirty="0"/>
              <a:t>, брандмауэр</a:t>
            </a:r>
          </a:p>
        </p:txBody>
      </p:sp>
    </p:spTree>
    <p:extLst>
      <p:ext uri="{BB962C8B-B14F-4D97-AF65-F5344CB8AC3E}">
        <p14:creationId xmlns:p14="http://schemas.microsoft.com/office/powerpoint/2010/main" val="2302493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8064896" cy="1143000"/>
          </a:xfrm>
        </p:spPr>
        <p:txBody>
          <a:bodyPr/>
          <a:lstStyle/>
          <a:p>
            <a:r>
              <a:rPr lang="ru-RU" sz="3600" dirty="0"/>
              <a:t>Программная реализация </a:t>
            </a:r>
            <a:r>
              <a:rPr lang="en-US" sz="3600" dirty="0"/>
              <a:t>s‑</a:t>
            </a:r>
            <a:r>
              <a:rPr lang="ru-RU" sz="3600" dirty="0" smtClean="0"/>
              <a:t>блока с сужением</a:t>
            </a:r>
            <a:endParaRPr lang="ru-RU" sz="36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72863746"/>
              </p:ext>
            </p:extLst>
          </p:nvPr>
        </p:nvGraphicFramePr>
        <p:xfrm>
          <a:off x="179518" y="1700806"/>
          <a:ext cx="8856972" cy="492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  <a:gridCol w="492054"/>
              </a:tblGrid>
              <a:tr h="70420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</a:t>
                      </a:r>
                      <a:r>
                        <a:rPr lang="en-US" sz="4000" baseline="-25000" dirty="0"/>
                        <a:t>5</a:t>
                      </a:r>
                      <a:endParaRPr lang="en-US" sz="4000" dirty="0"/>
                    </a:p>
                  </a:txBody>
                  <a:tcPr marL="35101" marR="35101" marT="17551" marB="17551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Значения 2‑го, 3‑го, 4‑го и 5‑го </a:t>
                      </a:r>
                      <a:r>
                        <a:rPr lang="ru-RU" sz="2000" dirty="0">
                          <a:hlinkClick r:id="rId2" tooltip="Бит"/>
                        </a:rPr>
                        <a:t>бит</a:t>
                      </a:r>
                      <a:r>
                        <a:rPr lang="ru-RU" sz="2000" dirty="0"/>
                        <a:t> на входе</a:t>
                      </a:r>
                    </a:p>
                  </a:txBody>
                  <a:tcPr marL="35101" marR="35101" marT="17551" marB="17551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04202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rowSpan="4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Значения 1‑го и 6‑го 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hlinkClick r:id="rId2" tooltip="Бит"/>
                        </a:rPr>
                        <a:t>бит</a:t>
                      </a:r>
                      <a:r>
                        <a:rPr lang="ru-RU" sz="2400" dirty="0"/>
                        <a:t> на входе</a:t>
                      </a:r>
                    </a:p>
                  </a:txBody>
                  <a:tcPr marL="35101" marR="35101" marT="17551" marB="17551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0010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1111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1001</a:t>
                      </a:r>
                    </a:p>
                  </a:txBody>
                  <a:tcPr marL="35101" marR="35101" marT="17551" marB="1755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1000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0110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0011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1110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0110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1111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/>
                        <a:t>0000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1010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0100</a:t>
                      </a:r>
                    </a:p>
                  </a:txBody>
                  <a:tcPr marL="35101" marR="35101" marT="17551" marB="17551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0101</a:t>
                      </a:r>
                    </a:p>
                  </a:txBody>
                  <a:tcPr marL="35101" marR="35101" marT="17551" marB="175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/>
                        <a:t>0011</a:t>
                      </a:r>
                    </a:p>
                  </a:txBody>
                  <a:tcPr marL="35101" marR="35101" marT="17551" marB="17551" anchor="ctr"/>
                </a:tc>
              </a:tr>
              <a:tr h="704202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1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116632"/>
            <a:ext cx="6512511" cy="1143000"/>
          </a:xfrm>
        </p:spPr>
        <p:txBody>
          <a:bodyPr/>
          <a:lstStyle/>
          <a:p>
            <a:r>
              <a:rPr lang="ru-RU" dirty="0"/>
              <a:t>Функции МСЭ: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268760"/>
            <a:ext cx="9053591" cy="5184576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ru-RU" dirty="0" smtClean="0"/>
              <a:t>-</a:t>
            </a:r>
            <a:r>
              <a:rPr lang="ru-RU" dirty="0"/>
              <a:t>    проверка подлинности передаваемых данных;</a:t>
            </a:r>
          </a:p>
          <a:p>
            <a:pPr marL="45720" indent="0">
              <a:buNone/>
            </a:pPr>
            <a:r>
              <a:rPr lang="ru-RU" dirty="0"/>
              <a:t>-    фильтрация и преобразование потока сообщений, например, динамический поиск вирусов и прозрачное шифрование информации;</a:t>
            </a:r>
          </a:p>
          <a:p>
            <a:pPr marL="45720" indent="0">
              <a:buNone/>
            </a:pPr>
            <a:r>
              <a:rPr lang="ru-RU" dirty="0"/>
              <a:t>-    разграничение доступа к ресурсам внутренней сети;</a:t>
            </a:r>
          </a:p>
          <a:p>
            <a:pPr marL="45720" indent="0">
              <a:buNone/>
            </a:pPr>
            <a:r>
              <a:rPr lang="ru-RU" dirty="0"/>
              <a:t>-    разграничение доступа к ресурсам внешней сети;</a:t>
            </a:r>
          </a:p>
          <a:p>
            <a:pPr marL="45720" indent="0">
              <a:buNone/>
            </a:pPr>
            <a:r>
              <a:rPr lang="ru-RU" dirty="0"/>
              <a:t>-    кэширование данных, запрашиваемых из внешней сети.</a:t>
            </a:r>
          </a:p>
          <a:p>
            <a:pPr marL="45720" indent="0">
              <a:buNone/>
            </a:pPr>
            <a:r>
              <a:rPr lang="ru-RU" dirty="0"/>
              <a:t>-    идентификация и аутентификация пользователей;</a:t>
            </a:r>
          </a:p>
          <a:p>
            <a:pPr marL="45720" indent="0">
              <a:buNone/>
            </a:pPr>
            <a:r>
              <a:rPr lang="ru-RU" dirty="0"/>
              <a:t>-    трансляция внутренних сетевых адресов для исходящих пакетов сообщений;</a:t>
            </a:r>
          </a:p>
          <a:p>
            <a:pPr marL="45720" indent="0">
              <a:buNone/>
            </a:pPr>
            <a:r>
              <a:rPr lang="ru-RU" dirty="0"/>
              <a:t>-    регистрация событий, реагирование на задаваемые события, а также анализ зарегистрированной информации и генерацию отчетов.</a:t>
            </a:r>
          </a:p>
        </p:txBody>
      </p:sp>
    </p:spTree>
    <p:extLst>
      <p:ext uri="{BB962C8B-B14F-4D97-AF65-F5344CB8AC3E}">
        <p14:creationId xmlns:p14="http://schemas.microsoft.com/office/powerpoint/2010/main" val="200052009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136904" cy="1143000"/>
          </a:xfrm>
        </p:spPr>
        <p:txBody>
          <a:bodyPr/>
          <a:lstStyle/>
          <a:p>
            <a:r>
              <a:rPr lang="ru-RU" altLang="ru-RU" dirty="0"/>
              <a:t>Политика сетевой </a:t>
            </a:r>
            <a:r>
              <a:rPr lang="ru-RU" altLang="ru-RU" dirty="0" smtClean="0"/>
              <a:t>безопасности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МЭ</a:t>
            </a:r>
            <a:endParaRPr lang="ru-RU" altLang="ru-RU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2204864"/>
            <a:ext cx="8229600" cy="4411662"/>
          </a:xfrm>
          <a:prstGeom prst="rect">
            <a:avLst/>
          </a:prstGeom>
        </p:spPr>
        <p:txBody>
          <a:bodyPr/>
          <a:lstStyle/>
          <a:p>
            <a:r>
              <a:rPr lang="ru-RU" altLang="ru-RU" b="1" dirty="0"/>
              <a:t>Политика доступа к сетевым </a:t>
            </a:r>
            <a:r>
              <a:rPr lang="ru-RU" altLang="ru-RU" b="1" dirty="0" smtClean="0"/>
              <a:t>ресурсам</a:t>
            </a:r>
            <a:endParaRPr lang="en-US" altLang="ru-RU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dirty="0" smtClean="0"/>
              <a:t>запретить </a:t>
            </a:r>
            <a:r>
              <a:rPr lang="ru-RU" altLang="ru-RU" dirty="0"/>
              <a:t>доступ из Интернет во внутреннюю сеть, но разрешить доступ из внутренней сети в Интернет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dirty="0"/>
              <a:t>разрешить ограниченный доступ во внутреннюю сеть из Интернет</a:t>
            </a:r>
          </a:p>
          <a:p>
            <a:r>
              <a:rPr lang="ru-RU" altLang="ru-RU" b="1" dirty="0" smtClean="0"/>
              <a:t>Политика </a:t>
            </a:r>
            <a:r>
              <a:rPr lang="ru-RU" altLang="ru-RU" b="1" dirty="0"/>
              <a:t>реализации </a:t>
            </a:r>
            <a:r>
              <a:rPr lang="ru-RU" altLang="ru-RU" b="1" dirty="0" smtClean="0"/>
              <a:t>МЭ</a:t>
            </a:r>
            <a:endParaRPr lang="en-US" altLang="ru-RU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dirty="0"/>
              <a:t>запрещать все, что не разрешено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dirty="0"/>
              <a:t>разрешать все, что не запрещено</a:t>
            </a:r>
          </a:p>
          <a:p>
            <a:endParaRPr lang="en-US" altLang="ru-RU" b="1" dirty="0" smtClean="0"/>
          </a:p>
          <a:p>
            <a:endParaRPr lang="ru-RU" altLang="ru-RU" b="1" dirty="0"/>
          </a:p>
        </p:txBody>
      </p:sp>
    </p:spTree>
    <p:extLst>
      <p:ext uri="{BB962C8B-B14F-4D97-AF65-F5344CB8AC3E}">
        <p14:creationId xmlns:p14="http://schemas.microsoft.com/office/powerpoint/2010/main" val="273277764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8352928" cy="1143000"/>
          </a:xfrm>
        </p:spPr>
        <p:txBody>
          <a:bodyPr/>
          <a:lstStyle/>
          <a:p>
            <a:r>
              <a:rPr lang="ru-RU" altLang="ru-RU" dirty="0"/>
              <a:t>Основные компоненты МЭ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412776"/>
            <a:ext cx="7715200" cy="156572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altLang="ru-RU" sz="3600" dirty="0"/>
              <a:t>Фильтрующие маршрутизаторы</a:t>
            </a:r>
          </a:p>
          <a:p>
            <a:r>
              <a:rPr lang="ru-RU" altLang="ru-RU" sz="3600" dirty="0"/>
              <a:t>Шлюзы сетевого уровня</a:t>
            </a:r>
          </a:p>
          <a:p>
            <a:r>
              <a:rPr lang="ru-RU" altLang="ru-RU" sz="3600" dirty="0"/>
              <a:t>Шлюзы прикладного уровня</a:t>
            </a:r>
          </a:p>
          <a:p>
            <a:endParaRPr lang="ru-RU" alt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56992"/>
            <a:ext cx="5905545" cy="33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3166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691680" y="404664"/>
            <a:ext cx="5637010" cy="882119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848872" cy="1793167"/>
          </a:xfrm>
        </p:spPr>
        <p:txBody>
          <a:bodyPr/>
          <a:lstStyle/>
          <a:p>
            <a:pPr algn="r"/>
            <a:r>
              <a:rPr lang="ru-RU" dirty="0" smtClean="0"/>
              <a:t>Схема Межсетевого экрана</a:t>
            </a:r>
            <a:endParaRPr lang="ru-RU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8241388" cy="306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568952" cy="1143000"/>
          </a:xfrm>
        </p:spPr>
        <p:txBody>
          <a:bodyPr/>
          <a:lstStyle/>
          <a:p>
            <a:r>
              <a:rPr lang="ru-RU" altLang="ru-RU" dirty="0"/>
              <a:t>Критерии фильтрации пакетов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988840"/>
            <a:ext cx="7772400" cy="4114800"/>
          </a:xfrm>
          <a:prstGeom prst="rect">
            <a:avLst/>
          </a:prstGeom>
        </p:spPr>
        <p:txBody>
          <a:bodyPr/>
          <a:lstStyle/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IP-адрес отправителя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IP-адрес получателя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тип протокола (TCP, UDP, ICMP)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порт отправителя (TCP, UDP)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порт получателя (TCP, UDP)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ru-RU" altLang="ru-RU" sz="3200" dirty="0"/>
              <a:t>тип сообщения (ICMP)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ru-RU" altLang="ru-RU" sz="4300" dirty="0"/>
          </a:p>
          <a:p>
            <a:pPr lvl="3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endParaRPr lang="ru-RU" altLang="ru-RU" sz="3200" dirty="0"/>
          </a:p>
        </p:txBody>
      </p:sp>
    </p:spTree>
    <p:extLst>
      <p:ext uri="{BB962C8B-B14F-4D97-AF65-F5344CB8AC3E}">
        <p14:creationId xmlns:p14="http://schemas.microsoft.com/office/powerpoint/2010/main" val="366916114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8915399" cy="1143000"/>
          </a:xfrm>
        </p:spPr>
        <p:txBody>
          <a:bodyPr/>
          <a:lstStyle/>
          <a:p>
            <a:r>
              <a:rPr lang="ru-RU" altLang="ru-RU" dirty="0"/>
              <a:t>Схема инкапсуляции данных в стеке протоколов </a:t>
            </a:r>
            <a:r>
              <a:rPr lang="en-US" altLang="ru-RU" dirty="0"/>
              <a:t>TCP/IP</a:t>
            </a:r>
            <a:endParaRPr lang="ru-RU" altLang="ru-RU" dirty="0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0" y="2209800"/>
            <a:ext cx="381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Прикладной уровень</a:t>
            </a:r>
          </a:p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(</a:t>
            </a:r>
            <a:r>
              <a:rPr lang="en-US" altLang="ru-RU" sz="2400">
                <a:latin typeface="Times New Roman" pitchFamily="18" charset="0"/>
              </a:rPr>
              <a:t>SMTP, Telnet, FTP)</a:t>
            </a:r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76200" y="3200400"/>
            <a:ext cx="381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Транспортный уровень</a:t>
            </a:r>
          </a:p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(</a:t>
            </a:r>
            <a:r>
              <a:rPr lang="en-US" altLang="ru-RU" sz="2400">
                <a:latin typeface="Times New Roman" pitchFamily="18" charset="0"/>
              </a:rPr>
              <a:t>TCP, UDP, ICMP)</a:t>
            </a:r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76200" y="4191000"/>
            <a:ext cx="381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Уровень Интернет</a:t>
            </a:r>
          </a:p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(</a:t>
            </a:r>
            <a:r>
              <a:rPr lang="en-US" altLang="ru-RU" sz="2400">
                <a:latin typeface="Times New Roman" pitchFamily="18" charset="0"/>
              </a:rPr>
              <a:t>IP)</a:t>
            </a:r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5181600"/>
            <a:ext cx="3352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Уровень сетевого</a:t>
            </a:r>
          </a:p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 доступа</a:t>
            </a:r>
          </a:p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(</a:t>
            </a:r>
            <a:r>
              <a:rPr lang="en-US" altLang="ru-RU" sz="2400">
                <a:latin typeface="Times New Roman" pitchFamily="18" charset="0"/>
              </a:rPr>
              <a:t>Ethernet, FDDI,ATM)</a:t>
            </a:r>
            <a:endParaRPr lang="ru-RU" altLang="ru-RU" sz="2400">
              <a:latin typeface="Times New Roman" pitchFamily="18" charset="0"/>
            </a:endParaRPr>
          </a:p>
        </p:txBody>
      </p:sp>
      <p:grpSp>
        <p:nvGrpSpPr>
          <p:cNvPr id="74759" name="Group 7"/>
          <p:cNvGrpSpPr>
            <a:grpSpLocks/>
          </p:cNvGrpSpPr>
          <p:nvPr/>
        </p:nvGrpSpPr>
        <p:grpSpPr bwMode="auto">
          <a:xfrm>
            <a:off x="457200" y="2057400"/>
            <a:ext cx="8458200" cy="4572000"/>
            <a:chOff x="288" y="1296"/>
            <a:chExt cx="5328" cy="2880"/>
          </a:xfrm>
        </p:grpSpPr>
        <p:sp>
          <p:nvSpPr>
            <p:cNvPr id="74760" name="Rectangle 8"/>
            <p:cNvSpPr>
              <a:spLocks noChangeArrowheads="1"/>
            </p:cNvSpPr>
            <p:nvPr/>
          </p:nvSpPr>
          <p:spPr bwMode="auto">
            <a:xfrm>
              <a:off x="4752" y="1344"/>
              <a:ext cx="720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Данные</a:t>
              </a:r>
            </a:p>
          </p:txBody>
        </p:sp>
        <p:sp>
          <p:nvSpPr>
            <p:cNvPr id="74761" name="Line 9"/>
            <p:cNvSpPr>
              <a:spLocks noChangeShapeType="1"/>
            </p:cNvSpPr>
            <p:nvPr/>
          </p:nvSpPr>
          <p:spPr bwMode="auto">
            <a:xfrm>
              <a:off x="288" y="1296"/>
              <a:ext cx="52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2" name="AutoShape 10"/>
            <p:cNvSpPr>
              <a:spLocks noChangeArrowheads="1"/>
            </p:cNvSpPr>
            <p:nvPr/>
          </p:nvSpPr>
          <p:spPr bwMode="auto">
            <a:xfrm>
              <a:off x="5232" y="1728"/>
              <a:ext cx="192" cy="240"/>
            </a:xfrm>
            <a:prstGeom prst="up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3" name="AutoShape 11"/>
            <p:cNvSpPr>
              <a:spLocks noChangeArrowheads="1"/>
            </p:cNvSpPr>
            <p:nvPr/>
          </p:nvSpPr>
          <p:spPr bwMode="auto">
            <a:xfrm>
              <a:off x="4896" y="1728"/>
              <a:ext cx="240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4" name="Rectangle 12"/>
            <p:cNvSpPr>
              <a:spLocks noChangeArrowheads="1"/>
            </p:cNvSpPr>
            <p:nvPr/>
          </p:nvSpPr>
          <p:spPr bwMode="auto">
            <a:xfrm>
              <a:off x="4800" y="1968"/>
              <a:ext cx="720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Данные</a:t>
              </a:r>
            </a:p>
          </p:txBody>
        </p:sp>
        <p:sp>
          <p:nvSpPr>
            <p:cNvPr id="74765" name="Line 13"/>
            <p:cNvSpPr>
              <a:spLocks noChangeShapeType="1"/>
            </p:cNvSpPr>
            <p:nvPr/>
          </p:nvSpPr>
          <p:spPr bwMode="auto">
            <a:xfrm>
              <a:off x="336" y="1920"/>
              <a:ext cx="52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6" name="AutoShape 14"/>
            <p:cNvSpPr>
              <a:spLocks noChangeArrowheads="1"/>
            </p:cNvSpPr>
            <p:nvPr/>
          </p:nvSpPr>
          <p:spPr bwMode="auto">
            <a:xfrm>
              <a:off x="5280" y="2352"/>
              <a:ext cx="192" cy="240"/>
            </a:xfrm>
            <a:prstGeom prst="up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auto">
            <a:xfrm>
              <a:off x="4944" y="2352"/>
              <a:ext cx="240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8" name="Rectangle 16"/>
            <p:cNvSpPr>
              <a:spLocks noChangeArrowheads="1"/>
            </p:cNvSpPr>
            <p:nvPr/>
          </p:nvSpPr>
          <p:spPr bwMode="auto">
            <a:xfrm>
              <a:off x="4800" y="2592"/>
              <a:ext cx="720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Данные</a:t>
              </a:r>
            </a:p>
          </p:txBody>
        </p:sp>
        <p:sp>
          <p:nvSpPr>
            <p:cNvPr id="74769" name="Line 17"/>
            <p:cNvSpPr>
              <a:spLocks noChangeShapeType="1"/>
            </p:cNvSpPr>
            <p:nvPr/>
          </p:nvSpPr>
          <p:spPr bwMode="auto">
            <a:xfrm>
              <a:off x="336" y="2544"/>
              <a:ext cx="52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auto">
            <a:xfrm>
              <a:off x="5280" y="2976"/>
              <a:ext cx="192" cy="240"/>
            </a:xfrm>
            <a:prstGeom prst="up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auto">
            <a:xfrm>
              <a:off x="4944" y="2976"/>
              <a:ext cx="240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72" name="Rectangle 20"/>
            <p:cNvSpPr>
              <a:spLocks noChangeArrowheads="1"/>
            </p:cNvSpPr>
            <p:nvPr/>
          </p:nvSpPr>
          <p:spPr bwMode="auto">
            <a:xfrm>
              <a:off x="4752" y="3216"/>
              <a:ext cx="720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Данные</a:t>
              </a:r>
            </a:p>
          </p:txBody>
        </p:sp>
        <p:sp>
          <p:nvSpPr>
            <p:cNvPr id="74773" name="Line 21"/>
            <p:cNvSpPr>
              <a:spLocks noChangeShapeType="1"/>
            </p:cNvSpPr>
            <p:nvPr/>
          </p:nvSpPr>
          <p:spPr bwMode="auto">
            <a:xfrm>
              <a:off x="288" y="3168"/>
              <a:ext cx="52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74" name="Rectangle 22"/>
            <p:cNvSpPr>
              <a:spLocks noChangeArrowheads="1"/>
            </p:cNvSpPr>
            <p:nvPr/>
          </p:nvSpPr>
          <p:spPr bwMode="auto">
            <a:xfrm>
              <a:off x="3936" y="1968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TCP-</a:t>
              </a:r>
            </a:p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75" name="Rectangle 23"/>
            <p:cNvSpPr>
              <a:spLocks noChangeArrowheads="1"/>
            </p:cNvSpPr>
            <p:nvPr/>
          </p:nvSpPr>
          <p:spPr bwMode="auto">
            <a:xfrm>
              <a:off x="3936" y="2592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TCP-</a:t>
              </a:r>
            </a:p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76" name="Rectangle 24"/>
            <p:cNvSpPr>
              <a:spLocks noChangeArrowheads="1"/>
            </p:cNvSpPr>
            <p:nvPr/>
          </p:nvSpPr>
          <p:spPr bwMode="auto">
            <a:xfrm>
              <a:off x="3072" y="2592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IP-</a:t>
              </a:r>
            </a:p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77" name="Rectangle 25"/>
            <p:cNvSpPr>
              <a:spLocks noChangeArrowheads="1"/>
            </p:cNvSpPr>
            <p:nvPr/>
          </p:nvSpPr>
          <p:spPr bwMode="auto">
            <a:xfrm>
              <a:off x="3888" y="3216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TCP-</a:t>
              </a:r>
            </a:p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78" name="Rectangle 26"/>
            <p:cNvSpPr>
              <a:spLocks noChangeArrowheads="1"/>
            </p:cNvSpPr>
            <p:nvPr/>
          </p:nvSpPr>
          <p:spPr bwMode="auto">
            <a:xfrm>
              <a:off x="3024" y="3216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IP-</a:t>
              </a:r>
            </a:p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79" name="Rectangle 27"/>
            <p:cNvSpPr>
              <a:spLocks noChangeArrowheads="1"/>
            </p:cNvSpPr>
            <p:nvPr/>
          </p:nvSpPr>
          <p:spPr bwMode="auto">
            <a:xfrm>
              <a:off x="2160" y="3216"/>
              <a:ext cx="86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 dirty="0" err="1">
                  <a:latin typeface="Times New Roman" pitchFamily="18" charset="0"/>
                </a:rPr>
                <a:t>Ethernet</a:t>
              </a:r>
              <a:r>
                <a:rPr lang="ru-RU" altLang="ru-RU" sz="2400" dirty="0">
                  <a:latin typeface="Times New Roman" pitchFamily="18" charset="0"/>
                </a:rPr>
                <a:t>-</a:t>
              </a:r>
            </a:p>
            <a:p>
              <a:pPr algn="ctr" eaLnBrk="0" hangingPunct="0"/>
              <a:r>
                <a:rPr lang="ru-RU" altLang="ru-RU" sz="2400" dirty="0">
                  <a:latin typeface="Times New Roman" pitchFamily="18" charset="0"/>
                </a:rPr>
                <a:t>заголовок</a:t>
              </a:r>
            </a:p>
          </p:txBody>
        </p:sp>
        <p:sp>
          <p:nvSpPr>
            <p:cNvPr id="74780" name="AutoShape 28"/>
            <p:cNvSpPr>
              <a:spLocks noChangeArrowheads="1"/>
            </p:cNvSpPr>
            <p:nvPr/>
          </p:nvSpPr>
          <p:spPr bwMode="auto">
            <a:xfrm>
              <a:off x="2496" y="3936"/>
              <a:ext cx="240" cy="24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81" name="AutoShape 29"/>
            <p:cNvSpPr>
              <a:spLocks noChangeArrowheads="1"/>
            </p:cNvSpPr>
            <p:nvPr/>
          </p:nvSpPr>
          <p:spPr bwMode="auto">
            <a:xfrm>
              <a:off x="4176" y="3936"/>
              <a:ext cx="192" cy="240"/>
            </a:xfrm>
            <a:prstGeom prst="up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82" name="Rectangle 30"/>
            <p:cNvSpPr>
              <a:spLocks noChangeArrowheads="1"/>
            </p:cNvSpPr>
            <p:nvPr/>
          </p:nvSpPr>
          <p:spPr bwMode="auto">
            <a:xfrm>
              <a:off x="2784" y="3888"/>
              <a:ext cx="1056" cy="28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Отправление</a:t>
              </a:r>
            </a:p>
          </p:txBody>
        </p:sp>
        <p:sp>
          <p:nvSpPr>
            <p:cNvPr id="74783" name="Rectangle 31"/>
            <p:cNvSpPr>
              <a:spLocks noChangeArrowheads="1"/>
            </p:cNvSpPr>
            <p:nvPr/>
          </p:nvSpPr>
          <p:spPr bwMode="auto">
            <a:xfrm>
              <a:off x="4464" y="3888"/>
              <a:ext cx="1056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2400">
                  <a:latin typeface="Times New Roman" pitchFamily="18" charset="0"/>
                </a:rPr>
                <a:t>Получение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35172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840"/>
            <a:ext cx="9144000" cy="1143000"/>
          </a:xfrm>
        </p:spPr>
        <p:txBody>
          <a:bodyPr/>
          <a:lstStyle/>
          <a:p>
            <a:r>
              <a:rPr lang="ru-RU" sz="3200" dirty="0"/>
              <a:t>Примеры критериев фильтрования пакетов данных на различных уровнях стека TCP/IP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49653381"/>
              </p:ext>
            </p:extLst>
          </p:nvPr>
        </p:nvGraphicFramePr>
        <p:xfrm>
          <a:off x="467544" y="1556792"/>
          <a:ext cx="8424936" cy="5112568"/>
        </p:xfrm>
        <a:graphic>
          <a:graphicData uri="http://schemas.openxmlformats.org/drawingml/2006/table">
            <a:tbl>
              <a:tblPr/>
              <a:tblGrid>
                <a:gridCol w="1444275"/>
                <a:gridCol w="6980661"/>
              </a:tblGrid>
              <a:tr h="697010">
                <a:tc>
                  <a:txBody>
                    <a:bodyPr/>
                    <a:lstStyle/>
                    <a:p>
                      <a:pPr indent="54038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Уровни модели </a:t>
                      </a:r>
                      <a:r>
                        <a:rPr lang="en-US" sz="1600" dirty="0" smtClean="0">
                          <a:effectLst/>
                          <a:latin typeface="Times New Roman"/>
                        </a:rPr>
                        <a:t>OCI</a:t>
                      </a:r>
                      <a:endParaRPr lang="ru-RU" sz="1600" dirty="0">
                        <a:effectLst/>
                        <a:latin typeface="Times New Roman"/>
                      </a:endParaRPr>
                    </a:p>
                  </a:txBody>
                  <a:tcPr marL="5507" marR="5507" marT="5507" marB="55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Примеры критериев фильтрования</a:t>
                      </a:r>
                    </a:p>
                  </a:txBody>
                  <a:tcPr marL="5507" marR="5507" marT="5507" marB="55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572525">
                <a:tc>
                  <a:txBody>
                    <a:bodyPr/>
                    <a:lstStyle/>
                    <a:p>
                      <a:pPr indent="819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Сетевой</a:t>
                      </a:r>
                    </a:p>
                  </a:txBody>
                  <a:tcPr marL="5507" marR="5507" marT="5507" marB="55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Значения параметров заголовков IP – или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ICMP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-пакетов, а также пакетов данных, сформированных на основе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протоколов маршрутизации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. (IP -адреса получателя и отправителя IP -пакета; тип протокола, при помощи которого сформировано сообщение, размещенное в поле данных IP -пакета; тип пакета данных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ICMP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5507" marR="5507" marT="5507" marB="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60471">
                <a:tc>
                  <a:txBody>
                    <a:bodyPr/>
                    <a:lstStyle/>
                    <a:p>
                      <a:pPr indent="819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Транспортный</a:t>
                      </a:r>
                    </a:p>
                  </a:txBody>
                  <a:tcPr marL="5507" marR="5507" marT="5507" marB="55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Значения параметров заголовков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сегментов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и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UDP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дейтаграмм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. (номера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– и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UDP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-портов отправителя и получателя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сегмента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или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UDP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-дейтаграммы; значение </a:t>
                      </a:r>
                      <a:r>
                        <a:rPr lang="ru-RU" sz="1600" dirty="0" err="1">
                          <a:effectLst/>
                          <a:latin typeface="Times New Roman"/>
                        </a:rPr>
                        <a:t>флагового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поля передачи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сегментов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; длина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TCP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-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сегмента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5507" marR="5507" marT="5507" marB="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1582562">
                <a:tc>
                  <a:txBody>
                    <a:bodyPr/>
                    <a:lstStyle/>
                    <a:p>
                      <a:pPr indent="819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Прикладной</a:t>
                      </a:r>
                    </a:p>
                  </a:txBody>
                  <a:tcPr marL="5507" marR="5507" marT="5507" marB="55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</a:rPr>
                        <a:t>В различных протоколах имеются собственные параметры, обобщенные типы критериев фильтрации: длина заголовка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блока данных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прикладного уровня;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тип команды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, содержащейся в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блоке данных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прикладного уровня; адрес ресурса, которому предназначена команда, содержащаяся в </a:t>
                      </a:r>
                      <a:r>
                        <a:rPr lang="ru-RU" sz="1600" i="1" dirty="0">
                          <a:effectLst/>
                          <a:latin typeface="Times New Roman"/>
                        </a:rPr>
                        <a:t>блоке данных</a:t>
                      </a:r>
                      <a:r>
                        <a:rPr lang="ru-RU" sz="1600" dirty="0">
                          <a:effectLst/>
                          <a:latin typeface="Times New Roman"/>
                        </a:rPr>
                        <a:t> прикладного уровня и др.</a:t>
                      </a:r>
                    </a:p>
                  </a:txBody>
                  <a:tcPr marL="5507" marR="5507" marT="5507" marB="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8162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89" y="116632"/>
            <a:ext cx="8923799" cy="1143000"/>
          </a:xfrm>
        </p:spPr>
        <p:txBody>
          <a:bodyPr/>
          <a:lstStyle/>
          <a:p>
            <a:r>
              <a:rPr lang="ru-RU" altLang="ru-RU" dirty="0"/>
              <a:t>Схема информационного обмена</a:t>
            </a:r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228600" y="1676400"/>
            <a:ext cx="8610600" cy="4800600"/>
            <a:chOff x="144" y="1056"/>
            <a:chExt cx="5424" cy="3024"/>
          </a:xfrm>
        </p:grpSpPr>
        <p:sp>
          <p:nvSpPr>
            <p:cNvPr id="75780" name="Line 4"/>
            <p:cNvSpPr>
              <a:spLocks noChangeShapeType="1"/>
            </p:cNvSpPr>
            <p:nvPr/>
          </p:nvSpPr>
          <p:spPr bwMode="auto">
            <a:xfrm>
              <a:off x="4656" y="1152"/>
              <a:ext cx="0" cy="24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1" name="Line 5"/>
            <p:cNvSpPr>
              <a:spLocks noChangeShapeType="1"/>
            </p:cNvSpPr>
            <p:nvPr/>
          </p:nvSpPr>
          <p:spPr bwMode="auto">
            <a:xfrm>
              <a:off x="1152" y="1152"/>
              <a:ext cx="0" cy="24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>
              <a:off x="1152" y="3648"/>
              <a:ext cx="35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3" name="Text Box 7"/>
            <p:cNvSpPr txBox="1">
              <a:spLocks noChangeArrowheads="1"/>
            </p:cNvSpPr>
            <p:nvPr/>
          </p:nvSpPr>
          <p:spPr bwMode="auto">
            <a:xfrm>
              <a:off x="144" y="1104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Клиент</a:t>
              </a:r>
            </a:p>
          </p:txBody>
        </p:sp>
        <p:sp>
          <p:nvSpPr>
            <p:cNvPr id="75784" name="Text Box 8"/>
            <p:cNvSpPr txBox="1">
              <a:spLocks noChangeArrowheads="1"/>
            </p:cNvSpPr>
            <p:nvPr/>
          </p:nvSpPr>
          <p:spPr bwMode="auto">
            <a:xfrm>
              <a:off x="4800" y="1056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Сервер</a:t>
              </a:r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>
              <a:off x="1104" y="2400"/>
              <a:ext cx="1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>
              <a:off x="4608" y="2400"/>
              <a:ext cx="1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7" name="Text Box 11"/>
            <p:cNvSpPr txBox="1">
              <a:spLocks noChangeArrowheads="1"/>
            </p:cNvSpPr>
            <p:nvPr/>
          </p:nvSpPr>
          <p:spPr bwMode="auto">
            <a:xfrm>
              <a:off x="1296" y="2256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1024</a:t>
              </a:r>
            </a:p>
          </p:txBody>
        </p:sp>
        <p:sp>
          <p:nvSpPr>
            <p:cNvPr id="75788" name="Text Box 12"/>
            <p:cNvSpPr txBox="1">
              <a:spLocks noChangeArrowheads="1"/>
            </p:cNvSpPr>
            <p:nvPr/>
          </p:nvSpPr>
          <p:spPr bwMode="auto">
            <a:xfrm>
              <a:off x="3984" y="225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1024</a:t>
              </a:r>
            </a:p>
          </p:txBody>
        </p:sp>
        <p:sp>
          <p:nvSpPr>
            <p:cNvPr id="75789" name="Text Box 13"/>
            <p:cNvSpPr txBox="1">
              <a:spLocks noChangeArrowheads="1"/>
            </p:cNvSpPr>
            <p:nvPr/>
          </p:nvSpPr>
          <p:spPr bwMode="auto">
            <a:xfrm>
              <a:off x="912" y="379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порт</a:t>
              </a:r>
            </a:p>
          </p:txBody>
        </p:sp>
        <p:sp>
          <p:nvSpPr>
            <p:cNvPr id="75790" name="Text Box 14"/>
            <p:cNvSpPr txBox="1">
              <a:spLocks noChangeArrowheads="1"/>
            </p:cNvSpPr>
            <p:nvPr/>
          </p:nvSpPr>
          <p:spPr bwMode="auto">
            <a:xfrm>
              <a:off x="4272" y="379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порт</a:t>
              </a:r>
            </a:p>
          </p:txBody>
        </p:sp>
      </p:grpSp>
      <p:grpSp>
        <p:nvGrpSpPr>
          <p:cNvPr id="75791" name="Group 15"/>
          <p:cNvGrpSpPr>
            <a:grpSpLocks/>
          </p:cNvGrpSpPr>
          <p:nvPr/>
        </p:nvGrpSpPr>
        <p:grpSpPr bwMode="auto">
          <a:xfrm>
            <a:off x="6553200" y="4114800"/>
            <a:ext cx="2133600" cy="1676400"/>
            <a:chOff x="4128" y="2592"/>
            <a:chExt cx="1344" cy="1056"/>
          </a:xfrm>
        </p:grpSpPr>
        <p:grpSp>
          <p:nvGrpSpPr>
            <p:cNvPr id="75792" name="Group 16"/>
            <p:cNvGrpSpPr>
              <a:grpSpLocks/>
            </p:cNvGrpSpPr>
            <p:nvPr/>
          </p:nvGrpSpPr>
          <p:grpSpPr bwMode="auto">
            <a:xfrm>
              <a:off x="4128" y="2592"/>
              <a:ext cx="1344" cy="288"/>
              <a:chOff x="4080" y="2688"/>
              <a:chExt cx="1344" cy="288"/>
            </a:xfrm>
          </p:grpSpPr>
          <p:sp>
            <p:nvSpPr>
              <p:cNvPr id="75793" name="Line 17"/>
              <p:cNvSpPr>
                <a:spLocks noChangeShapeType="1"/>
              </p:cNvSpPr>
              <p:nvPr/>
            </p:nvSpPr>
            <p:spPr bwMode="auto">
              <a:xfrm>
                <a:off x="4608" y="2832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5794" name="Text Box 18"/>
              <p:cNvSpPr txBox="1">
                <a:spLocks noChangeArrowheads="1"/>
              </p:cNvSpPr>
              <p:nvPr/>
            </p:nvSpPr>
            <p:spPr bwMode="auto">
              <a:xfrm>
                <a:off x="4080" y="26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110</a:t>
                </a:r>
              </a:p>
            </p:txBody>
          </p:sp>
          <p:sp>
            <p:nvSpPr>
              <p:cNvPr id="75795" name="Text Box 19"/>
              <p:cNvSpPr txBox="1">
                <a:spLocks noChangeArrowheads="1"/>
              </p:cNvSpPr>
              <p:nvPr/>
            </p:nvSpPr>
            <p:spPr bwMode="auto">
              <a:xfrm>
                <a:off x="4848" y="268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ru-RU" sz="2400">
                    <a:latin typeface="Times New Roman" pitchFamily="18" charset="0"/>
                  </a:rPr>
                  <a:t>POP3</a:t>
                </a:r>
                <a:endParaRPr lang="ru-RU" altLang="ru-RU" sz="2400">
                  <a:latin typeface="Times New Roman" pitchFamily="18" charset="0"/>
                </a:endParaRPr>
              </a:p>
            </p:txBody>
          </p:sp>
        </p:grpSp>
        <p:grpSp>
          <p:nvGrpSpPr>
            <p:cNvPr id="75796" name="Group 20"/>
            <p:cNvGrpSpPr>
              <a:grpSpLocks/>
            </p:cNvGrpSpPr>
            <p:nvPr/>
          </p:nvGrpSpPr>
          <p:grpSpPr bwMode="auto">
            <a:xfrm>
              <a:off x="4128" y="2880"/>
              <a:ext cx="1344" cy="288"/>
              <a:chOff x="4080" y="2688"/>
              <a:chExt cx="1344" cy="288"/>
            </a:xfrm>
          </p:grpSpPr>
          <p:sp>
            <p:nvSpPr>
              <p:cNvPr id="75797" name="Line 21"/>
              <p:cNvSpPr>
                <a:spLocks noChangeShapeType="1"/>
              </p:cNvSpPr>
              <p:nvPr/>
            </p:nvSpPr>
            <p:spPr bwMode="auto">
              <a:xfrm>
                <a:off x="4608" y="2832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5798" name="Text Box 22"/>
              <p:cNvSpPr txBox="1">
                <a:spLocks noChangeArrowheads="1"/>
              </p:cNvSpPr>
              <p:nvPr/>
            </p:nvSpPr>
            <p:spPr bwMode="auto">
              <a:xfrm>
                <a:off x="4080" y="26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80</a:t>
                </a:r>
              </a:p>
            </p:txBody>
          </p:sp>
          <p:sp>
            <p:nvSpPr>
              <p:cNvPr id="75799" name="Text Box 23"/>
              <p:cNvSpPr txBox="1">
                <a:spLocks noChangeArrowheads="1"/>
              </p:cNvSpPr>
              <p:nvPr/>
            </p:nvSpPr>
            <p:spPr bwMode="auto">
              <a:xfrm>
                <a:off x="4848" y="268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ru-RU" sz="2400">
                    <a:latin typeface="Times New Roman" pitchFamily="18" charset="0"/>
                  </a:rPr>
                  <a:t>http</a:t>
                </a:r>
                <a:endParaRPr lang="ru-RU" altLang="ru-RU" sz="2400">
                  <a:latin typeface="Times New Roman" pitchFamily="18" charset="0"/>
                </a:endParaRPr>
              </a:p>
            </p:txBody>
          </p:sp>
        </p:grpSp>
        <p:grpSp>
          <p:nvGrpSpPr>
            <p:cNvPr id="75800" name="Group 24"/>
            <p:cNvGrpSpPr>
              <a:grpSpLocks/>
            </p:cNvGrpSpPr>
            <p:nvPr/>
          </p:nvGrpSpPr>
          <p:grpSpPr bwMode="auto">
            <a:xfrm>
              <a:off x="4128" y="3168"/>
              <a:ext cx="1344" cy="288"/>
              <a:chOff x="4080" y="2688"/>
              <a:chExt cx="1344" cy="288"/>
            </a:xfrm>
          </p:grpSpPr>
          <p:sp>
            <p:nvSpPr>
              <p:cNvPr id="75801" name="Line 25"/>
              <p:cNvSpPr>
                <a:spLocks noChangeShapeType="1"/>
              </p:cNvSpPr>
              <p:nvPr/>
            </p:nvSpPr>
            <p:spPr bwMode="auto">
              <a:xfrm>
                <a:off x="4608" y="2832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5802" name="Text Box 26"/>
              <p:cNvSpPr txBox="1">
                <a:spLocks noChangeArrowheads="1"/>
              </p:cNvSpPr>
              <p:nvPr/>
            </p:nvSpPr>
            <p:spPr bwMode="auto">
              <a:xfrm>
                <a:off x="4080" y="26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25</a:t>
                </a:r>
              </a:p>
            </p:txBody>
          </p:sp>
          <p:sp>
            <p:nvSpPr>
              <p:cNvPr id="75803" name="Text Box 27"/>
              <p:cNvSpPr txBox="1">
                <a:spLocks noChangeArrowheads="1"/>
              </p:cNvSpPr>
              <p:nvPr/>
            </p:nvSpPr>
            <p:spPr bwMode="auto">
              <a:xfrm>
                <a:off x="4848" y="268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smtp</a:t>
                </a:r>
              </a:p>
            </p:txBody>
          </p:sp>
        </p:grpSp>
        <p:grpSp>
          <p:nvGrpSpPr>
            <p:cNvPr id="75804" name="Group 28"/>
            <p:cNvGrpSpPr>
              <a:grpSpLocks/>
            </p:cNvGrpSpPr>
            <p:nvPr/>
          </p:nvGrpSpPr>
          <p:grpSpPr bwMode="auto">
            <a:xfrm>
              <a:off x="4128" y="3360"/>
              <a:ext cx="1344" cy="288"/>
              <a:chOff x="4080" y="2688"/>
              <a:chExt cx="1344" cy="288"/>
            </a:xfrm>
          </p:grpSpPr>
          <p:sp>
            <p:nvSpPr>
              <p:cNvPr id="75805" name="Line 29"/>
              <p:cNvSpPr>
                <a:spLocks noChangeShapeType="1"/>
              </p:cNvSpPr>
              <p:nvPr/>
            </p:nvSpPr>
            <p:spPr bwMode="auto">
              <a:xfrm>
                <a:off x="4608" y="2832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5806" name="Text Box 30"/>
              <p:cNvSpPr txBox="1">
                <a:spLocks noChangeArrowheads="1"/>
              </p:cNvSpPr>
              <p:nvPr/>
            </p:nvSpPr>
            <p:spPr bwMode="auto">
              <a:xfrm>
                <a:off x="4080" y="268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21</a:t>
                </a:r>
              </a:p>
            </p:txBody>
          </p:sp>
          <p:sp>
            <p:nvSpPr>
              <p:cNvPr id="75807" name="Text Box 31"/>
              <p:cNvSpPr txBox="1">
                <a:spLocks noChangeArrowheads="1"/>
              </p:cNvSpPr>
              <p:nvPr/>
            </p:nvSpPr>
            <p:spPr bwMode="auto">
              <a:xfrm>
                <a:off x="4848" y="2688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ftp</a:t>
                </a:r>
              </a:p>
            </p:txBody>
          </p:sp>
        </p:grpSp>
      </p:grpSp>
      <p:sp>
        <p:nvSpPr>
          <p:cNvPr id="75808" name="Line 32"/>
          <p:cNvSpPr>
            <a:spLocks noChangeShapeType="1"/>
          </p:cNvSpPr>
          <p:nvPr/>
        </p:nvSpPr>
        <p:spPr bwMode="auto">
          <a:xfrm>
            <a:off x="1905000" y="2590800"/>
            <a:ext cx="5410200" cy="2133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5809" name="Line 33"/>
          <p:cNvSpPr>
            <a:spLocks noChangeShapeType="1"/>
          </p:cNvSpPr>
          <p:nvPr/>
        </p:nvSpPr>
        <p:spPr bwMode="auto">
          <a:xfrm flipH="1" flipV="1">
            <a:off x="1828800" y="2819400"/>
            <a:ext cx="5486400" cy="2209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8" grpId="0" animBg="1"/>
      <p:bldP spid="75809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88640"/>
            <a:ext cx="6512511" cy="1143000"/>
          </a:xfrm>
        </p:spPr>
        <p:txBody>
          <a:bodyPr/>
          <a:lstStyle/>
          <a:p>
            <a:r>
              <a:rPr lang="ru-RU" altLang="ru-RU" dirty="0"/>
              <a:t>Задача 1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340768"/>
            <a:ext cx="8229600" cy="4411662"/>
          </a:xfrm>
          <a:prstGeom prst="rect">
            <a:avLst/>
          </a:prstGeom>
        </p:spPr>
        <p:txBody>
          <a:bodyPr/>
          <a:lstStyle/>
          <a:p>
            <a:r>
              <a:rPr lang="ru-RU" altLang="ru-RU" sz="4000" dirty="0"/>
              <a:t>Обеспечить обмен электронной почтой между внутренним и внешним </a:t>
            </a:r>
            <a:r>
              <a:rPr lang="en-US" altLang="ru-RU" sz="4000" dirty="0"/>
              <a:t>SMTP </a:t>
            </a:r>
            <a:r>
              <a:rPr lang="ru-RU" altLang="ru-RU" sz="4000" dirty="0"/>
              <a:t>серверами</a:t>
            </a:r>
          </a:p>
          <a:p>
            <a:r>
              <a:rPr lang="ru-RU" altLang="ru-RU" sz="4000" dirty="0" smtClean="0"/>
              <a:t>Протокол </a:t>
            </a:r>
            <a:r>
              <a:rPr lang="en-US" altLang="ru-RU" sz="4000" dirty="0" smtClean="0"/>
              <a:t>TCP</a:t>
            </a:r>
            <a:r>
              <a:rPr lang="ru-RU" altLang="ru-RU" sz="4000" dirty="0"/>
              <a:t>, порт:25 </a:t>
            </a:r>
            <a:endParaRPr lang="ru-RU" altLang="ru-RU" sz="4000" dirty="0" smtClean="0"/>
          </a:p>
          <a:p>
            <a:endParaRPr lang="ru-RU" altLang="ru-RU" sz="4000" dirty="0"/>
          </a:p>
          <a:p>
            <a:endParaRPr lang="ru-RU" alt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149080"/>
            <a:ext cx="4623916" cy="25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034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22238"/>
            <a:ext cx="8856984" cy="1295400"/>
          </a:xfrm>
        </p:spPr>
        <p:txBody>
          <a:bodyPr/>
          <a:lstStyle/>
          <a:p>
            <a:r>
              <a:rPr lang="ru-RU" altLang="ru-RU" dirty="0"/>
              <a:t>Правила внутреннего и внешнего соединения узлов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312738" y="1905000"/>
            <a:ext cx="8602663" cy="1295400"/>
            <a:chOff x="197" y="1200"/>
            <a:chExt cx="5419" cy="816"/>
          </a:xfrm>
        </p:grpSpPr>
        <p:sp>
          <p:nvSpPr>
            <p:cNvPr id="78852" name="Text Box 4"/>
            <p:cNvSpPr txBox="1">
              <a:spLocks noChangeArrowheads="1"/>
            </p:cNvSpPr>
            <p:nvPr/>
          </p:nvSpPr>
          <p:spPr bwMode="auto">
            <a:xfrm>
              <a:off x="197" y="1200"/>
              <a:ext cx="349" cy="81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Правило</a:t>
              </a:r>
            </a:p>
          </p:txBody>
        </p:sp>
        <p:sp>
          <p:nvSpPr>
            <p:cNvPr id="78853" name="Text Box 5"/>
            <p:cNvSpPr txBox="1">
              <a:spLocks noChangeArrowheads="1"/>
            </p:cNvSpPr>
            <p:nvPr/>
          </p:nvSpPr>
          <p:spPr bwMode="auto">
            <a:xfrm>
              <a:off x="576" y="1200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Направление</a:t>
              </a:r>
            </a:p>
          </p:txBody>
        </p:sp>
        <p:sp>
          <p:nvSpPr>
            <p:cNvPr id="78854" name="Text Box 6"/>
            <p:cNvSpPr txBox="1">
              <a:spLocks noChangeArrowheads="1"/>
            </p:cNvSpPr>
            <p:nvPr/>
          </p:nvSpPr>
          <p:spPr bwMode="auto">
            <a:xfrm>
              <a:off x="1296" y="1200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Тип</a:t>
              </a:r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2016" y="1200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dirty="0">
                  <a:latin typeface="Times New Roman" pitchFamily="18" charset="0"/>
                </a:rPr>
                <a:t>Источник</a:t>
              </a:r>
            </a:p>
          </p:txBody>
        </p:sp>
        <p:sp>
          <p:nvSpPr>
            <p:cNvPr id="78856" name="Text Box 8"/>
            <p:cNvSpPr txBox="1">
              <a:spLocks noChangeArrowheads="1"/>
            </p:cNvSpPr>
            <p:nvPr/>
          </p:nvSpPr>
          <p:spPr bwMode="auto">
            <a:xfrm>
              <a:off x="2736" y="1200"/>
              <a:ext cx="8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dirty="0">
                  <a:latin typeface="Times New Roman" pitchFamily="18" charset="0"/>
                </a:rPr>
                <a:t>Получатель</a:t>
              </a:r>
            </a:p>
          </p:txBody>
        </p:sp>
        <p:sp>
          <p:nvSpPr>
            <p:cNvPr id="78857" name="Text Box 9"/>
            <p:cNvSpPr txBox="1">
              <a:spLocks noChangeArrowheads="1"/>
            </p:cNvSpPr>
            <p:nvPr/>
          </p:nvSpPr>
          <p:spPr bwMode="auto">
            <a:xfrm>
              <a:off x="3600" y="1200"/>
              <a:ext cx="110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Порт получателя</a:t>
              </a:r>
            </a:p>
          </p:txBody>
        </p:sp>
        <p:sp>
          <p:nvSpPr>
            <p:cNvPr id="78858" name="Text Box 10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Действие</a:t>
              </a:r>
            </a:p>
          </p:txBody>
        </p:sp>
      </p:grpSp>
      <p:grpSp>
        <p:nvGrpSpPr>
          <p:cNvPr id="78859" name="Group 11"/>
          <p:cNvGrpSpPr>
            <a:grpSpLocks/>
          </p:cNvGrpSpPr>
          <p:nvPr/>
        </p:nvGrpSpPr>
        <p:grpSpPr bwMode="auto">
          <a:xfrm>
            <a:off x="304800" y="3200400"/>
            <a:ext cx="8610600" cy="469900"/>
            <a:chOff x="192" y="2016"/>
            <a:chExt cx="5424" cy="296"/>
          </a:xfrm>
        </p:grpSpPr>
        <p:sp>
          <p:nvSpPr>
            <p:cNvPr id="78860" name="Text Box 12"/>
            <p:cNvSpPr txBox="1">
              <a:spLocks noChangeArrowheads="1"/>
            </p:cNvSpPr>
            <p:nvPr/>
          </p:nvSpPr>
          <p:spPr bwMode="auto">
            <a:xfrm>
              <a:off x="192" y="2016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А</a:t>
              </a:r>
            </a:p>
          </p:txBody>
        </p:sp>
        <p:sp>
          <p:nvSpPr>
            <p:cNvPr id="78861" name="Text Box 13"/>
            <p:cNvSpPr txBox="1">
              <a:spLocks noChangeArrowheads="1"/>
            </p:cNvSpPr>
            <p:nvPr/>
          </p:nvSpPr>
          <p:spPr bwMode="auto">
            <a:xfrm>
              <a:off x="576" y="201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78862" name="Text Box 14"/>
            <p:cNvSpPr txBox="1">
              <a:spLocks noChangeArrowheads="1"/>
            </p:cNvSpPr>
            <p:nvPr/>
          </p:nvSpPr>
          <p:spPr bwMode="auto">
            <a:xfrm>
              <a:off x="1296" y="201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78863" name="Text Box 15"/>
            <p:cNvSpPr txBox="1">
              <a:spLocks noChangeArrowheads="1"/>
            </p:cNvSpPr>
            <p:nvPr/>
          </p:nvSpPr>
          <p:spPr bwMode="auto">
            <a:xfrm>
              <a:off x="2016" y="201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</a:t>
              </a:r>
            </a:p>
          </p:txBody>
        </p:sp>
        <p:sp>
          <p:nvSpPr>
            <p:cNvPr id="78864" name="Text Box 16"/>
            <p:cNvSpPr txBox="1">
              <a:spLocks noChangeArrowheads="1"/>
            </p:cNvSpPr>
            <p:nvPr/>
          </p:nvSpPr>
          <p:spPr bwMode="auto">
            <a:xfrm>
              <a:off x="2736" y="2016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внутр</a:t>
              </a:r>
            </a:p>
          </p:txBody>
        </p:sp>
        <p:sp>
          <p:nvSpPr>
            <p:cNvPr id="78865" name="Text Box 17"/>
            <p:cNvSpPr txBox="1">
              <a:spLocks noChangeArrowheads="1"/>
            </p:cNvSpPr>
            <p:nvPr/>
          </p:nvSpPr>
          <p:spPr bwMode="auto">
            <a:xfrm>
              <a:off x="3600" y="2016"/>
              <a:ext cx="110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400" dirty="0">
                  <a:latin typeface="Times New Roman" pitchFamily="18" charset="0"/>
                </a:rPr>
                <a:t>25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78866" name="Text Box 18"/>
            <p:cNvSpPr txBox="1">
              <a:spLocks noChangeArrowheads="1"/>
            </p:cNvSpPr>
            <p:nvPr/>
          </p:nvSpPr>
          <p:spPr bwMode="auto">
            <a:xfrm>
              <a:off x="4704" y="2016"/>
              <a:ext cx="912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разреш</a:t>
              </a:r>
              <a:r>
                <a:rPr lang="ru-RU" altLang="ru-RU" sz="2400" dirty="0">
                  <a:latin typeface="Times New Roman" pitchFamily="18" charset="0"/>
                </a:rPr>
                <a:t>.</a:t>
              </a:r>
            </a:p>
          </p:txBody>
        </p:sp>
      </p:grpSp>
      <p:grpSp>
        <p:nvGrpSpPr>
          <p:cNvPr id="78867" name="Group 19"/>
          <p:cNvGrpSpPr>
            <a:grpSpLocks/>
          </p:cNvGrpSpPr>
          <p:nvPr/>
        </p:nvGrpSpPr>
        <p:grpSpPr bwMode="auto">
          <a:xfrm>
            <a:off x="304800" y="3886200"/>
            <a:ext cx="8610600" cy="469900"/>
            <a:chOff x="192" y="2448"/>
            <a:chExt cx="5424" cy="296"/>
          </a:xfrm>
        </p:grpSpPr>
        <p:sp>
          <p:nvSpPr>
            <p:cNvPr id="78868" name="Text Box 20"/>
            <p:cNvSpPr txBox="1">
              <a:spLocks noChangeArrowheads="1"/>
            </p:cNvSpPr>
            <p:nvPr/>
          </p:nvSpPr>
          <p:spPr bwMode="auto">
            <a:xfrm>
              <a:off x="192" y="2448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78869" name="Text Box 21"/>
            <p:cNvSpPr txBox="1">
              <a:spLocks noChangeArrowheads="1"/>
            </p:cNvSpPr>
            <p:nvPr/>
          </p:nvSpPr>
          <p:spPr bwMode="auto">
            <a:xfrm>
              <a:off x="57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выход</a:t>
              </a:r>
            </a:p>
          </p:txBody>
        </p:sp>
        <p:sp>
          <p:nvSpPr>
            <p:cNvPr id="78870" name="Text Box 22"/>
            <p:cNvSpPr txBox="1">
              <a:spLocks noChangeArrowheads="1"/>
            </p:cNvSpPr>
            <p:nvPr/>
          </p:nvSpPr>
          <p:spPr bwMode="auto">
            <a:xfrm>
              <a:off x="129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78871" name="Text Box 23"/>
            <p:cNvSpPr txBox="1">
              <a:spLocks noChangeArrowheads="1"/>
            </p:cNvSpPr>
            <p:nvPr/>
          </p:nvSpPr>
          <p:spPr bwMode="auto">
            <a:xfrm>
              <a:off x="201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внутр</a:t>
              </a:r>
            </a:p>
          </p:txBody>
        </p:sp>
        <p:sp>
          <p:nvSpPr>
            <p:cNvPr id="78872" name="Text Box 24"/>
            <p:cNvSpPr txBox="1">
              <a:spLocks noChangeArrowheads="1"/>
            </p:cNvSpPr>
            <p:nvPr/>
          </p:nvSpPr>
          <p:spPr bwMode="auto">
            <a:xfrm>
              <a:off x="2736" y="2448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внешний</a:t>
              </a:r>
            </a:p>
          </p:txBody>
        </p:sp>
        <p:sp>
          <p:nvSpPr>
            <p:cNvPr id="78873" name="Text Box 25"/>
            <p:cNvSpPr txBox="1">
              <a:spLocks noChangeArrowheads="1"/>
            </p:cNvSpPr>
            <p:nvPr/>
          </p:nvSpPr>
          <p:spPr bwMode="auto">
            <a:xfrm>
              <a:off x="3600" y="2448"/>
              <a:ext cx="110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400" dirty="0">
                  <a:latin typeface="Times New Roman" pitchFamily="18" charset="0"/>
                </a:rPr>
                <a:t>&gt;=1024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78874" name="Text Box 26"/>
            <p:cNvSpPr txBox="1">
              <a:spLocks noChangeArrowheads="1"/>
            </p:cNvSpPr>
            <p:nvPr/>
          </p:nvSpPr>
          <p:spPr bwMode="auto">
            <a:xfrm>
              <a:off x="4704" y="2448"/>
              <a:ext cx="912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разреш</a:t>
              </a:r>
              <a:r>
                <a:rPr lang="ru-RU" altLang="ru-RU" sz="2400" dirty="0">
                  <a:latin typeface="Times New Roman" pitchFamily="18" charset="0"/>
                </a:rPr>
                <a:t>.</a:t>
              </a:r>
            </a:p>
          </p:txBody>
        </p:sp>
      </p:grpSp>
      <p:grpSp>
        <p:nvGrpSpPr>
          <p:cNvPr id="78875" name="Group 27"/>
          <p:cNvGrpSpPr>
            <a:grpSpLocks/>
          </p:cNvGrpSpPr>
          <p:nvPr/>
        </p:nvGrpSpPr>
        <p:grpSpPr bwMode="auto">
          <a:xfrm>
            <a:off x="304800" y="4495800"/>
            <a:ext cx="8610600" cy="469900"/>
            <a:chOff x="192" y="2880"/>
            <a:chExt cx="5424" cy="296"/>
          </a:xfrm>
        </p:grpSpPr>
        <p:sp>
          <p:nvSpPr>
            <p:cNvPr id="78876" name="Text Box 28"/>
            <p:cNvSpPr txBox="1">
              <a:spLocks noChangeArrowheads="1"/>
            </p:cNvSpPr>
            <p:nvPr/>
          </p:nvSpPr>
          <p:spPr bwMode="auto">
            <a:xfrm>
              <a:off x="192" y="2880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78877" name="Text Box 29"/>
            <p:cNvSpPr txBox="1">
              <a:spLocks noChangeArrowheads="1"/>
            </p:cNvSpPr>
            <p:nvPr/>
          </p:nvSpPr>
          <p:spPr bwMode="auto">
            <a:xfrm>
              <a:off x="57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выход</a:t>
              </a:r>
            </a:p>
          </p:txBody>
        </p:sp>
        <p:sp>
          <p:nvSpPr>
            <p:cNvPr id="78878" name="Text Box 30"/>
            <p:cNvSpPr txBox="1">
              <a:spLocks noChangeArrowheads="1"/>
            </p:cNvSpPr>
            <p:nvPr/>
          </p:nvSpPr>
          <p:spPr bwMode="auto">
            <a:xfrm>
              <a:off x="129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78879" name="Text Box 31"/>
            <p:cNvSpPr txBox="1">
              <a:spLocks noChangeArrowheads="1"/>
            </p:cNvSpPr>
            <p:nvPr/>
          </p:nvSpPr>
          <p:spPr bwMode="auto">
            <a:xfrm>
              <a:off x="201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внутр</a:t>
              </a:r>
            </a:p>
          </p:txBody>
        </p:sp>
        <p:sp>
          <p:nvSpPr>
            <p:cNvPr id="78880" name="Text Box 32"/>
            <p:cNvSpPr txBox="1">
              <a:spLocks noChangeArrowheads="1"/>
            </p:cNvSpPr>
            <p:nvPr/>
          </p:nvSpPr>
          <p:spPr bwMode="auto">
            <a:xfrm>
              <a:off x="2736" y="2880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внешний</a:t>
              </a:r>
            </a:p>
          </p:txBody>
        </p:sp>
        <p:sp>
          <p:nvSpPr>
            <p:cNvPr id="78881" name="Text Box 33"/>
            <p:cNvSpPr txBox="1">
              <a:spLocks noChangeArrowheads="1"/>
            </p:cNvSpPr>
            <p:nvPr/>
          </p:nvSpPr>
          <p:spPr bwMode="auto">
            <a:xfrm>
              <a:off x="3600" y="2880"/>
              <a:ext cx="110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25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78882" name="Text Box 34"/>
            <p:cNvSpPr txBox="1">
              <a:spLocks noChangeArrowheads="1"/>
            </p:cNvSpPr>
            <p:nvPr/>
          </p:nvSpPr>
          <p:spPr bwMode="auto">
            <a:xfrm>
              <a:off x="4704" y="2880"/>
              <a:ext cx="912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разреш</a:t>
              </a:r>
              <a:r>
                <a:rPr lang="ru-RU" altLang="ru-RU" sz="2400" dirty="0">
                  <a:latin typeface="Times New Roman" pitchFamily="18" charset="0"/>
                </a:rPr>
                <a:t>.</a:t>
              </a:r>
            </a:p>
          </p:txBody>
        </p:sp>
      </p:grpSp>
      <p:grpSp>
        <p:nvGrpSpPr>
          <p:cNvPr id="78883" name="Group 35"/>
          <p:cNvGrpSpPr>
            <a:grpSpLocks/>
          </p:cNvGrpSpPr>
          <p:nvPr/>
        </p:nvGrpSpPr>
        <p:grpSpPr bwMode="auto">
          <a:xfrm>
            <a:off x="304800" y="5181600"/>
            <a:ext cx="8610600" cy="469900"/>
            <a:chOff x="192" y="2880"/>
            <a:chExt cx="5424" cy="296"/>
          </a:xfrm>
        </p:grpSpPr>
        <p:sp>
          <p:nvSpPr>
            <p:cNvPr id="78884" name="Text Box 36"/>
            <p:cNvSpPr txBox="1">
              <a:spLocks noChangeArrowheads="1"/>
            </p:cNvSpPr>
            <p:nvPr/>
          </p:nvSpPr>
          <p:spPr bwMode="auto">
            <a:xfrm>
              <a:off x="192" y="2880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D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78885" name="Text Box 37"/>
            <p:cNvSpPr txBox="1">
              <a:spLocks noChangeArrowheads="1"/>
            </p:cNvSpPr>
            <p:nvPr/>
          </p:nvSpPr>
          <p:spPr bwMode="auto">
            <a:xfrm>
              <a:off x="57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78886" name="Text Box 38"/>
            <p:cNvSpPr txBox="1">
              <a:spLocks noChangeArrowheads="1"/>
            </p:cNvSpPr>
            <p:nvPr/>
          </p:nvSpPr>
          <p:spPr bwMode="auto">
            <a:xfrm>
              <a:off x="129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78887" name="Text Box 39"/>
            <p:cNvSpPr txBox="1">
              <a:spLocks noChangeArrowheads="1"/>
            </p:cNvSpPr>
            <p:nvPr/>
          </p:nvSpPr>
          <p:spPr bwMode="auto">
            <a:xfrm>
              <a:off x="201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</a:t>
              </a:r>
            </a:p>
          </p:txBody>
        </p:sp>
        <p:sp>
          <p:nvSpPr>
            <p:cNvPr id="78888" name="Text Box 40"/>
            <p:cNvSpPr txBox="1">
              <a:spLocks noChangeArrowheads="1"/>
            </p:cNvSpPr>
            <p:nvPr/>
          </p:nvSpPr>
          <p:spPr bwMode="auto">
            <a:xfrm>
              <a:off x="2736" y="2880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внутр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78889" name="Text Box 41"/>
            <p:cNvSpPr txBox="1">
              <a:spLocks noChangeArrowheads="1"/>
            </p:cNvSpPr>
            <p:nvPr/>
          </p:nvSpPr>
          <p:spPr bwMode="auto">
            <a:xfrm>
              <a:off x="3600" y="2880"/>
              <a:ext cx="110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400" dirty="0">
                  <a:latin typeface="Times New Roman" pitchFamily="18" charset="0"/>
                </a:rPr>
                <a:t>&gt;=1024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78890" name="Text Box 42"/>
            <p:cNvSpPr txBox="1">
              <a:spLocks noChangeArrowheads="1"/>
            </p:cNvSpPr>
            <p:nvPr/>
          </p:nvSpPr>
          <p:spPr bwMode="auto">
            <a:xfrm>
              <a:off x="4704" y="2880"/>
              <a:ext cx="912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разреш</a:t>
              </a:r>
              <a:r>
                <a:rPr lang="ru-RU" altLang="ru-RU" sz="2400" dirty="0">
                  <a:latin typeface="Times New Roman" pitchFamily="18" charset="0"/>
                </a:rPr>
                <a:t>.</a:t>
              </a:r>
            </a:p>
          </p:txBody>
        </p:sp>
      </p:grpSp>
      <p:grpSp>
        <p:nvGrpSpPr>
          <p:cNvPr id="78891" name="Group 43"/>
          <p:cNvGrpSpPr>
            <a:grpSpLocks/>
          </p:cNvGrpSpPr>
          <p:nvPr/>
        </p:nvGrpSpPr>
        <p:grpSpPr bwMode="auto">
          <a:xfrm>
            <a:off x="304800" y="5791200"/>
            <a:ext cx="8610600" cy="469900"/>
            <a:chOff x="192" y="2880"/>
            <a:chExt cx="5424" cy="296"/>
          </a:xfrm>
        </p:grpSpPr>
        <p:sp>
          <p:nvSpPr>
            <p:cNvPr id="78892" name="Text Box 44"/>
            <p:cNvSpPr txBox="1">
              <a:spLocks noChangeArrowheads="1"/>
            </p:cNvSpPr>
            <p:nvPr/>
          </p:nvSpPr>
          <p:spPr bwMode="auto">
            <a:xfrm>
              <a:off x="192" y="2880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78893" name="Text Box 45"/>
            <p:cNvSpPr txBox="1">
              <a:spLocks noChangeArrowheads="1"/>
            </p:cNvSpPr>
            <p:nvPr/>
          </p:nvSpPr>
          <p:spPr bwMode="auto">
            <a:xfrm>
              <a:off x="57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любое</a:t>
              </a:r>
            </a:p>
          </p:txBody>
        </p:sp>
        <p:sp>
          <p:nvSpPr>
            <p:cNvPr id="78894" name="Text Box 46"/>
            <p:cNvSpPr txBox="1">
              <a:spLocks noChangeArrowheads="1"/>
            </p:cNvSpPr>
            <p:nvPr/>
          </p:nvSpPr>
          <p:spPr bwMode="auto">
            <a:xfrm>
              <a:off x="129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78895" name="Text Box 47"/>
            <p:cNvSpPr txBox="1">
              <a:spLocks noChangeArrowheads="1"/>
            </p:cNvSpPr>
            <p:nvPr/>
          </p:nvSpPr>
          <p:spPr bwMode="auto">
            <a:xfrm>
              <a:off x="2016" y="2880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78896" name="Text Box 48"/>
            <p:cNvSpPr txBox="1">
              <a:spLocks noChangeArrowheads="1"/>
            </p:cNvSpPr>
            <p:nvPr/>
          </p:nvSpPr>
          <p:spPr bwMode="auto">
            <a:xfrm>
              <a:off x="2736" y="2880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78897" name="Text Box 49"/>
            <p:cNvSpPr txBox="1">
              <a:spLocks noChangeArrowheads="1"/>
            </p:cNvSpPr>
            <p:nvPr/>
          </p:nvSpPr>
          <p:spPr bwMode="auto">
            <a:xfrm>
              <a:off x="3600" y="2880"/>
              <a:ext cx="110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400" dirty="0" err="1">
                  <a:latin typeface="Times New Roman" pitchFamily="18" charset="0"/>
                </a:rPr>
                <a:t>любой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78898" name="Text Box 50"/>
            <p:cNvSpPr txBox="1">
              <a:spLocks noChangeArrowheads="1"/>
            </p:cNvSpPr>
            <p:nvPr/>
          </p:nvSpPr>
          <p:spPr bwMode="auto">
            <a:xfrm>
              <a:off x="4704" y="2880"/>
              <a:ext cx="912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отказ</a:t>
              </a:r>
            </a:p>
          </p:txBody>
        </p:sp>
      </p:grpSp>
      <p:sp>
        <p:nvSpPr>
          <p:cNvPr id="78899" name="Rectangle 51"/>
          <p:cNvSpPr>
            <a:spLocks noChangeArrowheads="1"/>
          </p:cNvSpPr>
          <p:nvPr/>
        </p:nvSpPr>
        <p:spPr bwMode="auto">
          <a:xfrm>
            <a:off x="533400" y="228600"/>
            <a:ext cx="8001000" cy="3810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Правила </a:t>
            </a:r>
            <a:r>
              <a:rPr lang="en-US" altLang="ru-RU" sz="2400">
                <a:latin typeface="Times New Roman" pitchFamily="18" charset="0"/>
              </a:rPr>
              <a:t>A, B - </a:t>
            </a:r>
            <a:r>
              <a:rPr lang="ru-RU" altLang="ru-RU" sz="2400">
                <a:latin typeface="Times New Roman" pitchFamily="18" charset="0"/>
              </a:rPr>
              <a:t>чтобы на наш сервер приходили письма</a:t>
            </a:r>
          </a:p>
        </p:txBody>
      </p:sp>
      <p:sp>
        <p:nvSpPr>
          <p:cNvPr id="78900" name="Rectangle 52"/>
          <p:cNvSpPr>
            <a:spLocks noChangeArrowheads="1"/>
          </p:cNvSpPr>
          <p:nvPr/>
        </p:nvSpPr>
        <p:spPr bwMode="auto">
          <a:xfrm>
            <a:off x="533400" y="685800"/>
            <a:ext cx="7924800" cy="3048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Правила C, D</a:t>
            </a:r>
            <a:r>
              <a:rPr lang="en-US" altLang="ru-RU" sz="2400">
                <a:latin typeface="Times New Roman" pitchFamily="18" charset="0"/>
              </a:rPr>
              <a:t> - </a:t>
            </a:r>
            <a:r>
              <a:rPr lang="ru-RU" altLang="ru-RU" sz="2400">
                <a:latin typeface="Times New Roman" pitchFamily="18" charset="0"/>
              </a:rPr>
              <a:t>чтобы наш сервер мог отправлять письма</a:t>
            </a:r>
          </a:p>
        </p:txBody>
      </p:sp>
      <p:sp>
        <p:nvSpPr>
          <p:cNvPr id="78901" name="Rectangle 53"/>
          <p:cNvSpPr>
            <a:spLocks noChangeArrowheads="1"/>
          </p:cNvSpPr>
          <p:nvPr/>
        </p:nvSpPr>
        <p:spPr bwMode="auto">
          <a:xfrm>
            <a:off x="1143000" y="1143000"/>
            <a:ext cx="6553200" cy="3048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>
                <a:latin typeface="Times New Roman" pitchFamily="18" charset="0"/>
              </a:rPr>
              <a:t>Правило </a:t>
            </a:r>
            <a:r>
              <a:rPr lang="en-US" altLang="ru-RU" sz="2400">
                <a:latin typeface="Times New Roman" pitchFamily="18" charset="0"/>
              </a:rPr>
              <a:t>E - </a:t>
            </a:r>
            <a:r>
              <a:rPr lang="ru-RU" altLang="ru-RU" sz="2400">
                <a:latin typeface="Times New Roman" pitchFamily="18" charset="0"/>
              </a:rPr>
              <a:t>запрещает иные пакеты</a:t>
            </a:r>
          </a:p>
        </p:txBody>
      </p:sp>
    </p:spTree>
    <p:extLst>
      <p:ext uri="{BB962C8B-B14F-4D97-AF65-F5344CB8AC3E}">
        <p14:creationId xmlns:p14="http://schemas.microsoft.com/office/powerpoint/2010/main" val="17181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99" grpId="0" animBg="1" autoUpdateAnimBg="0"/>
      <p:bldP spid="78900" grpId="0" animBg="1" autoUpdateAnimBg="0"/>
      <p:bldP spid="78901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219"/>
            <a:ext cx="8568951" cy="1143000"/>
          </a:xfrm>
        </p:spPr>
        <p:txBody>
          <a:bodyPr/>
          <a:lstStyle/>
          <a:p>
            <a:r>
              <a:rPr lang="ru-RU" dirty="0"/>
              <a:t>Программная реализация </a:t>
            </a:r>
            <a:r>
              <a:rPr lang="ru-RU" dirty="0" smtClean="0"/>
              <a:t>р‑блока </a:t>
            </a:r>
            <a:r>
              <a:rPr lang="ru-RU" dirty="0"/>
              <a:t>с </a:t>
            </a:r>
            <a:r>
              <a:rPr lang="ru-RU" dirty="0" smtClean="0"/>
              <a:t>расширением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731474" cy="3024336"/>
          </a:xfrm>
        </p:spPr>
      </p:pic>
    </p:spTree>
    <p:extLst>
      <p:ext uri="{BB962C8B-B14F-4D97-AF65-F5344CB8AC3E}">
        <p14:creationId xmlns:p14="http://schemas.microsoft.com/office/powerpoint/2010/main" val="4683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6512511" cy="1143000"/>
          </a:xfrm>
        </p:spPr>
        <p:txBody>
          <a:bodyPr/>
          <a:lstStyle/>
          <a:p>
            <a:r>
              <a:rPr lang="ru-RU" altLang="ru-RU" dirty="0"/>
              <a:t>Правила </a:t>
            </a:r>
            <a:r>
              <a:rPr lang="en-US" altLang="ru-RU" dirty="0"/>
              <a:t>A,B,C,D,E</a:t>
            </a:r>
            <a:endParaRPr lang="ru-RU" altLang="ru-RU" dirty="0"/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228600" y="1676400"/>
            <a:ext cx="8610600" cy="4800600"/>
            <a:chOff x="144" y="1056"/>
            <a:chExt cx="5424" cy="3024"/>
          </a:xfrm>
        </p:grpSpPr>
        <p:grpSp>
          <p:nvGrpSpPr>
            <p:cNvPr id="79876" name="Group 4"/>
            <p:cNvGrpSpPr>
              <a:grpSpLocks/>
            </p:cNvGrpSpPr>
            <p:nvPr/>
          </p:nvGrpSpPr>
          <p:grpSpPr bwMode="auto">
            <a:xfrm>
              <a:off x="144" y="1056"/>
              <a:ext cx="5424" cy="3024"/>
              <a:chOff x="144" y="1056"/>
              <a:chExt cx="5424" cy="3024"/>
            </a:xfrm>
          </p:grpSpPr>
          <p:sp>
            <p:nvSpPr>
              <p:cNvPr id="79877" name="Line 5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0" cy="24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9878" name="Line 6"/>
              <p:cNvSpPr>
                <a:spLocks noChangeShapeType="1"/>
              </p:cNvSpPr>
              <p:nvPr/>
            </p:nvSpPr>
            <p:spPr bwMode="auto">
              <a:xfrm>
                <a:off x="1152" y="1152"/>
                <a:ext cx="0" cy="24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9879" name="Line 7"/>
              <p:cNvSpPr>
                <a:spLocks noChangeShapeType="1"/>
              </p:cNvSpPr>
              <p:nvPr/>
            </p:nvSpPr>
            <p:spPr bwMode="auto">
              <a:xfrm>
                <a:off x="1152" y="3648"/>
                <a:ext cx="350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9880" name="Text Box 8"/>
              <p:cNvSpPr txBox="1">
                <a:spLocks noChangeArrowheads="1"/>
              </p:cNvSpPr>
              <p:nvPr/>
            </p:nvSpPr>
            <p:spPr bwMode="auto">
              <a:xfrm>
                <a:off x="144" y="1104"/>
                <a:ext cx="768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Наш сервер</a:t>
                </a:r>
              </a:p>
            </p:txBody>
          </p:sp>
          <p:sp>
            <p:nvSpPr>
              <p:cNvPr id="79881" name="Text Box 9"/>
              <p:cNvSpPr txBox="1">
                <a:spLocks noChangeArrowheads="1"/>
              </p:cNvSpPr>
              <p:nvPr/>
            </p:nvSpPr>
            <p:spPr bwMode="auto">
              <a:xfrm>
                <a:off x="4800" y="1056"/>
                <a:ext cx="768" cy="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Внешний сервер</a:t>
                </a:r>
              </a:p>
            </p:txBody>
          </p:sp>
          <p:sp>
            <p:nvSpPr>
              <p:cNvPr id="79882" name="Line 10"/>
              <p:cNvSpPr>
                <a:spLocks noChangeShapeType="1"/>
              </p:cNvSpPr>
              <p:nvPr/>
            </p:nvSpPr>
            <p:spPr bwMode="auto">
              <a:xfrm>
                <a:off x="1104" y="2400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9883" name="Line 11"/>
              <p:cNvSpPr>
                <a:spLocks noChangeShapeType="1"/>
              </p:cNvSpPr>
              <p:nvPr/>
            </p:nvSpPr>
            <p:spPr bwMode="auto">
              <a:xfrm>
                <a:off x="4608" y="2400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79884" name="Text Box 12"/>
              <p:cNvSpPr txBox="1">
                <a:spLocks noChangeArrowheads="1"/>
              </p:cNvSpPr>
              <p:nvPr/>
            </p:nvSpPr>
            <p:spPr bwMode="auto">
              <a:xfrm>
                <a:off x="1296" y="2256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1024</a:t>
                </a:r>
              </a:p>
            </p:txBody>
          </p:sp>
          <p:sp>
            <p:nvSpPr>
              <p:cNvPr id="79885" name="Text Box 13"/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1024</a:t>
                </a:r>
              </a:p>
            </p:txBody>
          </p:sp>
          <p:sp>
            <p:nvSpPr>
              <p:cNvPr id="79886" name="Text Box 14"/>
              <p:cNvSpPr txBox="1">
                <a:spLocks noChangeArrowheads="1"/>
              </p:cNvSpPr>
              <p:nvPr/>
            </p:nvSpPr>
            <p:spPr bwMode="auto">
              <a:xfrm>
                <a:off x="912" y="3792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порт</a:t>
                </a:r>
              </a:p>
            </p:txBody>
          </p:sp>
          <p:sp>
            <p:nvSpPr>
              <p:cNvPr id="79887" name="Text Box 15"/>
              <p:cNvSpPr txBox="1">
                <a:spLocks noChangeArrowheads="1"/>
              </p:cNvSpPr>
              <p:nvPr/>
            </p:nvSpPr>
            <p:spPr bwMode="auto">
              <a:xfrm>
                <a:off x="4272" y="3792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порт</a:t>
                </a:r>
              </a:p>
            </p:txBody>
          </p:sp>
        </p:grpSp>
        <p:grpSp>
          <p:nvGrpSpPr>
            <p:cNvPr id="79888" name="Group 16"/>
            <p:cNvGrpSpPr>
              <a:grpSpLocks/>
            </p:cNvGrpSpPr>
            <p:nvPr/>
          </p:nvGrpSpPr>
          <p:grpSpPr bwMode="auto">
            <a:xfrm>
              <a:off x="4128" y="2592"/>
              <a:ext cx="1344" cy="1056"/>
              <a:chOff x="4128" y="2592"/>
              <a:chExt cx="1344" cy="1056"/>
            </a:xfrm>
          </p:grpSpPr>
          <p:grpSp>
            <p:nvGrpSpPr>
              <p:cNvPr id="79889" name="Group 17"/>
              <p:cNvGrpSpPr>
                <a:grpSpLocks/>
              </p:cNvGrpSpPr>
              <p:nvPr/>
            </p:nvGrpSpPr>
            <p:grpSpPr bwMode="auto">
              <a:xfrm>
                <a:off x="4128" y="2592"/>
                <a:ext cx="1344" cy="288"/>
                <a:chOff x="4080" y="2688"/>
                <a:chExt cx="1344" cy="288"/>
              </a:xfrm>
            </p:grpSpPr>
            <p:sp>
              <p:nvSpPr>
                <p:cNvPr id="79890" name="Line 18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7989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110</a:t>
                  </a:r>
                </a:p>
              </p:txBody>
            </p:sp>
            <p:sp>
              <p:nvSpPr>
                <p:cNvPr id="798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ru-RU" sz="2400">
                      <a:latin typeface="Times New Roman" pitchFamily="18" charset="0"/>
                    </a:rPr>
                    <a:t>POP3</a:t>
                  </a:r>
                  <a:endParaRPr lang="ru-RU" altLang="ru-RU" sz="24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79893" name="Group 21"/>
              <p:cNvGrpSpPr>
                <a:grpSpLocks/>
              </p:cNvGrpSpPr>
              <p:nvPr/>
            </p:nvGrpSpPr>
            <p:grpSpPr bwMode="auto">
              <a:xfrm>
                <a:off x="4128" y="2880"/>
                <a:ext cx="1344" cy="288"/>
                <a:chOff x="4080" y="2688"/>
                <a:chExt cx="1344" cy="288"/>
              </a:xfrm>
            </p:grpSpPr>
            <p:sp>
              <p:nvSpPr>
                <p:cNvPr id="79894" name="Line 22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798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80</a:t>
                  </a:r>
                </a:p>
              </p:txBody>
            </p:sp>
            <p:sp>
              <p:nvSpPr>
                <p:cNvPr id="798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ru-RU" sz="2400">
                      <a:latin typeface="Times New Roman" pitchFamily="18" charset="0"/>
                    </a:rPr>
                    <a:t>http</a:t>
                  </a:r>
                  <a:endParaRPr lang="ru-RU" altLang="ru-RU" sz="24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79897" name="Group 25"/>
              <p:cNvGrpSpPr>
                <a:grpSpLocks/>
              </p:cNvGrpSpPr>
              <p:nvPr/>
            </p:nvGrpSpPr>
            <p:grpSpPr bwMode="auto">
              <a:xfrm>
                <a:off x="4128" y="3168"/>
                <a:ext cx="1344" cy="288"/>
                <a:chOff x="4080" y="2688"/>
                <a:chExt cx="1344" cy="288"/>
              </a:xfrm>
            </p:grpSpPr>
            <p:sp>
              <p:nvSpPr>
                <p:cNvPr id="79898" name="Line 26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7989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25</a:t>
                  </a:r>
                </a:p>
              </p:txBody>
            </p:sp>
            <p:sp>
              <p:nvSpPr>
                <p:cNvPr id="7990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smtp</a:t>
                  </a:r>
                </a:p>
              </p:txBody>
            </p:sp>
          </p:grpSp>
          <p:grpSp>
            <p:nvGrpSpPr>
              <p:cNvPr id="79901" name="Group 29"/>
              <p:cNvGrpSpPr>
                <a:grpSpLocks/>
              </p:cNvGrpSpPr>
              <p:nvPr/>
            </p:nvGrpSpPr>
            <p:grpSpPr bwMode="auto">
              <a:xfrm>
                <a:off x="4128" y="3360"/>
                <a:ext cx="1344" cy="288"/>
                <a:chOff x="4080" y="2688"/>
                <a:chExt cx="1344" cy="288"/>
              </a:xfrm>
            </p:grpSpPr>
            <p:sp>
              <p:nvSpPr>
                <p:cNvPr id="79902" name="Line 30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7990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21</a:t>
                  </a:r>
                </a:p>
              </p:txBody>
            </p:sp>
            <p:sp>
              <p:nvSpPr>
                <p:cNvPr id="7990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ftp</a:t>
                  </a:r>
                </a:p>
              </p:txBody>
            </p:sp>
          </p:grpSp>
        </p:grpSp>
        <p:sp>
          <p:nvSpPr>
            <p:cNvPr id="79905" name="Line 33"/>
            <p:cNvSpPr>
              <a:spLocks noChangeShapeType="1"/>
            </p:cNvSpPr>
            <p:nvPr/>
          </p:nvSpPr>
          <p:spPr bwMode="auto">
            <a:xfrm>
              <a:off x="1200" y="1632"/>
              <a:ext cx="3408" cy="1344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906" name="Line 34"/>
            <p:cNvSpPr>
              <a:spLocks noChangeShapeType="1"/>
            </p:cNvSpPr>
            <p:nvPr/>
          </p:nvSpPr>
          <p:spPr bwMode="auto">
            <a:xfrm flipH="1" flipV="1">
              <a:off x="1152" y="1776"/>
              <a:ext cx="3456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907" name="Line 35"/>
            <p:cNvSpPr>
              <a:spLocks noChangeShapeType="1"/>
            </p:cNvSpPr>
            <p:nvPr/>
          </p:nvSpPr>
          <p:spPr bwMode="auto">
            <a:xfrm flipH="1">
              <a:off x="1152" y="1728"/>
              <a:ext cx="3504" cy="12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908" name="Line 36"/>
            <p:cNvSpPr>
              <a:spLocks noChangeShapeType="1"/>
            </p:cNvSpPr>
            <p:nvPr/>
          </p:nvSpPr>
          <p:spPr bwMode="auto">
            <a:xfrm flipV="1">
              <a:off x="1152" y="1920"/>
              <a:ext cx="3504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909" name="Rectangle 37"/>
            <p:cNvSpPr>
              <a:spLocks noChangeArrowheads="1"/>
            </p:cNvSpPr>
            <p:nvPr/>
          </p:nvSpPr>
          <p:spPr bwMode="auto">
            <a:xfrm>
              <a:off x="2064" y="2400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A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79910" name="Rectangle 38"/>
            <p:cNvSpPr>
              <a:spLocks noChangeArrowheads="1"/>
            </p:cNvSpPr>
            <p:nvPr/>
          </p:nvSpPr>
          <p:spPr bwMode="auto">
            <a:xfrm>
              <a:off x="1728" y="2784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B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79911" name="Rectangle 39"/>
            <p:cNvSpPr>
              <a:spLocks noChangeArrowheads="1"/>
            </p:cNvSpPr>
            <p:nvPr/>
          </p:nvSpPr>
          <p:spPr bwMode="auto">
            <a:xfrm>
              <a:off x="1920" y="1728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C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79912" name="Rectangle 40"/>
            <p:cNvSpPr>
              <a:spLocks noChangeArrowheads="1"/>
            </p:cNvSpPr>
            <p:nvPr/>
          </p:nvSpPr>
          <p:spPr bwMode="auto">
            <a:xfrm>
              <a:off x="1440" y="1824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D</a:t>
              </a:r>
              <a:endParaRPr lang="ru-RU" altLang="ru-RU" sz="2400">
                <a:latin typeface="Times New Roman" pitchFamily="18" charset="0"/>
              </a:endParaRPr>
            </a:p>
          </p:txBody>
        </p:sp>
      </p:grpSp>
      <p:sp>
        <p:nvSpPr>
          <p:cNvPr id="79913" name="Line 41"/>
          <p:cNvSpPr>
            <a:spLocks noChangeShapeType="1"/>
          </p:cNvSpPr>
          <p:nvPr/>
        </p:nvSpPr>
        <p:spPr bwMode="auto">
          <a:xfrm>
            <a:off x="1828800" y="1981200"/>
            <a:ext cx="5562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9914" name="Line 42"/>
          <p:cNvSpPr>
            <a:spLocks noChangeShapeType="1"/>
          </p:cNvSpPr>
          <p:nvPr/>
        </p:nvSpPr>
        <p:spPr bwMode="auto">
          <a:xfrm>
            <a:off x="1828800" y="2209800"/>
            <a:ext cx="5562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9915" name="Rectangle 43"/>
          <p:cNvSpPr>
            <a:spLocks noChangeArrowheads="1"/>
          </p:cNvSpPr>
          <p:nvPr/>
        </p:nvSpPr>
        <p:spPr bwMode="auto">
          <a:xfrm>
            <a:off x="3352800" y="1828800"/>
            <a:ext cx="2286000" cy="53340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 b="1">
                <a:latin typeface="Times New Roman" pitchFamily="18" charset="0"/>
              </a:rPr>
              <a:t>Троянцы!!!</a:t>
            </a:r>
          </a:p>
        </p:txBody>
      </p:sp>
    </p:spTree>
    <p:extLst>
      <p:ext uri="{BB962C8B-B14F-4D97-AF65-F5344CB8AC3E}">
        <p14:creationId xmlns:p14="http://schemas.microsoft.com/office/powerpoint/2010/main" val="31039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3" grpId="0" animBg="1"/>
      <p:bldP spid="79914" grpId="0" animBg="1"/>
      <p:bldP spid="79915" grpId="0" animBg="1" autoUpdateAnimBg="0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335963" cy="1143000"/>
          </a:xfrm>
        </p:spPr>
        <p:txBody>
          <a:bodyPr/>
          <a:lstStyle/>
          <a:p>
            <a:r>
              <a:rPr lang="ru-RU" altLang="ru-RU"/>
              <a:t>Улучшенные правила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304800" y="1905000"/>
            <a:ext cx="561975" cy="1295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Правило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914400" y="1905000"/>
            <a:ext cx="11430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Направление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2057400" y="1905000"/>
            <a:ext cx="11430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Тип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200400" y="1905000"/>
            <a:ext cx="11430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Источник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304800" y="3200400"/>
            <a:ext cx="561975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А</a:t>
            </a:r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914400" y="32004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вход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2057400" y="32004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TCP</a:t>
            </a:r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3200400" y="32004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внешн</a:t>
            </a: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04800" y="3886200"/>
            <a:ext cx="561975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B</a:t>
            </a:r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914400" y="3886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выход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2057400" y="3886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TCP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3200400" y="3886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внутр</a:t>
            </a:r>
          </a:p>
        </p:txBody>
      </p:sp>
      <p:sp>
        <p:nvSpPr>
          <p:cNvPr id="82959" name="Text Box 15"/>
          <p:cNvSpPr txBox="1">
            <a:spLocks noChangeArrowheads="1"/>
          </p:cNvSpPr>
          <p:nvPr/>
        </p:nvSpPr>
        <p:spPr bwMode="auto">
          <a:xfrm>
            <a:off x="304800" y="4495800"/>
            <a:ext cx="561975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C</a:t>
            </a:r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914400" y="44958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выход</a:t>
            </a:r>
          </a:p>
        </p:txBody>
      </p:sp>
      <p:sp>
        <p:nvSpPr>
          <p:cNvPr id="82961" name="Text Box 17"/>
          <p:cNvSpPr txBox="1">
            <a:spLocks noChangeArrowheads="1"/>
          </p:cNvSpPr>
          <p:nvPr/>
        </p:nvSpPr>
        <p:spPr bwMode="auto">
          <a:xfrm>
            <a:off x="2057400" y="44958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TCP</a:t>
            </a:r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3200400" y="44958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внутр</a:t>
            </a: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304800" y="5181600"/>
            <a:ext cx="561975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ru-RU" sz="2400">
                <a:latin typeface="Times New Roman" pitchFamily="18" charset="0"/>
              </a:rPr>
              <a:t>D</a:t>
            </a:r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82964" name="Text Box 20"/>
          <p:cNvSpPr txBox="1">
            <a:spLocks noChangeArrowheads="1"/>
          </p:cNvSpPr>
          <p:nvPr/>
        </p:nvSpPr>
        <p:spPr bwMode="auto">
          <a:xfrm>
            <a:off x="914400" y="51816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вход</a:t>
            </a: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2057400" y="51816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TCP</a:t>
            </a:r>
          </a:p>
        </p:txBody>
      </p: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200400" y="51816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внешн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304800" y="5791200"/>
            <a:ext cx="561975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E</a:t>
            </a:r>
          </a:p>
        </p:txBody>
      </p:sp>
      <p:sp>
        <p:nvSpPr>
          <p:cNvPr id="82968" name="Text Box 24"/>
          <p:cNvSpPr txBox="1">
            <a:spLocks noChangeArrowheads="1"/>
          </p:cNvSpPr>
          <p:nvPr/>
        </p:nvSpPr>
        <p:spPr bwMode="auto">
          <a:xfrm>
            <a:off x="914400" y="5791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любое</a:t>
            </a:r>
          </a:p>
        </p:txBody>
      </p:sp>
      <p:sp>
        <p:nvSpPr>
          <p:cNvPr id="82969" name="Text Box 25"/>
          <p:cNvSpPr txBox="1">
            <a:spLocks noChangeArrowheads="1"/>
          </p:cNvSpPr>
          <p:nvPr/>
        </p:nvSpPr>
        <p:spPr bwMode="auto">
          <a:xfrm>
            <a:off x="2057400" y="5791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любой</a:t>
            </a: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3200400" y="5791200"/>
            <a:ext cx="11430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любой</a:t>
            </a:r>
          </a:p>
        </p:txBody>
      </p:sp>
      <p:grpSp>
        <p:nvGrpSpPr>
          <p:cNvPr id="82971" name="Group 27"/>
          <p:cNvGrpSpPr>
            <a:grpSpLocks/>
          </p:cNvGrpSpPr>
          <p:nvPr/>
        </p:nvGrpSpPr>
        <p:grpSpPr bwMode="auto">
          <a:xfrm>
            <a:off x="5486400" y="1905000"/>
            <a:ext cx="1371600" cy="4356100"/>
            <a:chOff x="3312" y="1200"/>
            <a:chExt cx="864" cy="2744"/>
          </a:xfrm>
        </p:grpSpPr>
        <p:sp>
          <p:nvSpPr>
            <p:cNvPr id="82972" name="Text Box 28"/>
            <p:cNvSpPr txBox="1">
              <a:spLocks noChangeArrowheads="1"/>
            </p:cNvSpPr>
            <p:nvPr/>
          </p:nvSpPr>
          <p:spPr bwMode="auto">
            <a:xfrm>
              <a:off x="3312" y="1200"/>
              <a:ext cx="8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Получатель</a:t>
              </a:r>
            </a:p>
          </p:txBody>
        </p:sp>
        <p:sp>
          <p:nvSpPr>
            <p:cNvPr id="82973" name="Text Box 29"/>
            <p:cNvSpPr txBox="1">
              <a:spLocks noChangeArrowheads="1"/>
            </p:cNvSpPr>
            <p:nvPr/>
          </p:nvSpPr>
          <p:spPr bwMode="auto">
            <a:xfrm>
              <a:off x="3312" y="2016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внутр</a:t>
              </a:r>
            </a:p>
          </p:txBody>
        </p:sp>
        <p:sp>
          <p:nvSpPr>
            <p:cNvPr id="82974" name="Text Box 30"/>
            <p:cNvSpPr txBox="1">
              <a:spLocks noChangeArrowheads="1"/>
            </p:cNvSpPr>
            <p:nvPr/>
          </p:nvSpPr>
          <p:spPr bwMode="auto">
            <a:xfrm>
              <a:off x="3312" y="2448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внешний</a:t>
              </a:r>
            </a:p>
          </p:txBody>
        </p:sp>
        <p:sp>
          <p:nvSpPr>
            <p:cNvPr id="82975" name="Text Box 31"/>
            <p:cNvSpPr txBox="1">
              <a:spLocks noChangeArrowheads="1"/>
            </p:cNvSpPr>
            <p:nvPr/>
          </p:nvSpPr>
          <p:spPr bwMode="auto">
            <a:xfrm>
              <a:off x="3312" y="2832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внешний</a:t>
              </a:r>
            </a:p>
          </p:txBody>
        </p:sp>
        <p:sp>
          <p:nvSpPr>
            <p:cNvPr id="82976" name="Text Box 32"/>
            <p:cNvSpPr txBox="1">
              <a:spLocks noChangeArrowheads="1"/>
            </p:cNvSpPr>
            <p:nvPr/>
          </p:nvSpPr>
          <p:spPr bwMode="auto">
            <a:xfrm>
              <a:off x="3312" y="3264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внутр</a:t>
              </a:r>
            </a:p>
          </p:txBody>
        </p:sp>
        <p:sp>
          <p:nvSpPr>
            <p:cNvPr id="82977" name="Text Box 33"/>
            <p:cNvSpPr txBox="1">
              <a:spLocks noChangeArrowheads="1"/>
            </p:cNvSpPr>
            <p:nvPr/>
          </p:nvSpPr>
          <p:spPr bwMode="auto">
            <a:xfrm>
              <a:off x="3312" y="3648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</p:grpSp>
      <p:grpSp>
        <p:nvGrpSpPr>
          <p:cNvPr id="82978" name="Group 34"/>
          <p:cNvGrpSpPr>
            <a:grpSpLocks/>
          </p:cNvGrpSpPr>
          <p:nvPr/>
        </p:nvGrpSpPr>
        <p:grpSpPr bwMode="auto">
          <a:xfrm>
            <a:off x="6858000" y="1905000"/>
            <a:ext cx="990600" cy="4295775"/>
            <a:chOff x="3600" y="1200"/>
            <a:chExt cx="672" cy="2706"/>
          </a:xfrm>
        </p:grpSpPr>
        <p:sp>
          <p:nvSpPr>
            <p:cNvPr id="82979" name="Text Box 35"/>
            <p:cNvSpPr txBox="1">
              <a:spLocks noChangeArrowheads="1"/>
            </p:cNvSpPr>
            <p:nvPr/>
          </p:nvSpPr>
          <p:spPr bwMode="auto">
            <a:xfrm>
              <a:off x="3600" y="1200"/>
              <a:ext cx="6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Порт получателя</a:t>
              </a:r>
            </a:p>
          </p:txBody>
        </p:sp>
        <p:sp>
          <p:nvSpPr>
            <p:cNvPr id="82980" name="Text Box 36"/>
            <p:cNvSpPr txBox="1">
              <a:spLocks noChangeArrowheads="1"/>
            </p:cNvSpPr>
            <p:nvPr/>
          </p:nvSpPr>
          <p:spPr bwMode="auto">
            <a:xfrm>
              <a:off x="3600" y="2016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25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81" name="Text Box 37"/>
            <p:cNvSpPr txBox="1">
              <a:spLocks noChangeArrowheads="1"/>
            </p:cNvSpPr>
            <p:nvPr/>
          </p:nvSpPr>
          <p:spPr bwMode="auto">
            <a:xfrm>
              <a:off x="3600" y="2448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82" name="Text Box 38"/>
            <p:cNvSpPr txBox="1">
              <a:spLocks noChangeArrowheads="1"/>
            </p:cNvSpPr>
            <p:nvPr/>
          </p:nvSpPr>
          <p:spPr bwMode="auto">
            <a:xfrm>
              <a:off x="3600" y="2832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25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83" name="Text Box 39"/>
            <p:cNvSpPr txBox="1">
              <a:spLocks noChangeArrowheads="1"/>
            </p:cNvSpPr>
            <p:nvPr/>
          </p:nvSpPr>
          <p:spPr bwMode="auto">
            <a:xfrm>
              <a:off x="3600" y="3264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84" name="Text Box 40"/>
            <p:cNvSpPr txBox="1">
              <a:spLocks noChangeArrowheads="1"/>
            </p:cNvSpPr>
            <p:nvPr/>
          </p:nvSpPr>
          <p:spPr bwMode="auto">
            <a:xfrm>
              <a:off x="3600" y="3648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любой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82985" name="Group 41"/>
          <p:cNvGrpSpPr>
            <a:grpSpLocks/>
          </p:cNvGrpSpPr>
          <p:nvPr/>
        </p:nvGrpSpPr>
        <p:grpSpPr bwMode="auto">
          <a:xfrm>
            <a:off x="7848600" y="1905000"/>
            <a:ext cx="1066800" cy="4295775"/>
            <a:chOff x="4704" y="1200"/>
            <a:chExt cx="912" cy="2706"/>
          </a:xfrm>
        </p:grpSpPr>
        <p:sp>
          <p:nvSpPr>
            <p:cNvPr id="82986" name="Text Box 42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Действие</a:t>
              </a:r>
            </a:p>
          </p:txBody>
        </p:sp>
        <p:sp>
          <p:nvSpPr>
            <p:cNvPr id="82987" name="Text Box 43"/>
            <p:cNvSpPr txBox="1">
              <a:spLocks noChangeArrowheads="1"/>
            </p:cNvSpPr>
            <p:nvPr/>
          </p:nvSpPr>
          <p:spPr bwMode="auto">
            <a:xfrm>
              <a:off x="4704" y="2016"/>
              <a:ext cx="91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82988" name="Text Box 44"/>
            <p:cNvSpPr txBox="1">
              <a:spLocks noChangeArrowheads="1"/>
            </p:cNvSpPr>
            <p:nvPr/>
          </p:nvSpPr>
          <p:spPr bwMode="auto">
            <a:xfrm>
              <a:off x="4704" y="2448"/>
              <a:ext cx="91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82989" name="Text Box 45"/>
            <p:cNvSpPr txBox="1">
              <a:spLocks noChangeArrowheads="1"/>
            </p:cNvSpPr>
            <p:nvPr/>
          </p:nvSpPr>
          <p:spPr bwMode="auto">
            <a:xfrm>
              <a:off x="4704" y="2832"/>
              <a:ext cx="91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82990" name="Text Box 46"/>
            <p:cNvSpPr txBox="1">
              <a:spLocks noChangeArrowheads="1"/>
            </p:cNvSpPr>
            <p:nvPr/>
          </p:nvSpPr>
          <p:spPr bwMode="auto">
            <a:xfrm>
              <a:off x="4704" y="3264"/>
              <a:ext cx="91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82991" name="Text Box 47"/>
            <p:cNvSpPr txBox="1">
              <a:spLocks noChangeArrowheads="1"/>
            </p:cNvSpPr>
            <p:nvPr/>
          </p:nvSpPr>
          <p:spPr bwMode="auto">
            <a:xfrm>
              <a:off x="4704" y="3648"/>
              <a:ext cx="91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отказ</a:t>
              </a:r>
            </a:p>
          </p:txBody>
        </p:sp>
      </p:grpSp>
      <p:grpSp>
        <p:nvGrpSpPr>
          <p:cNvPr id="82992" name="Group 48"/>
          <p:cNvGrpSpPr>
            <a:grpSpLocks/>
          </p:cNvGrpSpPr>
          <p:nvPr/>
        </p:nvGrpSpPr>
        <p:grpSpPr bwMode="auto">
          <a:xfrm>
            <a:off x="4419600" y="1905000"/>
            <a:ext cx="990600" cy="4295775"/>
            <a:chOff x="3600" y="1200"/>
            <a:chExt cx="672" cy="2706"/>
          </a:xfrm>
        </p:grpSpPr>
        <p:sp>
          <p:nvSpPr>
            <p:cNvPr id="82993" name="Text Box 49"/>
            <p:cNvSpPr txBox="1">
              <a:spLocks noChangeArrowheads="1"/>
            </p:cNvSpPr>
            <p:nvPr/>
          </p:nvSpPr>
          <p:spPr bwMode="auto">
            <a:xfrm>
              <a:off x="3600" y="1200"/>
              <a:ext cx="672" cy="771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Порт источника</a:t>
              </a:r>
            </a:p>
          </p:txBody>
        </p:sp>
        <p:sp>
          <p:nvSpPr>
            <p:cNvPr id="82994" name="Text Box 50"/>
            <p:cNvSpPr txBox="1">
              <a:spLocks noChangeArrowheads="1"/>
            </p:cNvSpPr>
            <p:nvPr/>
          </p:nvSpPr>
          <p:spPr bwMode="auto">
            <a:xfrm>
              <a:off x="3600" y="2016"/>
              <a:ext cx="672" cy="258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 dirty="0">
                  <a:latin typeface="Times New Roman" pitchFamily="18" charset="0"/>
                </a:rPr>
                <a:t>&gt;=1024</a:t>
              </a:r>
              <a:endParaRPr lang="ru-RU" altLang="ru-RU" sz="2000" dirty="0">
                <a:latin typeface="Times New Roman" pitchFamily="18" charset="0"/>
              </a:endParaRPr>
            </a:p>
          </p:txBody>
        </p:sp>
        <p:sp>
          <p:nvSpPr>
            <p:cNvPr id="82995" name="Text Box 51"/>
            <p:cNvSpPr txBox="1">
              <a:spLocks noChangeArrowheads="1"/>
            </p:cNvSpPr>
            <p:nvPr/>
          </p:nvSpPr>
          <p:spPr bwMode="auto">
            <a:xfrm>
              <a:off x="3600" y="2448"/>
              <a:ext cx="672" cy="258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000" dirty="0">
                  <a:latin typeface="Times New Roman" pitchFamily="18" charset="0"/>
                </a:rPr>
                <a:t>25</a:t>
              </a:r>
              <a:endParaRPr lang="ru-RU" altLang="ru-RU" sz="2000" dirty="0">
                <a:latin typeface="Times New Roman" pitchFamily="18" charset="0"/>
              </a:endParaRPr>
            </a:p>
          </p:txBody>
        </p:sp>
        <p:sp>
          <p:nvSpPr>
            <p:cNvPr id="82996" name="Text Box 52"/>
            <p:cNvSpPr txBox="1">
              <a:spLocks noChangeArrowheads="1"/>
            </p:cNvSpPr>
            <p:nvPr/>
          </p:nvSpPr>
          <p:spPr bwMode="auto">
            <a:xfrm>
              <a:off x="3600" y="2832"/>
              <a:ext cx="672" cy="258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97" name="Text Box 53"/>
            <p:cNvSpPr txBox="1">
              <a:spLocks noChangeArrowheads="1"/>
            </p:cNvSpPr>
            <p:nvPr/>
          </p:nvSpPr>
          <p:spPr bwMode="auto">
            <a:xfrm>
              <a:off x="3600" y="3264"/>
              <a:ext cx="672" cy="258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25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82998" name="Text Box 54"/>
            <p:cNvSpPr txBox="1">
              <a:spLocks noChangeArrowheads="1"/>
            </p:cNvSpPr>
            <p:nvPr/>
          </p:nvSpPr>
          <p:spPr bwMode="auto">
            <a:xfrm>
              <a:off x="3600" y="3648"/>
              <a:ext cx="672" cy="258"/>
            </a:xfrm>
            <a:prstGeom prst="rect">
              <a:avLst/>
            </a:prstGeom>
            <a:solidFill>
              <a:schemeClr val="fol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любой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672" y="116632"/>
            <a:ext cx="8590256" cy="1143000"/>
          </a:xfrm>
        </p:spPr>
        <p:txBody>
          <a:bodyPr/>
          <a:lstStyle/>
          <a:p>
            <a:r>
              <a:rPr lang="ru-RU" altLang="ru-RU" dirty="0"/>
              <a:t>Улучшенные правила </a:t>
            </a:r>
            <a:r>
              <a:rPr lang="en-US" altLang="ru-RU" dirty="0"/>
              <a:t>A,B,C,D,E</a:t>
            </a:r>
            <a:endParaRPr lang="ru-RU" altLang="ru-RU" dirty="0"/>
          </a:p>
        </p:txBody>
      </p:sp>
      <p:grpSp>
        <p:nvGrpSpPr>
          <p:cNvPr id="83971" name="Group 3"/>
          <p:cNvGrpSpPr>
            <a:grpSpLocks/>
          </p:cNvGrpSpPr>
          <p:nvPr/>
        </p:nvGrpSpPr>
        <p:grpSpPr bwMode="auto">
          <a:xfrm>
            <a:off x="228600" y="1676400"/>
            <a:ext cx="8664575" cy="4800600"/>
            <a:chOff x="144" y="1056"/>
            <a:chExt cx="5458" cy="3024"/>
          </a:xfrm>
        </p:grpSpPr>
        <p:grpSp>
          <p:nvGrpSpPr>
            <p:cNvPr id="83972" name="Group 4"/>
            <p:cNvGrpSpPr>
              <a:grpSpLocks/>
            </p:cNvGrpSpPr>
            <p:nvPr/>
          </p:nvGrpSpPr>
          <p:grpSpPr bwMode="auto">
            <a:xfrm>
              <a:off x="144" y="1056"/>
              <a:ext cx="5458" cy="3024"/>
              <a:chOff x="144" y="1056"/>
              <a:chExt cx="5458" cy="3024"/>
            </a:xfrm>
          </p:grpSpPr>
          <p:sp>
            <p:nvSpPr>
              <p:cNvPr id="83973" name="Line 5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0" cy="24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74" name="Line 6"/>
              <p:cNvSpPr>
                <a:spLocks noChangeShapeType="1"/>
              </p:cNvSpPr>
              <p:nvPr/>
            </p:nvSpPr>
            <p:spPr bwMode="auto">
              <a:xfrm>
                <a:off x="1152" y="1152"/>
                <a:ext cx="0" cy="249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75" name="Line 7"/>
              <p:cNvSpPr>
                <a:spLocks noChangeShapeType="1"/>
              </p:cNvSpPr>
              <p:nvPr/>
            </p:nvSpPr>
            <p:spPr bwMode="auto">
              <a:xfrm>
                <a:off x="1152" y="3648"/>
                <a:ext cx="350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76" name="Text Box 8"/>
              <p:cNvSpPr txBox="1">
                <a:spLocks noChangeArrowheads="1"/>
              </p:cNvSpPr>
              <p:nvPr/>
            </p:nvSpPr>
            <p:spPr bwMode="auto">
              <a:xfrm>
                <a:off x="144" y="1104"/>
                <a:ext cx="768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Наш сервер</a:t>
                </a:r>
              </a:p>
            </p:txBody>
          </p:sp>
          <p:sp>
            <p:nvSpPr>
              <p:cNvPr id="83977" name="Text Box 9"/>
              <p:cNvSpPr txBox="1">
                <a:spLocks noChangeArrowheads="1"/>
              </p:cNvSpPr>
              <p:nvPr/>
            </p:nvSpPr>
            <p:spPr bwMode="auto">
              <a:xfrm>
                <a:off x="4680" y="1056"/>
                <a:ext cx="922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ru-RU" altLang="ru-RU" sz="2400" dirty="0">
                    <a:latin typeface="Times New Roman" pitchFamily="18" charset="0"/>
                  </a:rPr>
                  <a:t>Внешний сервер</a:t>
                </a:r>
              </a:p>
            </p:txBody>
          </p:sp>
          <p:sp>
            <p:nvSpPr>
              <p:cNvPr id="83978" name="Line 10"/>
              <p:cNvSpPr>
                <a:spLocks noChangeShapeType="1"/>
              </p:cNvSpPr>
              <p:nvPr/>
            </p:nvSpPr>
            <p:spPr bwMode="auto">
              <a:xfrm>
                <a:off x="1104" y="2400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79" name="Line 11"/>
              <p:cNvSpPr>
                <a:spLocks noChangeShapeType="1"/>
              </p:cNvSpPr>
              <p:nvPr/>
            </p:nvSpPr>
            <p:spPr bwMode="auto">
              <a:xfrm>
                <a:off x="4608" y="2400"/>
                <a:ext cx="144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0" name="Text Box 12"/>
              <p:cNvSpPr txBox="1">
                <a:spLocks noChangeArrowheads="1"/>
              </p:cNvSpPr>
              <p:nvPr/>
            </p:nvSpPr>
            <p:spPr bwMode="auto">
              <a:xfrm>
                <a:off x="1296" y="2256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1024</a:t>
                </a:r>
              </a:p>
            </p:txBody>
          </p:sp>
          <p:sp>
            <p:nvSpPr>
              <p:cNvPr id="83981" name="Text Box 13"/>
              <p:cNvSpPr txBox="1">
                <a:spLocks noChangeArrowheads="1"/>
              </p:cNvSpPr>
              <p:nvPr/>
            </p:nvSpPr>
            <p:spPr bwMode="auto">
              <a:xfrm>
                <a:off x="3984" y="2256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1024</a:t>
                </a:r>
              </a:p>
            </p:txBody>
          </p:sp>
          <p:sp>
            <p:nvSpPr>
              <p:cNvPr id="83982" name="Text Box 14"/>
              <p:cNvSpPr txBox="1">
                <a:spLocks noChangeArrowheads="1"/>
              </p:cNvSpPr>
              <p:nvPr/>
            </p:nvSpPr>
            <p:spPr bwMode="auto">
              <a:xfrm>
                <a:off x="912" y="3792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порт</a:t>
                </a:r>
              </a:p>
            </p:txBody>
          </p:sp>
          <p:sp>
            <p:nvSpPr>
              <p:cNvPr id="83983" name="Text Box 15"/>
              <p:cNvSpPr txBox="1">
                <a:spLocks noChangeArrowheads="1"/>
              </p:cNvSpPr>
              <p:nvPr/>
            </p:nvSpPr>
            <p:spPr bwMode="auto">
              <a:xfrm>
                <a:off x="4272" y="3792"/>
                <a:ext cx="52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ru-RU" altLang="ru-RU" sz="2400">
                    <a:latin typeface="Times New Roman" pitchFamily="18" charset="0"/>
                  </a:rPr>
                  <a:t>порт</a:t>
                </a:r>
              </a:p>
            </p:txBody>
          </p:sp>
        </p:grpSp>
        <p:grpSp>
          <p:nvGrpSpPr>
            <p:cNvPr id="83984" name="Group 16"/>
            <p:cNvGrpSpPr>
              <a:grpSpLocks/>
            </p:cNvGrpSpPr>
            <p:nvPr/>
          </p:nvGrpSpPr>
          <p:grpSpPr bwMode="auto">
            <a:xfrm>
              <a:off x="4128" y="2592"/>
              <a:ext cx="1344" cy="1056"/>
              <a:chOff x="4128" y="2592"/>
              <a:chExt cx="1344" cy="1056"/>
            </a:xfrm>
          </p:grpSpPr>
          <p:grpSp>
            <p:nvGrpSpPr>
              <p:cNvPr id="83985" name="Group 17"/>
              <p:cNvGrpSpPr>
                <a:grpSpLocks/>
              </p:cNvGrpSpPr>
              <p:nvPr/>
            </p:nvGrpSpPr>
            <p:grpSpPr bwMode="auto">
              <a:xfrm>
                <a:off x="4128" y="2592"/>
                <a:ext cx="1344" cy="288"/>
                <a:chOff x="4080" y="2688"/>
                <a:chExt cx="1344" cy="288"/>
              </a:xfrm>
            </p:grpSpPr>
            <p:sp>
              <p:nvSpPr>
                <p:cNvPr id="83986" name="Line 18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398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110</a:t>
                  </a:r>
                </a:p>
              </p:txBody>
            </p:sp>
            <p:sp>
              <p:nvSpPr>
                <p:cNvPr id="8398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ru-RU" sz="2400">
                      <a:latin typeface="Times New Roman" pitchFamily="18" charset="0"/>
                    </a:rPr>
                    <a:t>POP3</a:t>
                  </a:r>
                  <a:endParaRPr lang="ru-RU" altLang="ru-RU" sz="24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3989" name="Group 21"/>
              <p:cNvGrpSpPr>
                <a:grpSpLocks/>
              </p:cNvGrpSpPr>
              <p:nvPr/>
            </p:nvGrpSpPr>
            <p:grpSpPr bwMode="auto">
              <a:xfrm>
                <a:off x="4128" y="2880"/>
                <a:ext cx="1344" cy="288"/>
                <a:chOff x="4080" y="2688"/>
                <a:chExt cx="1344" cy="288"/>
              </a:xfrm>
            </p:grpSpPr>
            <p:sp>
              <p:nvSpPr>
                <p:cNvPr id="83990" name="Line 22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399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80</a:t>
                  </a:r>
                </a:p>
              </p:txBody>
            </p:sp>
            <p:sp>
              <p:nvSpPr>
                <p:cNvPr id="8399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ru-RU" sz="2400">
                      <a:latin typeface="Times New Roman" pitchFamily="18" charset="0"/>
                    </a:rPr>
                    <a:t>http</a:t>
                  </a:r>
                  <a:endParaRPr lang="ru-RU" altLang="ru-RU" sz="240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3993" name="Group 25"/>
              <p:cNvGrpSpPr>
                <a:grpSpLocks/>
              </p:cNvGrpSpPr>
              <p:nvPr/>
            </p:nvGrpSpPr>
            <p:grpSpPr bwMode="auto">
              <a:xfrm>
                <a:off x="4128" y="3168"/>
                <a:ext cx="1344" cy="288"/>
                <a:chOff x="4080" y="2688"/>
                <a:chExt cx="1344" cy="288"/>
              </a:xfrm>
            </p:grpSpPr>
            <p:sp>
              <p:nvSpPr>
                <p:cNvPr id="83994" name="Line 26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399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25</a:t>
                  </a:r>
                </a:p>
              </p:txBody>
            </p:sp>
            <p:sp>
              <p:nvSpPr>
                <p:cNvPr id="8399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smtp</a:t>
                  </a:r>
                </a:p>
              </p:txBody>
            </p:sp>
          </p:grpSp>
          <p:grpSp>
            <p:nvGrpSpPr>
              <p:cNvPr id="83997" name="Group 29"/>
              <p:cNvGrpSpPr>
                <a:grpSpLocks/>
              </p:cNvGrpSpPr>
              <p:nvPr/>
            </p:nvGrpSpPr>
            <p:grpSpPr bwMode="auto">
              <a:xfrm>
                <a:off x="4128" y="3360"/>
                <a:ext cx="1344" cy="288"/>
                <a:chOff x="4080" y="2688"/>
                <a:chExt cx="1344" cy="288"/>
              </a:xfrm>
            </p:grpSpPr>
            <p:sp>
              <p:nvSpPr>
                <p:cNvPr id="83998" name="Line 30"/>
                <p:cNvSpPr>
                  <a:spLocks noChangeShapeType="1"/>
                </p:cNvSpPr>
                <p:nvPr/>
              </p:nvSpPr>
              <p:spPr bwMode="auto">
                <a:xfrm>
                  <a:off x="4608" y="2832"/>
                  <a:ext cx="1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399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080" y="2688"/>
                  <a:ext cx="4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21</a:t>
                  </a:r>
                </a:p>
              </p:txBody>
            </p:sp>
            <p:sp>
              <p:nvSpPr>
                <p:cNvPr id="8400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848" y="268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altLang="ru-RU" sz="2400">
                      <a:latin typeface="Times New Roman" pitchFamily="18" charset="0"/>
                    </a:rPr>
                    <a:t>ftp</a:t>
                  </a:r>
                </a:p>
              </p:txBody>
            </p:sp>
          </p:grpSp>
        </p:grpSp>
        <p:sp>
          <p:nvSpPr>
            <p:cNvPr id="84001" name="Line 33"/>
            <p:cNvSpPr>
              <a:spLocks noChangeShapeType="1"/>
            </p:cNvSpPr>
            <p:nvPr/>
          </p:nvSpPr>
          <p:spPr bwMode="auto">
            <a:xfrm>
              <a:off x="1200" y="1632"/>
              <a:ext cx="3408" cy="1344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02" name="Line 34"/>
            <p:cNvSpPr>
              <a:spLocks noChangeShapeType="1"/>
            </p:cNvSpPr>
            <p:nvPr/>
          </p:nvSpPr>
          <p:spPr bwMode="auto">
            <a:xfrm flipH="1" flipV="1">
              <a:off x="1152" y="1776"/>
              <a:ext cx="3456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03" name="Line 35"/>
            <p:cNvSpPr>
              <a:spLocks noChangeShapeType="1"/>
            </p:cNvSpPr>
            <p:nvPr/>
          </p:nvSpPr>
          <p:spPr bwMode="auto">
            <a:xfrm flipH="1">
              <a:off x="1152" y="1728"/>
              <a:ext cx="3504" cy="12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04" name="Line 36"/>
            <p:cNvSpPr>
              <a:spLocks noChangeShapeType="1"/>
            </p:cNvSpPr>
            <p:nvPr/>
          </p:nvSpPr>
          <p:spPr bwMode="auto">
            <a:xfrm flipV="1">
              <a:off x="1152" y="1920"/>
              <a:ext cx="3504" cy="1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05" name="Rectangle 37"/>
            <p:cNvSpPr>
              <a:spLocks noChangeArrowheads="1"/>
            </p:cNvSpPr>
            <p:nvPr/>
          </p:nvSpPr>
          <p:spPr bwMode="auto">
            <a:xfrm>
              <a:off x="2064" y="2400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A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84006" name="Rectangle 38"/>
            <p:cNvSpPr>
              <a:spLocks noChangeArrowheads="1"/>
            </p:cNvSpPr>
            <p:nvPr/>
          </p:nvSpPr>
          <p:spPr bwMode="auto">
            <a:xfrm>
              <a:off x="1728" y="2784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B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84007" name="Rectangle 39"/>
            <p:cNvSpPr>
              <a:spLocks noChangeArrowheads="1"/>
            </p:cNvSpPr>
            <p:nvPr/>
          </p:nvSpPr>
          <p:spPr bwMode="auto">
            <a:xfrm>
              <a:off x="1920" y="1728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C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84008" name="Rectangle 40"/>
            <p:cNvSpPr>
              <a:spLocks noChangeArrowheads="1"/>
            </p:cNvSpPr>
            <p:nvPr/>
          </p:nvSpPr>
          <p:spPr bwMode="auto">
            <a:xfrm>
              <a:off x="1440" y="1824"/>
              <a:ext cx="336" cy="336"/>
            </a:xfrm>
            <a:prstGeom prst="rec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ru-RU" sz="2400" b="1">
                  <a:latin typeface="Times New Roman" pitchFamily="18" charset="0"/>
                </a:rPr>
                <a:t>D</a:t>
              </a:r>
              <a:endParaRPr lang="ru-RU" altLang="ru-RU" sz="2400">
                <a:latin typeface="Times New Roman" pitchFamily="18" charset="0"/>
              </a:endParaRPr>
            </a:p>
          </p:txBody>
        </p:sp>
      </p:grpSp>
      <p:sp>
        <p:nvSpPr>
          <p:cNvPr id="84009" name="Line 41"/>
          <p:cNvSpPr>
            <a:spLocks noChangeShapeType="1"/>
          </p:cNvSpPr>
          <p:nvPr/>
        </p:nvSpPr>
        <p:spPr bwMode="auto">
          <a:xfrm>
            <a:off x="1828800" y="1981200"/>
            <a:ext cx="5562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4010" name="Line 42"/>
          <p:cNvSpPr>
            <a:spLocks noChangeShapeType="1"/>
          </p:cNvSpPr>
          <p:nvPr/>
        </p:nvSpPr>
        <p:spPr bwMode="auto">
          <a:xfrm>
            <a:off x="1828800" y="2209800"/>
            <a:ext cx="5562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352800" y="1828800"/>
            <a:ext cx="2286000" cy="53340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2400" b="1">
                <a:latin typeface="Times New Roman" pitchFamily="18" charset="0"/>
              </a:rPr>
              <a:t>Троянцы!!!</a:t>
            </a:r>
          </a:p>
        </p:txBody>
      </p:sp>
      <p:grpSp>
        <p:nvGrpSpPr>
          <p:cNvPr id="84012" name="Group 44"/>
          <p:cNvGrpSpPr>
            <a:grpSpLocks/>
          </p:cNvGrpSpPr>
          <p:nvPr/>
        </p:nvGrpSpPr>
        <p:grpSpPr bwMode="auto">
          <a:xfrm>
            <a:off x="3810000" y="1524000"/>
            <a:ext cx="1752600" cy="1219200"/>
            <a:chOff x="2400" y="960"/>
            <a:chExt cx="1104" cy="768"/>
          </a:xfrm>
        </p:grpSpPr>
        <p:sp>
          <p:nvSpPr>
            <p:cNvPr id="84013" name="Line 45"/>
            <p:cNvSpPr>
              <a:spLocks noChangeShapeType="1"/>
            </p:cNvSpPr>
            <p:nvPr/>
          </p:nvSpPr>
          <p:spPr bwMode="auto">
            <a:xfrm>
              <a:off x="2400" y="1008"/>
              <a:ext cx="1104" cy="67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14" name="Line 46"/>
            <p:cNvSpPr>
              <a:spLocks noChangeShapeType="1"/>
            </p:cNvSpPr>
            <p:nvPr/>
          </p:nvSpPr>
          <p:spPr bwMode="auto">
            <a:xfrm flipH="1">
              <a:off x="2496" y="960"/>
              <a:ext cx="768" cy="768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177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88640"/>
            <a:ext cx="6512511" cy="1143000"/>
          </a:xfrm>
        </p:spPr>
        <p:txBody>
          <a:bodyPr/>
          <a:lstStyle/>
          <a:p>
            <a:r>
              <a:rPr lang="ru-RU" altLang="ru-RU" dirty="0"/>
              <a:t>Задача 2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484784"/>
            <a:ext cx="8521824" cy="4114800"/>
          </a:xfrm>
          <a:prstGeom prst="rect">
            <a:avLst/>
          </a:prstGeom>
        </p:spPr>
        <p:txBody>
          <a:bodyPr/>
          <a:lstStyle/>
          <a:p>
            <a:r>
              <a:rPr lang="ru-RU" altLang="ru-RU" sz="2600" dirty="0"/>
              <a:t>Защищаемая организация имеет сеть 123.45.0.0/16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Запретить из Интернет доступ в сеть 123.45.0.0/16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Но разрешить доступ в подсеть 123.45.6.0/24 данной сети из сети 135.79.0.0/16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При этом специально запретить в защищаемую сеть доступ из подсети 135.79.6.0/24, за исключением доступа к подсети 123.45.6.0/24 </a:t>
            </a:r>
          </a:p>
        </p:txBody>
      </p:sp>
    </p:spTree>
    <p:extLst>
      <p:ext uri="{BB962C8B-B14F-4D97-AF65-F5344CB8AC3E}">
        <p14:creationId xmlns:p14="http://schemas.microsoft.com/office/powerpoint/2010/main" val="36036822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496944" cy="1143000"/>
          </a:xfrm>
        </p:spPr>
        <p:txBody>
          <a:bodyPr/>
          <a:lstStyle/>
          <a:p>
            <a:r>
              <a:rPr lang="ru-RU" altLang="ru-RU" dirty="0"/>
              <a:t>Пояснение - маска подсети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556792"/>
            <a:ext cx="8488363" cy="4114800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Адрес в сети: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123.45.6.0 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01111011.00101101.00000110.00000000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255.255.255.255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11111111.11111111.11111111.11111111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/16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255.255.0.0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/24</a:t>
            </a:r>
          </a:p>
          <a:p>
            <a:pPr lvl="1"/>
            <a:r>
              <a:rPr lang="ru-RU" altLang="ru-RU" sz="2200" dirty="0">
                <a:latin typeface="Courier New" pitchFamily="49" charset="0"/>
              </a:rPr>
              <a:t>255.255.255.0</a:t>
            </a:r>
          </a:p>
        </p:txBody>
      </p:sp>
      <p:sp>
        <p:nvSpPr>
          <p:cNvPr id="86020" name="AutoShape 4"/>
          <p:cNvSpPr>
            <a:spLocks/>
          </p:cNvSpPr>
          <p:nvPr/>
        </p:nvSpPr>
        <p:spPr bwMode="auto">
          <a:xfrm rot="-5400000">
            <a:off x="2457500" y="2161256"/>
            <a:ext cx="76200" cy="3048000"/>
          </a:xfrm>
          <a:prstGeom prst="leftBrace">
            <a:avLst>
              <a:gd name="adj1" fmla="val 3333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71500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122238"/>
            <a:ext cx="8879904" cy="1295400"/>
          </a:xfrm>
        </p:spPr>
        <p:txBody>
          <a:bodyPr/>
          <a:lstStyle/>
          <a:p>
            <a:r>
              <a:rPr lang="ru-RU" altLang="ru-RU" dirty="0"/>
              <a:t>Правила фильтрации пакетов, поступающих извне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312738" y="1905000"/>
            <a:ext cx="8602663" cy="1295400"/>
            <a:chOff x="197" y="1200"/>
            <a:chExt cx="5419" cy="816"/>
          </a:xfrm>
        </p:grpSpPr>
        <p:sp>
          <p:nvSpPr>
            <p:cNvPr id="87044" name="Text Box 4"/>
            <p:cNvSpPr txBox="1">
              <a:spLocks noChangeArrowheads="1"/>
            </p:cNvSpPr>
            <p:nvPr/>
          </p:nvSpPr>
          <p:spPr bwMode="auto">
            <a:xfrm>
              <a:off x="197" y="1200"/>
              <a:ext cx="349" cy="81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Правило</a:t>
              </a:r>
            </a:p>
          </p:txBody>
        </p:sp>
        <p:sp>
          <p:nvSpPr>
            <p:cNvPr id="87045" name="Text Box 5"/>
            <p:cNvSpPr txBox="1">
              <a:spLocks noChangeArrowheads="1"/>
            </p:cNvSpPr>
            <p:nvPr/>
          </p:nvSpPr>
          <p:spPr bwMode="auto">
            <a:xfrm>
              <a:off x="528" y="1200"/>
              <a:ext cx="20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Адрес источника</a:t>
              </a:r>
            </a:p>
          </p:txBody>
        </p:sp>
        <p:sp>
          <p:nvSpPr>
            <p:cNvPr id="87046" name="Text Box 6"/>
            <p:cNvSpPr txBox="1">
              <a:spLocks noChangeArrowheads="1"/>
            </p:cNvSpPr>
            <p:nvPr/>
          </p:nvSpPr>
          <p:spPr bwMode="auto">
            <a:xfrm>
              <a:off x="2592" y="1200"/>
              <a:ext cx="18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Адрес назначения</a:t>
              </a:r>
            </a:p>
          </p:txBody>
        </p:sp>
        <p:sp>
          <p:nvSpPr>
            <p:cNvPr id="87047" name="Text Box 7"/>
            <p:cNvSpPr txBox="1">
              <a:spLocks noChangeArrowheads="1"/>
            </p:cNvSpPr>
            <p:nvPr/>
          </p:nvSpPr>
          <p:spPr bwMode="auto">
            <a:xfrm>
              <a:off x="446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Действие</a:t>
              </a:r>
            </a:p>
          </p:txBody>
        </p:sp>
      </p:grpSp>
      <p:grpSp>
        <p:nvGrpSpPr>
          <p:cNvPr id="87048" name="Group 8"/>
          <p:cNvGrpSpPr>
            <a:grpSpLocks/>
          </p:cNvGrpSpPr>
          <p:nvPr/>
        </p:nvGrpSpPr>
        <p:grpSpPr bwMode="auto">
          <a:xfrm>
            <a:off x="304800" y="3276600"/>
            <a:ext cx="8610600" cy="533400"/>
            <a:chOff x="192" y="1200"/>
            <a:chExt cx="5424" cy="816"/>
          </a:xfrm>
        </p:grpSpPr>
        <p:sp>
          <p:nvSpPr>
            <p:cNvPr id="87049" name="Text Box 9"/>
            <p:cNvSpPr txBox="1">
              <a:spLocks noChangeArrowheads="1"/>
            </p:cNvSpPr>
            <p:nvPr/>
          </p:nvSpPr>
          <p:spPr bwMode="auto">
            <a:xfrm>
              <a:off x="192" y="1297"/>
              <a:ext cx="354" cy="71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А</a:t>
              </a:r>
            </a:p>
          </p:txBody>
        </p:sp>
        <p:sp>
          <p:nvSpPr>
            <p:cNvPr id="87050" name="Text Box 10"/>
            <p:cNvSpPr txBox="1">
              <a:spLocks noChangeArrowheads="1"/>
            </p:cNvSpPr>
            <p:nvPr/>
          </p:nvSpPr>
          <p:spPr bwMode="auto">
            <a:xfrm>
              <a:off x="528" y="1200"/>
              <a:ext cx="20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135.79.0.0/16</a:t>
              </a:r>
            </a:p>
          </p:txBody>
        </p:sp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2592" y="1200"/>
              <a:ext cx="18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123.45.6.0/24</a:t>
              </a:r>
            </a:p>
          </p:txBody>
        </p:sp>
        <p:sp>
          <p:nvSpPr>
            <p:cNvPr id="87052" name="Text Box 12"/>
            <p:cNvSpPr txBox="1">
              <a:spLocks noChangeArrowheads="1"/>
            </p:cNvSpPr>
            <p:nvPr/>
          </p:nvSpPr>
          <p:spPr bwMode="auto">
            <a:xfrm>
              <a:off x="446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разрешение</a:t>
              </a:r>
            </a:p>
          </p:txBody>
        </p:sp>
      </p:grpSp>
      <p:grpSp>
        <p:nvGrpSpPr>
          <p:cNvPr id="87053" name="Group 13"/>
          <p:cNvGrpSpPr>
            <a:grpSpLocks/>
          </p:cNvGrpSpPr>
          <p:nvPr/>
        </p:nvGrpSpPr>
        <p:grpSpPr bwMode="auto">
          <a:xfrm>
            <a:off x="304800" y="3886200"/>
            <a:ext cx="8610600" cy="533400"/>
            <a:chOff x="192" y="1200"/>
            <a:chExt cx="5424" cy="816"/>
          </a:xfrm>
        </p:grpSpPr>
        <p:sp>
          <p:nvSpPr>
            <p:cNvPr id="87054" name="Text Box 14"/>
            <p:cNvSpPr txBox="1">
              <a:spLocks noChangeArrowheads="1"/>
            </p:cNvSpPr>
            <p:nvPr/>
          </p:nvSpPr>
          <p:spPr bwMode="auto">
            <a:xfrm>
              <a:off x="192" y="1297"/>
              <a:ext cx="354" cy="71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B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87055" name="Text Box 15"/>
            <p:cNvSpPr txBox="1">
              <a:spLocks noChangeArrowheads="1"/>
            </p:cNvSpPr>
            <p:nvPr/>
          </p:nvSpPr>
          <p:spPr bwMode="auto">
            <a:xfrm>
              <a:off x="528" y="1200"/>
              <a:ext cx="20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135.79.6.0/24</a:t>
              </a:r>
            </a:p>
          </p:txBody>
        </p:sp>
        <p:sp>
          <p:nvSpPr>
            <p:cNvPr id="87056" name="Text Box 16"/>
            <p:cNvSpPr txBox="1">
              <a:spLocks noChangeArrowheads="1"/>
            </p:cNvSpPr>
            <p:nvPr/>
          </p:nvSpPr>
          <p:spPr bwMode="auto">
            <a:xfrm>
              <a:off x="2592" y="1200"/>
              <a:ext cx="18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123.45.0.0/16</a:t>
              </a:r>
            </a:p>
          </p:txBody>
        </p:sp>
        <p:sp>
          <p:nvSpPr>
            <p:cNvPr id="87057" name="Text Box 17"/>
            <p:cNvSpPr txBox="1">
              <a:spLocks noChangeArrowheads="1"/>
            </p:cNvSpPr>
            <p:nvPr/>
          </p:nvSpPr>
          <p:spPr bwMode="auto">
            <a:xfrm>
              <a:off x="446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отказ</a:t>
              </a:r>
            </a:p>
          </p:txBody>
        </p:sp>
      </p:grpSp>
      <p:grpSp>
        <p:nvGrpSpPr>
          <p:cNvPr id="87058" name="Group 18"/>
          <p:cNvGrpSpPr>
            <a:grpSpLocks/>
          </p:cNvGrpSpPr>
          <p:nvPr/>
        </p:nvGrpSpPr>
        <p:grpSpPr bwMode="auto">
          <a:xfrm>
            <a:off x="304800" y="4495800"/>
            <a:ext cx="8610600" cy="533400"/>
            <a:chOff x="192" y="1200"/>
            <a:chExt cx="5424" cy="816"/>
          </a:xfrm>
        </p:grpSpPr>
        <p:sp>
          <p:nvSpPr>
            <p:cNvPr id="87059" name="Text Box 19"/>
            <p:cNvSpPr txBox="1">
              <a:spLocks noChangeArrowheads="1"/>
            </p:cNvSpPr>
            <p:nvPr/>
          </p:nvSpPr>
          <p:spPr bwMode="auto">
            <a:xfrm>
              <a:off x="192" y="1297"/>
              <a:ext cx="354" cy="71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С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87060" name="Text Box 20"/>
            <p:cNvSpPr txBox="1">
              <a:spLocks noChangeArrowheads="1"/>
            </p:cNvSpPr>
            <p:nvPr/>
          </p:nvSpPr>
          <p:spPr bwMode="auto">
            <a:xfrm>
              <a:off x="528" y="1200"/>
              <a:ext cx="20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0.0.0.0/0</a:t>
              </a:r>
            </a:p>
          </p:txBody>
        </p:sp>
        <p:sp>
          <p:nvSpPr>
            <p:cNvPr id="87061" name="Text Box 21"/>
            <p:cNvSpPr txBox="1">
              <a:spLocks noChangeArrowheads="1"/>
            </p:cNvSpPr>
            <p:nvPr/>
          </p:nvSpPr>
          <p:spPr bwMode="auto">
            <a:xfrm>
              <a:off x="2592" y="1200"/>
              <a:ext cx="18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0.0.0.0/0</a:t>
              </a:r>
            </a:p>
          </p:txBody>
        </p:sp>
        <p:sp>
          <p:nvSpPr>
            <p:cNvPr id="87062" name="Text Box 22"/>
            <p:cNvSpPr txBox="1">
              <a:spLocks noChangeArrowheads="1"/>
            </p:cNvSpPr>
            <p:nvPr/>
          </p:nvSpPr>
          <p:spPr bwMode="auto">
            <a:xfrm>
              <a:off x="446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отказ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74440" y="5103674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А: 	Разрешить доступ в подсеть 123.45.6.0/24 данной сети 123.45.0.0/16</a:t>
            </a:r>
          </a:p>
          <a:p>
            <a:pPr algn="just"/>
            <a:r>
              <a:rPr lang="ru-RU" dirty="0" smtClean="0"/>
              <a:t>из </a:t>
            </a:r>
            <a:r>
              <a:rPr lang="ru-RU" dirty="0"/>
              <a:t>сети 135.79.0.0/16</a:t>
            </a:r>
          </a:p>
          <a:p>
            <a:pPr algn="just"/>
            <a:r>
              <a:rPr lang="ru-RU" dirty="0"/>
              <a:t>В:	</a:t>
            </a:r>
            <a:r>
              <a:rPr lang="ru-RU" dirty="0" smtClean="0"/>
              <a:t>Специально </a:t>
            </a:r>
            <a:r>
              <a:rPr lang="ru-RU" dirty="0"/>
              <a:t>запретить в защищаемую сеть 123.45.0.0/16</a:t>
            </a:r>
          </a:p>
          <a:p>
            <a:pPr algn="just"/>
            <a:r>
              <a:rPr lang="ru-RU" dirty="0" smtClean="0"/>
              <a:t>доступ </a:t>
            </a:r>
            <a:r>
              <a:rPr lang="ru-RU" dirty="0"/>
              <a:t>из подсети 135.79.6.0/24, за исключением доступа к подсети 123.45.6.0/24 </a:t>
            </a:r>
          </a:p>
          <a:p>
            <a:pPr algn="just"/>
            <a:r>
              <a:rPr lang="ru-RU" dirty="0" smtClean="0"/>
              <a:t>С:	Запретить </a:t>
            </a:r>
            <a:r>
              <a:rPr lang="ru-RU" dirty="0"/>
              <a:t>из Интернет доступ в сеть </a:t>
            </a:r>
            <a:r>
              <a:rPr lang="ru-RU" dirty="0" smtClean="0"/>
              <a:t>123.45.0.0/16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Примеры пакетов</a:t>
            </a:r>
          </a:p>
        </p:txBody>
      </p:sp>
      <p:grpSp>
        <p:nvGrpSpPr>
          <p:cNvPr id="88067" name="Group 3"/>
          <p:cNvGrpSpPr>
            <a:grpSpLocks/>
          </p:cNvGrpSpPr>
          <p:nvPr/>
        </p:nvGrpSpPr>
        <p:grpSpPr bwMode="auto">
          <a:xfrm>
            <a:off x="312738" y="1412776"/>
            <a:ext cx="8602663" cy="1295400"/>
            <a:chOff x="197" y="1200"/>
            <a:chExt cx="5419" cy="816"/>
          </a:xfrm>
        </p:grpSpPr>
        <p:sp>
          <p:nvSpPr>
            <p:cNvPr id="88068" name="Text Box 4"/>
            <p:cNvSpPr txBox="1">
              <a:spLocks noChangeArrowheads="1"/>
            </p:cNvSpPr>
            <p:nvPr/>
          </p:nvSpPr>
          <p:spPr bwMode="auto">
            <a:xfrm>
              <a:off x="197" y="1200"/>
              <a:ext cx="349" cy="81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anchor="b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Пакет</a:t>
              </a:r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576" y="1200"/>
              <a:ext cx="1008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Адрес источника</a:t>
              </a:r>
            </a:p>
          </p:txBody>
        </p:sp>
        <p:sp>
          <p:nvSpPr>
            <p:cNvPr id="88070" name="Text Box 6"/>
            <p:cNvSpPr txBox="1">
              <a:spLocks noChangeArrowheads="1"/>
            </p:cNvSpPr>
            <p:nvPr/>
          </p:nvSpPr>
          <p:spPr bwMode="auto">
            <a:xfrm>
              <a:off x="158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Адрес назначения</a:t>
              </a:r>
            </a:p>
          </p:txBody>
        </p:sp>
        <p:sp>
          <p:nvSpPr>
            <p:cNvPr id="88071" name="Text Box 7"/>
            <p:cNvSpPr txBox="1">
              <a:spLocks noChangeArrowheads="1"/>
            </p:cNvSpPr>
            <p:nvPr/>
          </p:nvSpPr>
          <p:spPr bwMode="auto">
            <a:xfrm>
              <a:off x="2736" y="1200"/>
              <a:ext cx="1056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Требуемое действие</a:t>
              </a:r>
            </a:p>
          </p:txBody>
        </p:sp>
        <p:sp>
          <p:nvSpPr>
            <p:cNvPr id="88072" name="Text Box 8"/>
            <p:cNvSpPr txBox="1">
              <a:spLocks noChangeArrowheads="1"/>
            </p:cNvSpPr>
            <p:nvPr/>
          </p:nvSpPr>
          <p:spPr bwMode="auto">
            <a:xfrm>
              <a:off x="3792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Действие </a:t>
              </a:r>
              <a:r>
                <a:rPr lang="en-US" altLang="ru-RU" sz="2400" dirty="0">
                  <a:latin typeface="Times New Roman" pitchFamily="18" charset="0"/>
                </a:rPr>
                <a:t>ABC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88073" name="Text Box 9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Действие BAC</a:t>
              </a:r>
            </a:p>
          </p:txBody>
        </p:sp>
      </p:grpSp>
      <p:grpSp>
        <p:nvGrpSpPr>
          <p:cNvPr id="88074" name="Group 10"/>
          <p:cNvGrpSpPr>
            <a:grpSpLocks/>
          </p:cNvGrpSpPr>
          <p:nvPr/>
        </p:nvGrpSpPr>
        <p:grpSpPr bwMode="auto">
          <a:xfrm>
            <a:off x="292281" y="2696487"/>
            <a:ext cx="8610600" cy="512762"/>
            <a:chOff x="192" y="1200"/>
            <a:chExt cx="5424" cy="816"/>
          </a:xfrm>
        </p:grpSpPr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192" y="1316"/>
              <a:ext cx="354" cy="7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8076" name="Text Box 12"/>
            <p:cNvSpPr txBox="1">
              <a:spLocks noChangeArrowheads="1"/>
            </p:cNvSpPr>
            <p:nvPr/>
          </p:nvSpPr>
          <p:spPr bwMode="auto">
            <a:xfrm>
              <a:off x="576" y="1200"/>
              <a:ext cx="1008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135.79.6.1</a:t>
              </a:r>
            </a:p>
          </p:txBody>
        </p:sp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158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123.45.1.1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2736" y="1200"/>
              <a:ext cx="1056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отказ</a:t>
              </a:r>
            </a:p>
          </p:txBody>
        </p:sp>
        <p:sp>
          <p:nvSpPr>
            <p:cNvPr id="88079" name="Text Box 15"/>
            <p:cNvSpPr txBox="1">
              <a:spLocks noChangeArrowheads="1"/>
            </p:cNvSpPr>
            <p:nvPr/>
          </p:nvSpPr>
          <p:spPr bwMode="auto">
            <a:xfrm>
              <a:off x="3792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Отказ (</a:t>
              </a:r>
              <a:r>
                <a:rPr lang="en-US" altLang="ru-RU" sz="2200" dirty="0">
                  <a:latin typeface="Times New Roman" pitchFamily="18" charset="0"/>
                </a:rPr>
                <a:t>B)</a:t>
              </a:r>
              <a:endParaRPr lang="ru-RU" altLang="ru-RU" sz="2200" dirty="0">
                <a:latin typeface="Times New Roman" pitchFamily="18" charset="0"/>
              </a:endParaRPr>
            </a:p>
          </p:txBody>
        </p:sp>
        <p:sp>
          <p:nvSpPr>
            <p:cNvPr id="88080" name="Text Box 16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Отказ (</a:t>
              </a:r>
              <a:r>
                <a:rPr lang="en-US" altLang="ru-RU" sz="2200" dirty="0">
                  <a:latin typeface="Times New Roman" pitchFamily="18" charset="0"/>
                </a:rPr>
                <a:t>B)</a:t>
              </a:r>
              <a:endParaRPr lang="ru-RU" altLang="ru-RU" sz="2200" dirty="0">
                <a:latin typeface="Times New Roman" pitchFamily="18" charset="0"/>
              </a:endParaRPr>
            </a:p>
          </p:txBody>
        </p:sp>
      </p:grpSp>
      <p:grpSp>
        <p:nvGrpSpPr>
          <p:cNvPr id="88081" name="Group 17"/>
          <p:cNvGrpSpPr>
            <a:grpSpLocks/>
          </p:cNvGrpSpPr>
          <p:nvPr/>
        </p:nvGrpSpPr>
        <p:grpSpPr bwMode="auto">
          <a:xfrm>
            <a:off x="275056" y="3193545"/>
            <a:ext cx="8610600" cy="512763"/>
            <a:chOff x="192" y="1200"/>
            <a:chExt cx="5424" cy="816"/>
          </a:xfrm>
        </p:grpSpPr>
        <p:sp>
          <p:nvSpPr>
            <p:cNvPr id="88082" name="Text Box 18"/>
            <p:cNvSpPr txBox="1">
              <a:spLocks noChangeArrowheads="1"/>
            </p:cNvSpPr>
            <p:nvPr/>
          </p:nvSpPr>
          <p:spPr bwMode="auto">
            <a:xfrm>
              <a:off x="192" y="1316"/>
              <a:ext cx="354" cy="7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88083" name="Text Box 19"/>
            <p:cNvSpPr txBox="1">
              <a:spLocks noChangeArrowheads="1"/>
            </p:cNvSpPr>
            <p:nvPr/>
          </p:nvSpPr>
          <p:spPr bwMode="auto">
            <a:xfrm>
              <a:off x="576" y="1200"/>
              <a:ext cx="1008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135.79.6.1</a:t>
              </a:r>
            </a:p>
          </p:txBody>
        </p:sp>
        <p:sp>
          <p:nvSpPr>
            <p:cNvPr id="88084" name="Text Box 20"/>
            <p:cNvSpPr txBox="1">
              <a:spLocks noChangeArrowheads="1"/>
            </p:cNvSpPr>
            <p:nvPr/>
          </p:nvSpPr>
          <p:spPr bwMode="auto">
            <a:xfrm>
              <a:off x="158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123.45.6.1</a:t>
              </a:r>
            </a:p>
          </p:txBody>
        </p:sp>
        <p:sp>
          <p:nvSpPr>
            <p:cNvPr id="88085" name="Text Box 21"/>
            <p:cNvSpPr txBox="1">
              <a:spLocks noChangeArrowheads="1"/>
            </p:cNvSpPr>
            <p:nvPr/>
          </p:nvSpPr>
          <p:spPr bwMode="auto">
            <a:xfrm>
              <a:off x="2736" y="1200"/>
              <a:ext cx="1056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разрешение</a:t>
              </a:r>
            </a:p>
          </p:txBody>
        </p:sp>
        <p:sp>
          <p:nvSpPr>
            <p:cNvPr id="88086" name="Text Box 22"/>
            <p:cNvSpPr txBox="1">
              <a:spLocks noChangeArrowheads="1"/>
            </p:cNvSpPr>
            <p:nvPr/>
          </p:nvSpPr>
          <p:spPr bwMode="auto">
            <a:xfrm>
              <a:off x="3792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 dirty="0" err="1">
                  <a:latin typeface="Times New Roman" pitchFamily="18" charset="0"/>
                </a:rPr>
                <a:t>разр</a:t>
              </a:r>
              <a:r>
                <a:rPr lang="ru-RU" altLang="ru-RU" sz="2200" dirty="0">
                  <a:latin typeface="Times New Roman" pitchFamily="18" charset="0"/>
                </a:rPr>
                <a:t>.(</a:t>
              </a:r>
              <a:r>
                <a:rPr lang="en-US" altLang="ru-RU" sz="2200" dirty="0">
                  <a:latin typeface="Times New Roman" pitchFamily="18" charset="0"/>
                </a:rPr>
                <a:t>A)</a:t>
              </a:r>
              <a:endParaRPr lang="ru-RU" altLang="ru-RU" sz="2200" dirty="0">
                <a:latin typeface="Times New Roman" pitchFamily="18" charset="0"/>
              </a:endParaRPr>
            </a:p>
          </p:txBody>
        </p:sp>
        <p:sp>
          <p:nvSpPr>
            <p:cNvPr id="88087" name="Text Box 23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Отказ (</a:t>
              </a:r>
              <a:r>
                <a:rPr lang="en-US" altLang="ru-RU" sz="2200">
                  <a:latin typeface="Times New Roman" pitchFamily="18" charset="0"/>
                </a:rPr>
                <a:t>B)</a:t>
              </a:r>
              <a:endParaRPr lang="ru-RU" altLang="ru-RU" sz="2200">
                <a:latin typeface="Times New Roman" pitchFamily="18" charset="0"/>
              </a:endParaRPr>
            </a:p>
          </p:txBody>
        </p:sp>
      </p:grpSp>
      <p:grpSp>
        <p:nvGrpSpPr>
          <p:cNvPr id="88088" name="Group 24"/>
          <p:cNvGrpSpPr>
            <a:grpSpLocks/>
          </p:cNvGrpSpPr>
          <p:nvPr/>
        </p:nvGrpSpPr>
        <p:grpSpPr bwMode="auto">
          <a:xfrm>
            <a:off x="274440" y="3689359"/>
            <a:ext cx="8610600" cy="512763"/>
            <a:chOff x="192" y="1200"/>
            <a:chExt cx="5424" cy="816"/>
          </a:xfrm>
        </p:grpSpPr>
        <p:sp>
          <p:nvSpPr>
            <p:cNvPr id="88089" name="Text Box 25"/>
            <p:cNvSpPr txBox="1">
              <a:spLocks noChangeArrowheads="1"/>
            </p:cNvSpPr>
            <p:nvPr/>
          </p:nvSpPr>
          <p:spPr bwMode="auto">
            <a:xfrm>
              <a:off x="192" y="1316"/>
              <a:ext cx="354" cy="7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88090" name="Text Box 26"/>
            <p:cNvSpPr txBox="1">
              <a:spLocks noChangeArrowheads="1"/>
            </p:cNvSpPr>
            <p:nvPr/>
          </p:nvSpPr>
          <p:spPr bwMode="auto">
            <a:xfrm>
              <a:off x="576" y="1200"/>
              <a:ext cx="1008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135.79.1.1</a:t>
              </a:r>
            </a:p>
          </p:txBody>
        </p:sp>
        <p:sp>
          <p:nvSpPr>
            <p:cNvPr id="88091" name="Text Box 27"/>
            <p:cNvSpPr txBox="1">
              <a:spLocks noChangeArrowheads="1"/>
            </p:cNvSpPr>
            <p:nvPr/>
          </p:nvSpPr>
          <p:spPr bwMode="auto">
            <a:xfrm>
              <a:off x="158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123.45.6.1</a:t>
              </a:r>
            </a:p>
          </p:txBody>
        </p:sp>
        <p:sp>
          <p:nvSpPr>
            <p:cNvPr id="88092" name="Text Box 28"/>
            <p:cNvSpPr txBox="1">
              <a:spLocks noChangeArrowheads="1"/>
            </p:cNvSpPr>
            <p:nvPr/>
          </p:nvSpPr>
          <p:spPr bwMode="auto">
            <a:xfrm>
              <a:off x="2736" y="1200"/>
              <a:ext cx="1056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разрешение</a:t>
              </a:r>
            </a:p>
          </p:txBody>
        </p:sp>
        <p:sp>
          <p:nvSpPr>
            <p:cNvPr id="88093" name="Text Box 29"/>
            <p:cNvSpPr txBox="1">
              <a:spLocks noChangeArrowheads="1"/>
            </p:cNvSpPr>
            <p:nvPr/>
          </p:nvSpPr>
          <p:spPr bwMode="auto">
            <a:xfrm>
              <a:off x="3792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разр.(</a:t>
              </a:r>
              <a:r>
                <a:rPr lang="en-US" altLang="ru-RU" sz="2200">
                  <a:latin typeface="Times New Roman" pitchFamily="18" charset="0"/>
                </a:rPr>
                <a:t>A)</a:t>
              </a:r>
              <a:endParaRPr lang="ru-RU" altLang="ru-RU" sz="2200">
                <a:latin typeface="Times New Roman" pitchFamily="18" charset="0"/>
              </a:endParaRPr>
            </a:p>
          </p:txBody>
        </p:sp>
        <p:sp>
          <p:nvSpPr>
            <p:cNvPr id="88094" name="Text Box 30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 разр.(A</a:t>
              </a:r>
              <a:r>
                <a:rPr lang="en-US" altLang="ru-RU" sz="2200">
                  <a:latin typeface="Times New Roman" pitchFamily="18" charset="0"/>
                </a:rPr>
                <a:t>)</a:t>
              </a:r>
              <a:endParaRPr lang="ru-RU" altLang="ru-RU" sz="2200">
                <a:latin typeface="Times New Roman" pitchFamily="18" charset="0"/>
              </a:endParaRPr>
            </a:p>
          </p:txBody>
        </p:sp>
      </p:grpSp>
      <p:grpSp>
        <p:nvGrpSpPr>
          <p:cNvPr id="88095" name="Group 31"/>
          <p:cNvGrpSpPr>
            <a:grpSpLocks/>
          </p:cNvGrpSpPr>
          <p:nvPr/>
        </p:nvGrpSpPr>
        <p:grpSpPr bwMode="auto">
          <a:xfrm>
            <a:off x="273466" y="4202122"/>
            <a:ext cx="8610600" cy="512763"/>
            <a:chOff x="192" y="1200"/>
            <a:chExt cx="5424" cy="816"/>
          </a:xfrm>
        </p:grpSpPr>
        <p:sp>
          <p:nvSpPr>
            <p:cNvPr id="88096" name="Text Box 32"/>
            <p:cNvSpPr txBox="1">
              <a:spLocks noChangeArrowheads="1"/>
            </p:cNvSpPr>
            <p:nvPr/>
          </p:nvSpPr>
          <p:spPr bwMode="auto">
            <a:xfrm>
              <a:off x="192" y="1316"/>
              <a:ext cx="354" cy="7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88097" name="Text Box 33"/>
            <p:cNvSpPr txBox="1">
              <a:spLocks noChangeArrowheads="1"/>
            </p:cNvSpPr>
            <p:nvPr/>
          </p:nvSpPr>
          <p:spPr bwMode="auto">
            <a:xfrm>
              <a:off x="576" y="1200"/>
              <a:ext cx="1008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135.79.1.1</a:t>
              </a:r>
            </a:p>
          </p:txBody>
        </p:sp>
        <p:sp>
          <p:nvSpPr>
            <p:cNvPr id="88098" name="Text Box 34"/>
            <p:cNvSpPr txBox="1">
              <a:spLocks noChangeArrowheads="1"/>
            </p:cNvSpPr>
            <p:nvPr/>
          </p:nvSpPr>
          <p:spPr bwMode="auto">
            <a:xfrm>
              <a:off x="1584" y="1200"/>
              <a:ext cx="115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123.45.1.1</a:t>
              </a:r>
            </a:p>
          </p:txBody>
        </p:sp>
        <p:sp>
          <p:nvSpPr>
            <p:cNvPr id="88099" name="Text Box 35"/>
            <p:cNvSpPr txBox="1">
              <a:spLocks noChangeArrowheads="1"/>
            </p:cNvSpPr>
            <p:nvPr/>
          </p:nvSpPr>
          <p:spPr bwMode="auto">
            <a:xfrm>
              <a:off x="2736" y="1200"/>
              <a:ext cx="1056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отказ</a:t>
              </a:r>
            </a:p>
          </p:txBody>
        </p:sp>
        <p:sp>
          <p:nvSpPr>
            <p:cNvPr id="88100" name="Text Box 36"/>
            <p:cNvSpPr txBox="1">
              <a:spLocks noChangeArrowheads="1"/>
            </p:cNvSpPr>
            <p:nvPr/>
          </p:nvSpPr>
          <p:spPr bwMode="auto">
            <a:xfrm>
              <a:off x="3792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200">
                  <a:latin typeface="Times New Roman" pitchFamily="18" charset="0"/>
                </a:rPr>
                <a:t>Отказ (С</a:t>
              </a:r>
              <a:r>
                <a:rPr lang="en-US" altLang="ru-RU" sz="2200">
                  <a:latin typeface="Times New Roman" pitchFamily="18" charset="0"/>
                </a:rPr>
                <a:t>)</a:t>
              </a:r>
              <a:endParaRPr lang="ru-RU" altLang="ru-RU" sz="2200">
                <a:latin typeface="Times New Roman" pitchFamily="18" charset="0"/>
              </a:endParaRPr>
            </a:p>
          </p:txBody>
        </p:sp>
        <p:sp>
          <p:nvSpPr>
            <p:cNvPr id="88101" name="Text Box 37"/>
            <p:cNvSpPr txBox="1">
              <a:spLocks noChangeArrowheads="1"/>
            </p:cNvSpPr>
            <p:nvPr/>
          </p:nvSpPr>
          <p:spPr bwMode="auto">
            <a:xfrm>
              <a:off x="4704" y="1200"/>
              <a:ext cx="91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200" dirty="0">
                  <a:latin typeface="Times New Roman" pitchFamily="18" charset="0"/>
                </a:rPr>
                <a:t>Отказ (С</a:t>
              </a:r>
              <a:r>
                <a:rPr lang="en-US" altLang="ru-RU" sz="2200" dirty="0">
                  <a:latin typeface="Times New Roman" pitchFamily="18" charset="0"/>
                </a:rPr>
                <a:t>)</a:t>
              </a:r>
              <a:endParaRPr lang="ru-RU" altLang="ru-RU" sz="2200" dirty="0">
                <a:latin typeface="Times New Roman" pitchFamily="18" charset="0"/>
              </a:endParaRPr>
            </a:p>
          </p:txBody>
        </p:sp>
      </p:grpSp>
      <p:sp>
        <p:nvSpPr>
          <p:cNvPr id="41" name="Прямоугольник 40"/>
          <p:cNvSpPr/>
          <p:nvPr/>
        </p:nvSpPr>
        <p:spPr>
          <a:xfrm>
            <a:off x="281106" y="4869160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А: 	Разрешить доступ в подсеть 123.45.6.0/24 данной сети 123.45.0.0/16</a:t>
            </a:r>
          </a:p>
          <a:p>
            <a:pPr algn="just"/>
            <a:r>
              <a:rPr lang="ru-RU" dirty="0" smtClean="0"/>
              <a:t>из </a:t>
            </a:r>
            <a:r>
              <a:rPr lang="ru-RU" dirty="0"/>
              <a:t>сети 135.79.0.0/16</a:t>
            </a:r>
          </a:p>
          <a:p>
            <a:pPr algn="just"/>
            <a:r>
              <a:rPr lang="ru-RU" dirty="0"/>
              <a:t>В:	</a:t>
            </a:r>
            <a:r>
              <a:rPr lang="ru-RU" dirty="0" smtClean="0"/>
              <a:t>Специально </a:t>
            </a:r>
            <a:r>
              <a:rPr lang="ru-RU" dirty="0"/>
              <a:t>запретить в защищаемую сеть 123.45.0.0/16</a:t>
            </a:r>
          </a:p>
          <a:p>
            <a:pPr algn="just"/>
            <a:r>
              <a:rPr lang="ru-RU" dirty="0" smtClean="0"/>
              <a:t>доступ </a:t>
            </a:r>
            <a:r>
              <a:rPr lang="ru-RU" dirty="0"/>
              <a:t>из подсети 135.79.6.0/24, за исключением доступа к подсети 123.45.6.0/24 </a:t>
            </a:r>
          </a:p>
          <a:p>
            <a:pPr algn="just"/>
            <a:r>
              <a:rPr lang="ru-RU" dirty="0" smtClean="0"/>
              <a:t>С:	Запретить </a:t>
            </a:r>
            <a:r>
              <a:rPr lang="ru-RU" dirty="0"/>
              <a:t>из Интернет доступ в сеть </a:t>
            </a:r>
            <a:r>
              <a:rPr lang="ru-RU" dirty="0" smtClean="0"/>
              <a:t>123.45.0.0/16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8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31"/>
            <a:ext cx="8892480" cy="1143000"/>
          </a:xfrm>
        </p:spPr>
        <p:txBody>
          <a:bodyPr/>
          <a:lstStyle/>
          <a:p>
            <a:r>
              <a:rPr lang="ru-RU" altLang="ru-RU" dirty="0"/>
              <a:t>Пример при удалении правила </a:t>
            </a:r>
            <a:r>
              <a:rPr lang="en-US" altLang="ru-RU" dirty="0"/>
              <a:t>B</a:t>
            </a:r>
            <a:endParaRPr lang="ru-RU" altLang="ru-RU" dirty="0"/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339792" y="1646156"/>
            <a:ext cx="553998" cy="12954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anchor="b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Пакет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941415" y="1646156"/>
            <a:ext cx="16002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Адрес источника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2541615" y="1646156"/>
            <a:ext cx="18288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Адрес назначения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4370415" y="1646156"/>
            <a:ext cx="16764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Требуемое действие</a:t>
            </a:r>
          </a:p>
        </p:txBody>
      </p:sp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6046815" y="1646156"/>
            <a:ext cx="2362200" cy="12239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400" dirty="0">
                <a:latin typeface="Times New Roman" pitchFamily="18" charset="0"/>
              </a:rPr>
              <a:t>Действие </a:t>
            </a:r>
            <a:r>
              <a:rPr lang="en-US" altLang="ru-RU" sz="2400" dirty="0">
                <a:latin typeface="Times New Roman" pitchFamily="18" charset="0"/>
              </a:rPr>
              <a:t>AC</a:t>
            </a:r>
            <a:endParaRPr lang="ru-RU" altLang="ru-RU" sz="2400" dirty="0">
              <a:latin typeface="Times New Roman" pitchFamily="18" charset="0"/>
            </a:endParaRP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331815" y="3035219"/>
            <a:ext cx="561975" cy="4397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1</a:t>
            </a:r>
          </a:p>
        </p:txBody>
      </p:sp>
      <p:sp>
        <p:nvSpPr>
          <p:cNvPr id="89097" name="Text Box 9"/>
          <p:cNvSpPr txBox="1">
            <a:spLocks noChangeArrowheads="1"/>
          </p:cNvSpPr>
          <p:nvPr/>
        </p:nvSpPr>
        <p:spPr bwMode="auto">
          <a:xfrm>
            <a:off x="941415" y="2962194"/>
            <a:ext cx="1600200" cy="4841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135.79.6.1</a:t>
            </a:r>
          </a:p>
        </p:txBody>
      </p:sp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2541615" y="2962194"/>
            <a:ext cx="1828800" cy="4841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123.45.1.1</a:t>
            </a:r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4370415" y="2962194"/>
            <a:ext cx="1676400" cy="4841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отказ</a:t>
            </a:r>
          </a:p>
        </p:txBody>
      </p:sp>
      <p:sp>
        <p:nvSpPr>
          <p:cNvPr id="89100" name="Text Box 12"/>
          <p:cNvSpPr txBox="1">
            <a:spLocks noChangeArrowheads="1"/>
          </p:cNvSpPr>
          <p:nvPr/>
        </p:nvSpPr>
        <p:spPr bwMode="auto">
          <a:xfrm>
            <a:off x="6046815" y="2962194"/>
            <a:ext cx="2362200" cy="4841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Отказ (</a:t>
            </a:r>
            <a:r>
              <a:rPr lang="en-US" altLang="ru-RU" sz="2200">
                <a:latin typeface="Times New Roman" pitchFamily="18" charset="0"/>
              </a:rPr>
              <a:t>С)</a:t>
            </a:r>
            <a:endParaRPr lang="ru-RU" altLang="ru-RU" sz="2200">
              <a:latin typeface="Times New Roman" pitchFamily="18" charset="0"/>
            </a:endParaRPr>
          </a:p>
        </p:txBody>
      </p:sp>
      <p:sp>
        <p:nvSpPr>
          <p:cNvPr id="89101" name="Text Box 13"/>
          <p:cNvSpPr txBox="1">
            <a:spLocks noChangeArrowheads="1"/>
          </p:cNvSpPr>
          <p:nvPr/>
        </p:nvSpPr>
        <p:spPr bwMode="auto">
          <a:xfrm>
            <a:off x="331815" y="3547981"/>
            <a:ext cx="561975" cy="43973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2</a:t>
            </a:r>
          </a:p>
        </p:txBody>
      </p:sp>
      <p:sp>
        <p:nvSpPr>
          <p:cNvPr id="89102" name="Text Box 14"/>
          <p:cNvSpPr txBox="1">
            <a:spLocks noChangeArrowheads="1"/>
          </p:cNvSpPr>
          <p:nvPr/>
        </p:nvSpPr>
        <p:spPr bwMode="auto">
          <a:xfrm>
            <a:off x="941415" y="3474956"/>
            <a:ext cx="1600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135.79.6.1</a:t>
            </a:r>
          </a:p>
        </p:txBody>
      </p:sp>
      <p:sp>
        <p:nvSpPr>
          <p:cNvPr id="89103" name="Text Box 15"/>
          <p:cNvSpPr txBox="1">
            <a:spLocks noChangeArrowheads="1"/>
          </p:cNvSpPr>
          <p:nvPr/>
        </p:nvSpPr>
        <p:spPr bwMode="auto">
          <a:xfrm>
            <a:off x="2541615" y="3474956"/>
            <a:ext cx="18288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123.45.6.1</a:t>
            </a:r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4370415" y="3474956"/>
            <a:ext cx="16764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разрешение</a:t>
            </a: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6046815" y="3474956"/>
            <a:ext cx="2362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Разрешение (</a:t>
            </a:r>
            <a:r>
              <a:rPr lang="en-US" altLang="ru-RU" sz="2200">
                <a:latin typeface="Times New Roman" pitchFamily="18" charset="0"/>
              </a:rPr>
              <a:t>A)</a:t>
            </a:r>
            <a:endParaRPr lang="ru-RU" altLang="ru-RU" sz="2200">
              <a:latin typeface="Times New Roman" pitchFamily="18" charset="0"/>
            </a:endParaRPr>
          </a:p>
        </p:txBody>
      </p:sp>
      <p:sp>
        <p:nvSpPr>
          <p:cNvPr id="89106" name="Text Box 18"/>
          <p:cNvSpPr txBox="1">
            <a:spLocks noChangeArrowheads="1"/>
          </p:cNvSpPr>
          <p:nvPr/>
        </p:nvSpPr>
        <p:spPr bwMode="auto">
          <a:xfrm>
            <a:off x="331815" y="4081381"/>
            <a:ext cx="561975" cy="43973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3</a:t>
            </a:r>
          </a:p>
        </p:txBody>
      </p:sp>
      <p:sp>
        <p:nvSpPr>
          <p:cNvPr id="89107" name="Text Box 19"/>
          <p:cNvSpPr txBox="1">
            <a:spLocks noChangeArrowheads="1"/>
          </p:cNvSpPr>
          <p:nvPr/>
        </p:nvSpPr>
        <p:spPr bwMode="auto">
          <a:xfrm>
            <a:off x="941415" y="4008356"/>
            <a:ext cx="1600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135.79.1.1</a:t>
            </a:r>
          </a:p>
        </p:txBody>
      </p:sp>
      <p:sp>
        <p:nvSpPr>
          <p:cNvPr id="89108" name="Text Box 20"/>
          <p:cNvSpPr txBox="1">
            <a:spLocks noChangeArrowheads="1"/>
          </p:cNvSpPr>
          <p:nvPr/>
        </p:nvSpPr>
        <p:spPr bwMode="auto">
          <a:xfrm>
            <a:off x="2541615" y="4008356"/>
            <a:ext cx="18288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123.45.6.1</a:t>
            </a:r>
          </a:p>
        </p:txBody>
      </p:sp>
      <p:sp>
        <p:nvSpPr>
          <p:cNvPr id="89109" name="Text Box 21"/>
          <p:cNvSpPr txBox="1">
            <a:spLocks noChangeArrowheads="1"/>
          </p:cNvSpPr>
          <p:nvPr/>
        </p:nvSpPr>
        <p:spPr bwMode="auto">
          <a:xfrm>
            <a:off x="4370415" y="4008356"/>
            <a:ext cx="16764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разрешение</a:t>
            </a:r>
          </a:p>
        </p:txBody>
      </p:sp>
      <p:sp>
        <p:nvSpPr>
          <p:cNvPr id="89110" name="Text Box 22"/>
          <p:cNvSpPr txBox="1">
            <a:spLocks noChangeArrowheads="1"/>
          </p:cNvSpPr>
          <p:nvPr/>
        </p:nvSpPr>
        <p:spPr bwMode="auto">
          <a:xfrm>
            <a:off x="6046815" y="4008356"/>
            <a:ext cx="2362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Разрешение (</a:t>
            </a:r>
            <a:r>
              <a:rPr lang="en-US" altLang="ru-RU" sz="2200">
                <a:latin typeface="Times New Roman" pitchFamily="18" charset="0"/>
              </a:rPr>
              <a:t>A)</a:t>
            </a:r>
            <a:endParaRPr lang="ru-RU" altLang="ru-RU" sz="2200">
              <a:latin typeface="Times New Roman" pitchFamily="18" charset="0"/>
            </a:endParaRPr>
          </a:p>
        </p:txBody>
      </p:sp>
      <p:sp>
        <p:nvSpPr>
          <p:cNvPr id="89111" name="Text Box 23"/>
          <p:cNvSpPr txBox="1">
            <a:spLocks noChangeArrowheads="1"/>
          </p:cNvSpPr>
          <p:nvPr/>
        </p:nvSpPr>
        <p:spPr bwMode="auto">
          <a:xfrm>
            <a:off x="331815" y="4577353"/>
            <a:ext cx="561975" cy="43973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4</a:t>
            </a:r>
          </a:p>
        </p:txBody>
      </p:sp>
      <p:sp>
        <p:nvSpPr>
          <p:cNvPr id="89112" name="Text Box 24"/>
          <p:cNvSpPr txBox="1">
            <a:spLocks noChangeArrowheads="1"/>
          </p:cNvSpPr>
          <p:nvPr/>
        </p:nvSpPr>
        <p:spPr bwMode="auto">
          <a:xfrm>
            <a:off x="941415" y="4504328"/>
            <a:ext cx="1600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135.79.1.1</a:t>
            </a:r>
          </a:p>
        </p:txBody>
      </p:sp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2541615" y="4504328"/>
            <a:ext cx="18288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123.45.1.1</a:t>
            </a:r>
          </a:p>
        </p:txBody>
      </p:sp>
      <p:sp>
        <p:nvSpPr>
          <p:cNvPr id="89114" name="Text Box 26"/>
          <p:cNvSpPr txBox="1">
            <a:spLocks noChangeArrowheads="1"/>
          </p:cNvSpPr>
          <p:nvPr/>
        </p:nvSpPr>
        <p:spPr bwMode="auto">
          <a:xfrm>
            <a:off x="4370415" y="4504328"/>
            <a:ext cx="16764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r>
              <a:rPr lang="ru-RU" altLang="ru-RU" sz="2200" dirty="0">
                <a:latin typeface="Times New Roman" pitchFamily="18" charset="0"/>
              </a:rPr>
              <a:t>отказ</a:t>
            </a:r>
          </a:p>
        </p:txBody>
      </p:sp>
      <p:sp>
        <p:nvSpPr>
          <p:cNvPr id="89115" name="Text Box 27"/>
          <p:cNvSpPr txBox="1">
            <a:spLocks noChangeArrowheads="1"/>
          </p:cNvSpPr>
          <p:nvPr/>
        </p:nvSpPr>
        <p:spPr bwMode="auto">
          <a:xfrm>
            <a:off x="6046815" y="4524999"/>
            <a:ext cx="2362200" cy="4841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ru-RU" altLang="ru-RU" sz="2200">
                <a:latin typeface="Times New Roman" pitchFamily="18" charset="0"/>
              </a:rPr>
              <a:t>Отказ (С</a:t>
            </a:r>
            <a:r>
              <a:rPr lang="en-US" altLang="ru-RU" sz="2200">
                <a:latin typeface="Times New Roman" pitchFamily="18" charset="0"/>
              </a:rPr>
              <a:t>)</a:t>
            </a:r>
            <a:endParaRPr lang="ru-RU" altLang="ru-RU" sz="2200">
              <a:latin typeface="Times New Roman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74440" y="5105433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А: 	Разрешить доступ в подсеть 123.45.6.0/24 данной сети 123.45.0.0/16</a:t>
            </a:r>
          </a:p>
          <a:p>
            <a:r>
              <a:rPr lang="ru-RU" dirty="0" smtClean="0"/>
              <a:t>из </a:t>
            </a:r>
            <a:r>
              <a:rPr lang="ru-RU" dirty="0"/>
              <a:t>сети 135.79.0.0/16</a:t>
            </a:r>
          </a:p>
          <a:p>
            <a:r>
              <a:rPr lang="ru-RU" dirty="0"/>
              <a:t>В:	</a:t>
            </a:r>
            <a:r>
              <a:rPr lang="ru-RU" dirty="0" smtClean="0"/>
              <a:t>Специально </a:t>
            </a:r>
            <a:r>
              <a:rPr lang="ru-RU" dirty="0"/>
              <a:t>запретить в защищаемую сеть 123.45.0.0/16</a:t>
            </a:r>
          </a:p>
          <a:p>
            <a:r>
              <a:rPr lang="ru-RU" dirty="0" smtClean="0"/>
              <a:t>доступ </a:t>
            </a:r>
            <a:r>
              <a:rPr lang="ru-RU" dirty="0"/>
              <a:t>из подсети 135.79.6.0/24, за исключением доступа к подсети 123.45.6.0/24 </a:t>
            </a:r>
          </a:p>
          <a:p>
            <a:r>
              <a:rPr lang="ru-RU" dirty="0" smtClean="0"/>
              <a:t>С:	Запретить </a:t>
            </a:r>
            <a:r>
              <a:rPr lang="ru-RU" dirty="0"/>
              <a:t>из Интернет доступ в сеть </a:t>
            </a:r>
            <a:r>
              <a:rPr lang="ru-RU" dirty="0" smtClean="0"/>
              <a:t>123.45.0.0/16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876265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9752" y="116632"/>
            <a:ext cx="6512511" cy="1143000"/>
          </a:xfrm>
        </p:spPr>
        <p:txBody>
          <a:bodyPr/>
          <a:lstStyle/>
          <a:p>
            <a:r>
              <a:rPr lang="ru-RU" altLang="ru-RU" dirty="0"/>
              <a:t>Задача 3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412776"/>
            <a:ext cx="83058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ru-RU" altLang="ru-RU" sz="2600" dirty="0"/>
              <a:t>Защищаемая организация имеет сеть 123.4.0.0/16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Входящие соединения </a:t>
            </a:r>
            <a:r>
              <a:rPr lang="en-US" altLang="ru-RU" sz="2600" dirty="0"/>
              <a:t>TELNET </a:t>
            </a:r>
            <a:r>
              <a:rPr lang="ru-RU" altLang="ru-RU" sz="2600" dirty="0"/>
              <a:t>разрешаются только с хостом 123.4.5.6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Входящие соединения </a:t>
            </a:r>
            <a:r>
              <a:rPr lang="en-US" altLang="ru-RU" sz="2600" dirty="0"/>
              <a:t>SMTP </a:t>
            </a:r>
            <a:r>
              <a:rPr lang="ru-RU" altLang="ru-RU" sz="2600" dirty="0"/>
              <a:t>разрешаются только с хостами 123.4.5.7 и 123.4.5.8 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Входящий обмен по </a:t>
            </a:r>
            <a:r>
              <a:rPr lang="en-US" altLang="ru-RU" sz="2600" dirty="0"/>
              <a:t>NNTP </a:t>
            </a:r>
            <a:r>
              <a:rPr lang="ru-RU" altLang="ru-RU" sz="2600" dirty="0"/>
              <a:t>разрешается только от сервера новостей 129.6.48.254 и только с хостом 123.4.5.9</a:t>
            </a:r>
          </a:p>
          <a:p>
            <a:pPr marL="560070" indent="-514350">
              <a:buFont typeface="+mj-lt"/>
              <a:buAutoNum type="arabicParenR"/>
            </a:pPr>
            <a:r>
              <a:rPr lang="ru-RU" altLang="ru-RU" sz="2600" dirty="0"/>
              <a:t>Входящий протокол </a:t>
            </a:r>
            <a:r>
              <a:rPr lang="en-US" altLang="ru-RU" sz="2600" dirty="0"/>
              <a:t>NTP (</a:t>
            </a:r>
            <a:r>
              <a:rPr lang="ru-RU" altLang="ru-RU" sz="2600" dirty="0"/>
              <a:t>сетевого времени) - разрешается для всех</a:t>
            </a:r>
          </a:p>
        </p:txBody>
      </p:sp>
    </p:spTree>
    <p:extLst>
      <p:ext uri="{BB962C8B-B14F-4D97-AF65-F5344CB8AC3E}">
        <p14:creationId xmlns:p14="http://schemas.microsoft.com/office/powerpoint/2010/main" val="514471805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335963" cy="1143000"/>
          </a:xfrm>
        </p:spPr>
        <p:txBody>
          <a:bodyPr/>
          <a:lstStyle/>
          <a:p>
            <a:r>
              <a:rPr lang="ru-RU" altLang="ru-RU"/>
              <a:t>Правила фильтрации</a:t>
            </a:r>
          </a:p>
        </p:txBody>
      </p:sp>
      <p:grpSp>
        <p:nvGrpSpPr>
          <p:cNvPr id="91139" name="Group 3"/>
          <p:cNvGrpSpPr>
            <a:grpSpLocks/>
          </p:cNvGrpSpPr>
          <p:nvPr/>
        </p:nvGrpSpPr>
        <p:grpSpPr bwMode="auto">
          <a:xfrm>
            <a:off x="312738" y="1447800"/>
            <a:ext cx="8602663" cy="1295400"/>
            <a:chOff x="197" y="912"/>
            <a:chExt cx="5419" cy="816"/>
          </a:xfrm>
        </p:grpSpPr>
        <p:sp>
          <p:nvSpPr>
            <p:cNvPr id="91140" name="Text Box 4"/>
            <p:cNvSpPr txBox="1">
              <a:spLocks noChangeArrowheads="1"/>
            </p:cNvSpPr>
            <p:nvPr/>
          </p:nvSpPr>
          <p:spPr bwMode="auto">
            <a:xfrm>
              <a:off x="197" y="912"/>
              <a:ext cx="349" cy="81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anchor="b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Правило</a:t>
              </a:r>
            </a:p>
          </p:txBody>
        </p:sp>
        <p:sp>
          <p:nvSpPr>
            <p:cNvPr id="91141" name="Text Box 5"/>
            <p:cNvSpPr txBox="1">
              <a:spLocks noChangeArrowheads="1"/>
            </p:cNvSpPr>
            <p:nvPr/>
          </p:nvSpPr>
          <p:spPr bwMode="auto">
            <a:xfrm>
              <a:off x="576" y="912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Направление</a:t>
              </a:r>
            </a:p>
          </p:txBody>
        </p:sp>
        <p:sp>
          <p:nvSpPr>
            <p:cNvPr id="91142" name="Text Box 6"/>
            <p:cNvSpPr txBox="1">
              <a:spLocks noChangeArrowheads="1"/>
            </p:cNvSpPr>
            <p:nvPr/>
          </p:nvSpPr>
          <p:spPr bwMode="auto">
            <a:xfrm>
              <a:off x="1296" y="912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Тип</a:t>
              </a:r>
            </a:p>
          </p:txBody>
        </p:sp>
        <p:sp>
          <p:nvSpPr>
            <p:cNvPr id="91143" name="Text Box 7"/>
            <p:cNvSpPr txBox="1">
              <a:spLocks noChangeArrowheads="1"/>
            </p:cNvSpPr>
            <p:nvPr/>
          </p:nvSpPr>
          <p:spPr bwMode="auto">
            <a:xfrm>
              <a:off x="2016" y="912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 err="1">
                  <a:latin typeface="Times New Roman" pitchFamily="18" charset="0"/>
                </a:rPr>
                <a:t>Адресисточника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91144" name="Text Box 8"/>
            <p:cNvSpPr txBox="1">
              <a:spLocks noChangeArrowheads="1"/>
            </p:cNvSpPr>
            <p:nvPr/>
          </p:nvSpPr>
          <p:spPr bwMode="auto">
            <a:xfrm>
              <a:off x="3456" y="912"/>
              <a:ext cx="86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 dirty="0">
                  <a:latin typeface="Times New Roman" pitchFamily="18" charset="0"/>
                </a:rPr>
                <a:t>Адрес получателя</a:t>
              </a:r>
            </a:p>
          </p:txBody>
        </p:sp>
        <p:sp>
          <p:nvSpPr>
            <p:cNvPr id="91145" name="Text Box 9"/>
            <p:cNvSpPr txBox="1">
              <a:spLocks noChangeArrowheads="1"/>
            </p:cNvSpPr>
            <p:nvPr/>
          </p:nvSpPr>
          <p:spPr bwMode="auto">
            <a:xfrm>
              <a:off x="4320" y="912"/>
              <a:ext cx="624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Порт получателя</a:t>
              </a:r>
            </a:p>
          </p:txBody>
        </p:sp>
        <p:sp>
          <p:nvSpPr>
            <p:cNvPr id="91146" name="Text Box 10"/>
            <p:cNvSpPr txBox="1">
              <a:spLocks noChangeArrowheads="1"/>
            </p:cNvSpPr>
            <p:nvPr/>
          </p:nvSpPr>
          <p:spPr bwMode="auto">
            <a:xfrm>
              <a:off x="4944" y="912"/>
              <a:ext cx="672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Действие</a:t>
              </a:r>
            </a:p>
          </p:txBody>
        </p:sp>
        <p:sp>
          <p:nvSpPr>
            <p:cNvPr id="91147" name="Text Box 11"/>
            <p:cNvSpPr txBox="1">
              <a:spLocks noChangeArrowheads="1"/>
            </p:cNvSpPr>
            <p:nvPr/>
          </p:nvSpPr>
          <p:spPr bwMode="auto">
            <a:xfrm>
              <a:off x="2736" y="912"/>
              <a:ext cx="720" cy="771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 dirty="0">
                  <a:latin typeface="Times New Roman" pitchFamily="18" charset="0"/>
                </a:rPr>
                <a:t>Порт источника</a:t>
              </a:r>
            </a:p>
          </p:txBody>
        </p:sp>
      </p:grpSp>
      <p:grpSp>
        <p:nvGrpSpPr>
          <p:cNvPr id="91148" name="Group 12"/>
          <p:cNvGrpSpPr>
            <a:grpSpLocks/>
          </p:cNvGrpSpPr>
          <p:nvPr/>
        </p:nvGrpSpPr>
        <p:grpSpPr bwMode="auto">
          <a:xfrm>
            <a:off x="304800" y="2819400"/>
            <a:ext cx="8610600" cy="482600"/>
            <a:chOff x="192" y="1768"/>
            <a:chExt cx="5424" cy="312"/>
          </a:xfrm>
        </p:grpSpPr>
        <p:sp>
          <p:nvSpPr>
            <p:cNvPr id="91149" name="Text Box 13"/>
            <p:cNvSpPr txBox="1">
              <a:spLocks noChangeArrowheads="1"/>
            </p:cNvSpPr>
            <p:nvPr/>
          </p:nvSpPr>
          <p:spPr bwMode="auto">
            <a:xfrm>
              <a:off x="192" y="1768"/>
              <a:ext cx="354" cy="3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А</a:t>
              </a:r>
            </a:p>
          </p:txBody>
        </p:sp>
        <p:sp>
          <p:nvSpPr>
            <p:cNvPr id="91150" name="Text Box 14"/>
            <p:cNvSpPr txBox="1">
              <a:spLocks noChangeArrowheads="1"/>
            </p:cNvSpPr>
            <p:nvPr/>
          </p:nvSpPr>
          <p:spPr bwMode="auto">
            <a:xfrm>
              <a:off x="576" y="1776"/>
              <a:ext cx="720" cy="3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51" name="Text Box 15"/>
            <p:cNvSpPr txBox="1">
              <a:spLocks noChangeArrowheads="1"/>
            </p:cNvSpPr>
            <p:nvPr/>
          </p:nvSpPr>
          <p:spPr bwMode="auto">
            <a:xfrm>
              <a:off x="1296" y="1776"/>
              <a:ext cx="720" cy="3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91152" name="Text Box 16"/>
            <p:cNvSpPr txBox="1">
              <a:spLocks noChangeArrowheads="1"/>
            </p:cNvSpPr>
            <p:nvPr/>
          </p:nvSpPr>
          <p:spPr bwMode="auto">
            <a:xfrm>
              <a:off x="2016" y="1776"/>
              <a:ext cx="720" cy="3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53" name="Text Box 17"/>
            <p:cNvSpPr txBox="1">
              <a:spLocks noChangeArrowheads="1"/>
            </p:cNvSpPr>
            <p:nvPr/>
          </p:nvSpPr>
          <p:spPr bwMode="auto">
            <a:xfrm>
              <a:off x="3456" y="1776"/>
              <a:ext cx="864" cy="30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123.4.5.6</a:t>
              </a:r>
            </a:p>
          </p:txBody>
        </p:sp>
        <p:sp>
          <p:nvSpPr>
            <p:cNvPr id="91154" name="Text Box 18"/>
            <p:cNvSpPr txBox="1">
              <a:spLocks noChangeArrowheads="1"/>
            </p:cNvSpPr>
            <p:nvPr/>
          </p:nvSpPr>
          <p:spPr bwMode="auto">
            <a:xfrm>
              <a:off x="4320" y="1776"/>
              <a:ext cx="624" cy="26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23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155" name="Text Box 19"/>
            <p:cNvSpPr txBox="1">
              <a:spLocks noChangeArrowheads="1"/>
            </p:cNvSpPr>
            <p:nvPr/>
          </p:nvSpPr>
          <p:spPr bwMode="auto">
            <a:xfrm>
              <a:off x="4944" y="1776"/>
              <a:ext cx="672" cy="26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91156" name="Text Box 20"/>
            <p:cNvSpPr txBox="1">
              <a:spLocks noChangeArrowheads="1"/>
            </p:cNvSpPr>
            <p:nvPr/>
          </p:nvSpPr>
          <p:spPr bwMode="auto">
            <a:xfrm>
              <a:off x="2784" y="1776"/>
              <a:ext cx="624" cy="26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304800" y="3352800"/>
            <a:ext cx="8610600" cy="469900"/>
            <a:chOff x="192" y="2448"/>
            <a:chExt cx="5424" cy="296"/>
          </a:xfrm>
        </p:grpSpPr>
        <p:sp>
          <p:nvSpPr>
            <p:cNvPr id="91158" name="Text Box 22"/>
            <p:cNvSpPr txBox="1">
              <a:spLocks noChangeArrowheads="1"/>
            </p:cNvSpPr>
            <p:nvPr/>
          </p:nvSpPr>
          <p:spPr bwMode="auto">
            <a:xfrm>
              <a:off x="192" y="2448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91159" name="Text Box 23"/>
            <p:cNvSpPr txBox="1">
              <a:spLocks noChangeArrowheads="1"/>
            </p:cNvSpPr>
            <p:nvPr/>
          </p:nvSpPr>
          <p:spPr bwMode="auto">
            <a:xfrm>
              <a:off x="57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60" name="Text Box 24"/>
            <p:cNvSpPr txBox="1">
              <a:spLocks noChangeArrowheads="1"/>
            </p:cNvSpPr>
            <p:nvPr/>
          </p:nvSpPr>
          <p:spPr bwMode="auto">
            <a:xfrm>
              <a:off x="129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91161" name="Text Box 25"/>
            <p:cNvSpPr txBox="1">
              <a:spLocks noChangeArrowheads="1"/>
            </p:cNvSpPr>
            <p:nvPr/>
          </p:nvSpPr>
          <p:spPr bwMode="auto">
            <a:xfrm>
              <a:off x="2016" y="24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62" name="Text Box 26"/>
            <p:cNvSpPr txBox="1">
              <a:spLocks noChangeArrowheads="1"/>
            </p:cNvSpPr>
            <p:nvPr/>
          </p:nvSpPr>
          <p:spPr bwMode="auto">
            <a:xfrm>
              <a:off x="3456" y="2448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123.4.5.7</a:t>
              </a:r>
            </a:p>
          </p:txBody>
        </p:sp>
        <p:sp>
          <p:nvSpPr>
            <p:cNvPr id="91163" name="Text Box 27"/>
            <p:cNvSpPr txBox="1">
              <a:spLocks noChangeArrowheads="1"/>
            </p:cNvSpPr>
            <p:nvPr/>
          </p:nvSpPr>
          <p:spPr bwMode="auto">
            <a:xfrm>
              <a:off x="4320" y="2448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25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164" name="Text Box 28"/>
            <p:cNvSpPr txBox="1">
              <a:spLocks noChangeArrowheads="1"/>
            </p:cNvSpPr>
            <p:nvPr/>
          </p:nvSpPr>
          <p:spPr bwMode="auto">
            <a:xfrm>
              <a:off x="4944" y="2448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91165" name="Text Box 29"/>
            <p:cNvSpPr txBox="1">
              <a:spLocks noChangeArrowheads="1"/>
            </p:cNvSpPr>
            <p:nvPr/>
          </p:nvSpPr>
          <p:spPr bwMode="auto">
            <a:xfrm>
              <a:off x="2784" y="2448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91166" name="Group 30"/>
          <p:cNvGrpSpPr>
            <a:grpSpLocks/>
          </p:cNvGrpSpPr>
          <p:nvPr/>
        </p:nvGrpSpPr>
        <p:grpSpPr bwMode="auto">
          <a:xfrm>
            <a:off x="304800" y="3962400"/>
            <a:ext cx="8610600" cy="469900"/>
            <a:chOff x="192" y="2496"/>
            <a:chExt cx="5424" cy="296"/>
          </a:xfrm>
        </p:grpSpPr>
        <p:sp>
          <p:nvSpPr>
            <p:cNvPr id="91167" name="Text Box 31"/>
            <p:cNvSpPr txBox="1">
              <a:spLocks noChangeArrowheads="1"/>
            </p:cNvSpPr>
            <p:nvPr/>
          </p:nvSpPr>
          <p:spPr bwMode="auto">
            <a:xfrm>
              <a:off x="192" y="2496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91168" name="Text Box 32"/>
            <p:cNvSpPr txBox="1">
              <a:spLocks noChangeArrowheads="1"/>
            </p:cNvSpPr>
            <p:nvPr/>
          </p:nvSpPr>
          <p:spPr bwMode="auto">
            <a:xfrm>
              <a:off x="576" y="249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69" name="Text Box 33"/>
            <p:cNvSpPr txBox="1">
              <a:spLocks noChangeArrowheads="1"/>
            </p:cNvSpPr>
            <p:nvPr/>
          </p:nvSpPr>
          <p:spPr bwMode="auto">
            <a:xfrm>
              <a:off x="1296" y="249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91170" name="Text Box 34"/>
            <p:cNvSpPr txBox="1">
              <a:spLocks noChangeArrowheads="1"/>
            </p:cNvSpPr>
            <p:nvPr/>
          </p:nvSpPr>
          <p:spPr bwMode="auto">
            <a:xfrm>
              <a:off x="2016" y="2496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71" name="Text Box 35"/>
            <p:cNvSpPr txBox="1">
              <a:spLocks noChangeArrowheads="1"/>
            </p:cNvSpPr>
            <p:nvPr/>
          </p:nvSpPr>
          <p:spPr bwMode="auto">
            <a:xfrm>
              <a:off x="3456" y="2496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123.4.5.8</a:t>
              </a:r>
            </a:p>
          </p:txBody>
        </p:sp>
        <p:sp>
          <p:nvSpPr>
            <p:cNvPr id="91172" name="Text Box 36"/>
            <p:cNvSpPr txBox="1">
              <a:spLocks noChangeArrowheads="1"/>
            </p:cNvSpPr>
            <p:nvPr/>
          </p:nvSpPr>
          <p:spPr bwMode="auto">
            <a:xfrm>
              <a:off x="4320" y="2496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25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173" name="Text Box 37"/>
            <p:cNvSpPr txBox="1">
              <a:spLocks noChangeArrowheads="1"/>
            </p:cNvSpPr>
            <p:nvPr/>
          </p:nvSpPr>
          <p:spPr bwMode="auto">
            <a:xfrm>
              <a:off x="4944" y="2496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91174" name="Text Box 38"/>
            <p:cNvSpPr txBox="1">
              <a:spLocks noChangeArrowheads="1"/>
            </p:cNvSpPr>
            <p:nvPr/>
          </p:nvSpPr>
          <p:spPr bwMode="auto">
            <a:xfrm>
              <a:off x="2784" y="2496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91175" name="Group 39"/>
          <p:cNvGrpSpPr>
            <a:grpSpLocks/>
          </p:cNvGrpSpPr>
          <p:nvPr/>
        </p:nvGrpSpPr>
        <p:grpSpPr bwMode="auto">
          <a:xfrm>
            <a:off x="304800" y="4572000"/>
            <a:ext cx="8610600" cy="469900"/>
            <a:chOff x="192" y="3264"/>
            <a:chExt cx="5424" cy="296"/>
          </a:xfrm>
        </p:grpSpPr>
        <p:sp>
          <p:nvSpPr>
            <p:cNvPr id="91176" name="Text Box 40"/>
            <p:cNvSpPr txBox="1">
              <a:spLocks noChangeArrowheads="1"/>
            </p:cNvSpPr>
            <p:nvPr/>
          </p:nvSpPr>
          <p:spPr bwMode="auto">
            <a:xfrm>
              <a:off x="192" y="3264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D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1177" name="Text Box 41"/>
            <p:cNvSpPr txBox="1">
              <a:spLocks noChangeArrowheads="1"/>
            </p:cNvSpPr>
            <p:nvPr/>
          </p:nvSpPr>
          <p:spPr bwMode="auto">
            <a:xfrm>
              <a:off x="576" y="3264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78" name="Text Box 42"/>
            <p:cNvSpPr txBox="1">
              <a:spLocks noChangeArrowheads="1"/>
            </p:cNvSpPr>
            <p:nvPr/>
          </p:nvSpPr>
          <p:spPr bwMode="auto">
            <a:xfrm>
              <a:off x="1296" y="3264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TCP</a:t>
              </a:r>
            </a:p>
          </p:txBody>
        </p:sp>
        <p:sp>
          <p:nvSpPr>
            <p:cNvPr id="91179" name="Text Box 43"/>
            <p:cNvSpPr txBox="1">
              <a:spLocks noChangeArrowheads="1"/>
            </p:cNvSpPr>
            <p:nvPr/>
          </p:nvSpPr>
          <p:spPr bwMode="auto">
            <a:xfrm>
              <a:off x="2016" y="3264"/>
              <a:ext cx="720" cy="2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1400" dirty="0">
                  <a:latin typeface="Times New Roman" pitchFamily="18" charset="0"/>
                </a:rPr>
                <a:t>129.6.48.254</a:t>
              </a:r>
              <a:endParaRPr lang="ru-RU" altLang="ru-RU" sz="2400" dirty="0">
                <a:latin typeface="Times New Roman" pitchFamily="18" charset="0"/>
              </a:endParaRPr>
            </a:p>
          </p:txBody>
        </p:sp>
        <p:sp>
          <p:nvSpPr>
            <p:cNvPr id="91180" name="Text Box 44"/>
            <p:cNvSpPr txBox="1">
              <a:spLocks noChangeArrowheads="1"/>
            </p:cNvSpPr>
            <p:nvPr/>
          </p:nvSpPr>
          <p:spPr bwMode="auto">
            <a:xfrm>
              <a:off x="3456" y="3264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123.4.5.9</a:t>
              </a:r>
            </a:p>
          </p:txBody>
        </p:sp>
        <p:sp>
          <p:nvSpPr>
            <p:cNvPr id="91181" name="Text Box 45"/>
            <p:cNvSpPr txBox="1">
              <a:spLocks noChangeArrowheads="1"/>
            </p:cNvSpPr>
            <p:nvPr/>
          </p:nvSpPr>
          <p:spPr bwMode="auto">
            <a:xfrm>
              <a:off x="4320" y="3264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119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182" name="Text Box 46"/>
            <p:cNvSpPr txBox="1">
              <a:spLocks noChangeArrowheads="1"/>
            </p:cNvSpPr>
            <p:nvPr/>
          </p:nvSpPr>
          <p:spPr bwMode="auto">
            <a:xfrm>
              <a:off x="4944" y="3264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91183" name="Text Box 47"/>
            <p:cNvSpPr txBox="1">
              <a:spLocks noChangeArrowheads="1"/>
            </p:cNvSpPr>
            <p:nvPr/>
          </p:nvSpPr>
          <p:spPr bwMode="auto">
            <a:xfrm>
              <a:off x="2784" y="3264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91184" name="Group 48"/>
          <p:cNvGrpSpPr>
            <a:grpSpLocks/>
          </p:cNvGrpSpPr>
          <p:nvPr/>
        </p:nvGrpSpPr>
        <p:grpSpPr bwMode="auto">
          <a:xfrm>
            <a:off x="304800" y="5791200"/>
            <a:ext cx="8610600" cy="469900"/>
            <a:chOff x="192" y="3648"/>
            <a:chExt cx="5424" cy="296"/>
          </a:xfrm>
        </p:grpSpPr>
        <p:sp>
          <p:nvSpPr>
            <p:cNvPr id="91185" name="Text Box 49"/>
            <p:cNvSpPr txBox="1">
              <a:spLocks noChangeArrowheads="1"/>
            </p:cNvSpPr>
            <p:nvPr/>
          </p:nvSpPr>
          <p:spPr bwMode="auto">
            <a:xfrm>
              <a:off x="192" y="3648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F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1186" name="Text Box 50"/>
            <p:cNvSpPr txBox="1">
              <a:spLocks noChangeArrowheads="1"/>
            </p:cNvSpPr>
            <p:nvPr/>
          </p:nvSpPr>
          <p:spPr bwMode="auto">
            <a:xfrm>
              <a:off x="576" y="36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87" name="Text Box 51"/>
            <p:cNvSpPr txBox="1">
              <a:spLocks noChangeArrowheads="1"/>
            </p:cNvSpPr>
            <p:nvPr/>
          </p:nvSpPr>
          <p:spPr bwMode="auto">
            <a:xfrm>
              <a:off x="1296" y="36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88" name="Text Box 52"/>
            <p:cNvSpPr txBox="1">
              <a:spLocks noChangeArrowheads="1"/>
            </p:cNvSpPr>
            <p:nvPr/>
          </p:nvSpPr>
          <p:spPr bwMode="auto">
            <a:xfrm>
              <a:off x="2016" y="3648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89" name="Text Box 53"/>
            <p:cNvSpPr txBox="1">
              <a:spLocks noChangeArrowheads="1"/>
            </p:cNvSpPr>
            <p:nvPr/>
          </p:nvSpPr>
          <p:spPr bwMode="auto">
            <a:xfrm>
              <a:off x="3456" y="3648"/>
              <a:ext cx="86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90" name="Text Box 54"/>
            <p:cNvSpPr txBox="1">
              <a:spLocks noChangeArrowheads="1"/>
            </p:cNvSpPr>
            <p:nvPr/>
          </p:nvSpPr>
          <p:spPr bwMode="auto">
            <a:xfrm>
              <a:off x="4320" y="3648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любой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191" name="Text Box 55"/>
            <p:cNvSpPr txBox="1">
              <a:spLocks noChangeArrowheads="1"/>
            </p:cNvSpPr>
            <p:nvPr/>
          </p:nvSpPr>
          <p:spPr bwMode="auto">
            <a:xfrm>
              <a:off x="4944" y="3648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отказ</a:t>
              </a:r>
            </a:p>
          </p:txBody>
        </p:sp>
        <p:sp>
          <p:nvSpPr>
            <p:cNvPr id="91192" name="Text Box 56"/>
            <p:cNvSpPr txBox="1">
              <a:spLocks noChangeArrowheads="1"/>
            </p:cNvSpPr>
            <p:nvPr/>
          </p:nvSpPr>
          <p:spPr bwMode="auto">
            <a:xfrm>
              <a:off x="2784" y="3648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любой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  <p:grpSp>
        <p:nvGrpSpPr>
          <p:cNvPr id="91193" name="Group 57"/>
          <p:cNvGrpSpPr>
            <a:grpSpLocks/>
          </p:cNvGrpSpPr>
          <p:nvPr/>
        </p:nvGrpSpPr>
        <p:grpSpPr bwMode="auto">
          <a:xfrm>
            <a:off x="304800" y="5181600"/>
            <a:ext cx="8610600" cy="469900"/>
            <a:chOff x="192" y="3552"/>
            <a:chExt cx="5424" cy="296"/>
          </a:xfrm>
        </p:grpSpPr>
        <p:sp>
          <p:nvSpPr>
            <p:cNvPr id="91194" name="Text Box 58"/>
            <p:cNvSpPr txBox="1">
              <a:spLocks noChangeArrowheads="1"/>
            </p:cNvSpPr>
            <p:nvPr/>
          </p:nvSpPr>
          <p:spPr bwMode="auto">
            <a:xfrm>
              <a:off x="192" y="3552"/>
              <a:ext cx="354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E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1195" name="Text Box 59"/>
            <p:cNvSpPr txBox="1">
              <a:spLocks noChangeArrowheads="1"/>
            </p:cNvSpPr>
            <p:nvPr/>
          </p:nvSpPr>
          <p:spPr bwMode="auto">
            <a:xfrm>
              <a:off x="576" y="3552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вход</a:t>
              </a:r>
            </a:p>
          </p:txBody>
        </p:sp>
        <p:sp>
          <p:nvSpPr>
            <p:cNvPr id="91196" name="Text Box 60"/>
            <p:cNvSpPr txBox="1">
              <a:spLocks noChangeArrowheads="1"/>
            </p:cNvSpPr>
            <p:nvPr/>
          </p:nvSpPr>
          <p:spPr bwMode="auto">
            <a:xfrm>
              <a:off x="1296" y="3552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UDP</a:t>
              </a:r>
            </a:p>
          </p:txBody>
        </p:sp>
        <p:sp>
          <p:nvSpPr>
            <p:cNvPr id="91197" name="Text Box 61"/>
            <p:cNvSpPr txBox="1">
              <a:spLocks noChangeArrowheads="1"/>
            </p:cNvSpPr>
            <p:nvPr/>
          </p:nvSpPr>
          <p:spPr bwMode="auto">
            <a:xfrm>
              <a:off x="2016" y="3552"/>
              <a:ext cx="72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любой</a:t>
              </a:r>
            </a:p>
          </p:txBody>
        </p:sp>
        <p:sp>
          <p:nvSpPr>
            <p:cNvPr id="91198" name="Text Box 62"/>
            <p:cNvSpPr txBox="1">
              <a:spLocks noChangeArrowheads="1"/>
            </p:cNvSpPr>
            <p:nvPr/>
          </p:nvSpPr>
          <p:spPr bwMode="auto">
            <a:xfrm>
              <a:off x="3456" y="3552"/>
              <a:ext cx="864" cy="239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>
                  <a:latin typeface="Times New Roman" pitchFamily="18" charset="0"/>
                </a:rPr>
                <a:t>123.4.0.0/16</a:t>
              </a:r>
            </a:p>
          </p:txBody>
        </p:sp>
        <p:sp>
          <p:nvSpPr>
            <p:cNvPr id="91199" name="Text Box 63"/>
            <p:cNvSpPr txBox="1">
              <a:spLocks noChangeArrowheads="1"/>
            </p:cNvSpPr>
            <p:nvPr/>
          </p:nvSpPr>
          <p:spPr bwMode="auto">
            <a:xfrm>
              <a:off x="4320" y="3552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123</a:t>
              </a:r>
              <a:endParaRPr lang="ru-RU" altLang="ru-RU" sz="2000">
                <a:latin typeface="Times New Roman" pitchFamily="18" charset="0"/>
              </a:endParaRPr>
            </a:p>
          </p:txBody>
        </p:sp>
        <p:sp>
          <p:nvSpPr>
            <p:cNvPr id="91200" name="Text Box 64"/>
            <p:cNvSpPr txBox="1">
              <a:spLocks noChangeArrowheads="1"/>
            </p:cNvSpPr>
            <p:nvPr/>
          </p:nvSpPr>
          <p:spPr bwMode="auto">
            <a:xfrm>
              <a:off x="4944" y="3552"/>
              <a:ext cx="672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000">
                  <a:latin typeface="Times New Roman" pitchFamily="18" charset="0"/>
                </a:rPr>
                <a:t>разреш.</a:t>
              </a:r>
            </a:p>
          </p:txBody>
        </p:sp>
        <p:sp>
          <p:nvSpPr>
            <p:cNvPr id="91201" name="Text Box 65"/>
            <p:cNvSpPr txBox="1">
              <a:spLocks noChangeArrowheads="1"/>
            </p:cNvSpPr>
            <p:nvPr/>
          </p:nvSpPr>
          <p:spPr bwMode="auto">
            <a:xfrm>
              <a:off x="2784" y="3552"/>
              <a:ext cx="62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000">
                  <a:latin typeface="Times New Roman" pitchFamily="18" charset="0"/>
                </a:rPr>
                <a:t>&gt;=1024</a:t>
              </a:r>
              <a:endParaRPr lang="ru-RU" altLang="ru-RU" sz="2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9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76672"/>
            <a:ext cx="8964488" cy="1143000"/>
          </a:xfrm>
        </p:spPr>
        <p:txBody>
          <a:bodyPr/>
          <a:lstStyle/>
          <a:p>
            <a:pPr algn="ctr"/>
            <a:r>
              <a:rPr lang="ru-RU" dirty="0" smtClean="0"/>
              <a:t>Тема 1. Общие </a:t>
            </a:r>
            <a:r>
              <a:rPr lang="ru-RU" dirty="0"/>
              <a:t>определения</a:t>
            </a:r>
            <a:br>
              <a:rPr lang="ru-RU" dirty="0"/>
            </a:b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27584" y="1772816"/>
            <a:ext cx="7200800" cy="3978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arenR"/>
            </a:pP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Основные понятия и терминология. 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arenR"/>
            </a:pP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Классификация угроз информационной безопасности. 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arenR"/>
            </a:pPr>
            <a:r>
              <a:rPr lang="ru-RU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Классификация методов защиты информации.</a:t>
            </a:r>
            <a:endParaRPr lang="ru-RU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55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622232" cy="1143000"/>
          </a:xfrm>
        </p:spPr>
        <p:txBody>
          <a:bodyPr/>
          <a:lstStyle/>
          <a:p>
            <a:r>
              <a:rPr lang="ru-RU" dirty="0"/>
              <a:t>Стандарт шифрования ГОСТ 28147-89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16832"/>
            <a:ext cx="8136904" cy="4941168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ГОСТ 28147-89 </a:t>
            </a:r>
            <a:r>
              <a:rPr lang="ru-RU" sz="2800" dirty="0"/>
              <a:t>представляет собой </a:t>
            </a:r>
            <a:r>
              <a:rPr lang="ru-RU" sz="2800" u="sng" dirty="0">
                <a:solidFill>
                  <a:schemeClr val="accent1"/>
                </a:solidFill>
              </a:rPr>
              <a:t>симметричный 64-битовый блочный алгоритм с 256-битовым ключом</a:t>
            </a:r>
            <a:r>
              <a:rPr lang="ru-RU" sz="2800" dirty="0"/>
              <a:t>.</a:t>
            </a:r>
          </a:p>
          <a:p>
            <a:r>
              <a:rPr lang="ru-RU" sz="2800" dirty="0"/>
              <a:t>Этот алгоритм криптографического преобразования данных предназначен для аппаратной и программной реализации, удовлетворяет криптографическим требованиям и не накладывает ограничений на степень секретности защищаемой информации</a:t>
            </a:r>
            <a:r>
              <a:rPr lang="ru-RU" sz="2800" dirty="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01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5144" y="116632"/>
            <a:ext cx="8495328" cy="1143000"/>
          </a:xfrm>
        </p:spPr>
        <p:txBody>
          <a:bodyPr/>
          <a:lstStyle/>
          <a:p>
            <a:r>
              <a:rPr lang="ru-RU" altLang="ru-RU" dirty="0"/>
              <a:t>Установка </a:t>
            </a:r>
            <a:r>
              <a:rPr lang="en-US" altLang="ru-RU" dirty="0"/>
              <a:t>TCP </a:t>
            </a:r>
            <a:r>
              <a:rPr lang="ru-RU" altLang="ru-RU" dirty="0"/>
              <a:t>соединения</a:t>
            </a:r>
            <a:br>
              <a:rPr lang="ru-RU" altLang="ru-RU" dirty="0"/>
            </a:br>
            <a:r>
              <a:rPr lang="ru-RU" altLang="ru-RU" dirty="0"/>
              <a:t>(3-way </a:t>
            </a:r>
            <a:r>
              <a:rPr lang="ru-RU" altLang="ru-RU" dirty="0" err="1"/>
              <a:t>handshake</a:t>
            </a:r>
            <a:r>
              <a:rPr lang="ru-RU" altLang="ru-RU" dirty="0"/>
              <a:t>)</a:t>
            </a:r>
          </a:p>
        </p:txBody>
      </p:sp>
      <p:grpSp>
        <p:nvGrpSpPr>
          <p:cNvPr id="92163" name="Group 3"/>
          <p:cNvGrpSpPr>
            <a:grpSpLocks/>
          </p:cNvGrpSpPr>
          <p:nvPr/>
        </p:nvGrpSpPr>
        <p:grpSpPr bwMode="auto">
          <a:xfrm>
            <a:off x="914400" y="2057400"/>
            <a:ext cx="7010400" cy="4114800"/>
            <a:chOff x="576" y="1296"/>
            <a:chExt cx="4416" cy="2592"/>
          </a:xfrm>
        </p:grpSpPr>
        <p:sp>
          <p:nvSpPr>
            <p:cNvPr id="92164" name="Text Box 4"/>
            <p:cNvSpPr txBox="1">
              <a:spLocks noChangeArrowheads="1"/>
            </p:cNvSpPr>
            <p:nvPr/>
          </p:nvSpPr>
          <p:spPr bwMode="auto">
            <a:xfrm>
              <a:off x="576" y="1296"/>
              <a:ext cx="192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клиент</a:t>
              </a:r>
            </a:p>
          </p:txBody>
        </p:sp>
        <p:sp>
          <p:nvSpPr>
            <p:cNvPr id="92165" name="Text Box 5"/>
            <p:cNvSpPr txBox="1">
              <a:spLocks noChangeArrowheads="1"/>
            </p:cNvSpPr>
            <p:nvPr/>
          </p:nvSpPr>
          <p:spPr bwMode="auto">
            <a:xfrm>
              <a:off x="4800" y="1296"/>
              <a:ext cx="192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сервер</a:t>
              </a:r>
            </a:p>
          </p:txBody>
        </p:sp>
        <p:sp>
          <p:nvSpPr>
            <p:cNvPr id="92166" name="Line 6"/>
            <p:cNvSpPr>
              <a:spLocks noChangeShapeType="1"/>
            </p:cNvSpPr>
            <p:nvPr/>
          </p:nvSpPr>
          <p:spPr bwMode="auto">
            <a:xfrm>
              <a:off x="1200" y="1344"/>
              <a:ext cx="0" cy="24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67" name="Line 7"/>
            <p:cNvSpPr>
              <a:spLocks noChangeShapeType="1"/>
            </p:cNvSpPr>
            <p:nvPr/>
          </p:nvSpPr>
          <p:spPr bwMode="auto">
            <a:xfrm>
              <a:off x="4176" y="1392"/>
              <a:ext cx="0" cy="24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92168" name="Group 8"/>
          <p:cNvGrpSpPr>
            <a:grpSpLocks/>
          </p:cNvGrpSpPr>
          <p:nvPr/>
        </p:nvGrpSpPr>
        <p:grpSpPr bwMode="auto">
          <a:xfrm>
            <a:off x="1371600" y="2209800"/>
            <a:ext cx="5257800" cy="774700"/>
            <a:chOff x="864" y="1392"/>
            <a:chExt cx="3312" cy="488"/>
          </a:xfrm>
        </p:grpSpPr>
        <p:sp>
          <p:nvSpPr>
            <p:cNvPr id="92169" name="Line 9"/>
            <p:cNvSpPr>
              <a:spLocks noChangeShapeType="1"/>
            </p:cNvSpPr>
            <p:nvPr/>
          </p:nvSpPr>
          <p:spPr bwMode="auto">
            <a:xfrm>
              <a:off x="1200" y="1728"/>
              <a:ext cx="2976" cy="0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70" name="Text Box 10"/>
            <p:cNvSpPr txBox="1">
              <a:spLocks noChangeArrowheads="1"/>
            </p:cNvSpPr>
            <p:nvPr/>
          </p:nvSpPr>
          <p:spPr bwMode="auto">
            <a:xfrm>
              <a:off x="2256" y="139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C-SYN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2171" name="Text Box 11"/>
            <p:cNvSpPr txBox="1">
              <a:spLocks noChangeArrowheads="1"/>
            </p:cNvSpPr>
            <p:nvPr/>
          </p:nvSpPr>
          <p:spPr bwMode="auto">
            <a:xfrm>
              <a:off x="864" y="1584"/>
              <a:ext cx="24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92172" name="Group 12"/>
          <p:cNvGrpSpPr>
            <a:grpSpLocks/>
          </p:cNvGrpSpPr>
          <p:nvPr/>
        </p:nvGrpSpPr>
        <p:grpSpPr bwMode="auto">
          <a:xfrm>
            <a:off x="1371600" y="3429000"/>
            <a:ext cx="5257800" cy="850900"/>
            <a:chOff x="864" y="2160"/>
            <a:chExt cx="3312" cy="536"/>
          </a:xfrm>
        </p:grpSpPr>
        <p:sp>
          <p:nvSpPr>
            <p:cNvPr id="92173" name="Line 13"/>
            <p:cNvSpPr>
              <a:spLocks noChangeShapeType="1"/>
            </p:cNvSpPr>
            <p:nvPr/>
          </p:nvSpPr>
          <p:spPr bwMode="auto">
            <a:xfrm flipH="1">
              <a:off x="1200" y="2544"/>
              <a:ext cx="2976" cy="0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74" name="Text Box 14"/>
            <p:cNvSpPr txBox="1">
              <a:spLocks noChangeArrowheads="1"/>
            </p:cNvSpPr>
            <p:nvPr/>
          </p:nvSpPr>
          <p:spPr bwMode="auto">
            <a:xfrm>
              <a:off x="1968" y="2160"/>
              <a:ext cx="14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S-SYN, C-ACK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2175" name="Text Box 15"/>
            <p:cNvSpPr txBox="1">
              <a:spLocks noChangeArrowheads="1"/>
            </p:cNvSpPr>
            <p:nvPr/>
          </p:nvSpPr>
          <p:spPr bwMode="auto">
            <a:xfrm>
              <a:off x="864" y="2400"/>
              <a:ext cx="24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92176" name="Group 16"/>
          <p:cNvGrpSpPr>
            <a:grpSpLocks/>
          </p:cNvGrpSpPr>
          <p:nvPr/>
        </p:nvGrpSpPr>
        <p:grpSpPr bwMode="auto">
          <a:xfrm>
            <a:off x="1371600" y="4648200"/>
            <a:ext cx="5257800" cy="1384300"/>
            <a:chOff x="864" y="2928"/>
            <a:chExt cx="3312" cy="872"/>
          </a:xfrm>
        </p:grpSpPr>
        <p:sp>
          <p:nvSpPr>
            <p:cNvPr id="92177" name="Line 17"/>
            <p:cNvSpPr>
              <a:spLocks noChangeShapeType="1"/>
            </p:cNvSpPr>
            <p:nvPr/>
          </p:nvSpPr>
          <p:spPr bwMode="auto">
            <a:xfrm>
              <a:off x="1200" y="3264"/>
              <a:ext cx="2976" cy="0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78" name="Text Box 18"/>
            <p:cNvSpPr txBox="1">
              <a:spLocks noChangeArrowheads="1"/>
            </p:cNvSpPr>
            <p:nvPr/>
          </p:nvSpPr>
          <p:spPr bwMode="auto">
            <a:xfrm>
              <a:off x="2256" y="2928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ru-RU" sz="2400">
                  <a:latin typeface="Times New Roman" pitchFamily="18" charset="0"/>
                </a:rPr>
                <a:t>S-ACK</a:t>
              </a:r>
              <a:endParaRPr lang="ru-RU" altLang="ru-RU" sz="2400">
                <a:latin typeface="Times New Roman" pitchFamily="18" charset="0"/>
              </a:endParaRPr>
            </a:p>
          </p:txBody>
        </p:sp>
        <p:sp>
          <p:nvSpPr>
            <p:cNvPr id="92179" name="Text Box 19"/>
            <p:cNvSpPr txBox="1">
              <a:spLocks noChangeArrowheads="1"/>
            </p:cNvSpPr>
            <p:nvPr/>
          </p:nvSpPr>
          <p:spPr bwMode="auto">
            <a:xfrm>
              <a:off x="864" y="3168"/>
              <a:ext cx="240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92180" name="Text Box 20"/>
            <p:cNvSpPr txBox="1">
              <a:spLocks noChangeArrowheads="1"/>
            </p:cNvSpPr>
            <p:nvPr/>
          </p:nvSpPr>
          <p:spPr bwMode="auto">
            <a:xfrm>
              <a:off x="2016" y="3504"/>
              <a:ext cx="1248" cy="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Установлено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ru-RU" altLang="ru-RU" sz="3500">
                <a:solidFill>
                  <a:schemeClr val="tx1"/>
                </a:solidFill>
              </a:rPr>
              <a:t>Пример настройки правил фильтрации </a:t>
            </a:r>
            <a:r>
              <a:rPr lang="ru-RU" altLang="ru-RU" sz="3500">
                <a:solidFill>
                  <a:schemeClr val="accent2"/>
                </a:solidFill>
              </a:rPr>
              <a:t>входящих</a:t>
            </a:r>
            <a:r>
              <a:rPr lang="ru-RU" altLang="ru-RU" sz="3500">
                <a:solidFill>
                  <a:schemeClr val="tx1"/>
                </a:solidFill>
              </a:rPr>
              <a:t> пакетов</a:t>
            </a:r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0" y="969963"/>
          <a:ext cx="9144000" cy="587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2" name="Документ" r:id="rId3" imgW="5987456" imgH="3849655" progId="Word.Document.8">
                  <p:embed/>
                </p:oleObj>
              </mc:Choice>
              <mc:Fallback>
                <p:oleObj name="Документ" r:id="rId3" imgW="5987456" imgH="384965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69963"/>
                        <a:ext cx="9144000" cy="587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2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488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235249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8875"/>
            <a:ext cx="7315200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0" y="0"/>
          <a:ext cx="9144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Документ" r:id="rId4" imgW="5969520" imgH="786600" progId="Word.Document.8">
                  <p:embed/>
                </p:oleObj>
              </mc:Choice>
              <mc:Fallback>
                <p:oleObj name="Документ" r:id="rId4" imgW="5969520" imgH="786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047540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93825"/>
            <a:ext cx="7010400" cy="546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0" y="0"/>
          <a:ext cx="9031288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Документ" r:id="rId4" imgW="5966742" imgH="1307245" progId="Word.Document.8">
                  <p:embed/>
                </p:oleObj>
              </mc:Choice>
              <mc:Fallback>
                <p:oleObj name="Документ" r:id="rId4" imgW="5966742" imgH="130724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031288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006246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2013"/>
            <a:ext cx="7696200" cy="599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Документ" r:id="rId4" imgW="5969520" imgH="611640" progId="Word.Document.8">
                  <p:embed/>
                </p:oleObj>
              </mc:Choice>
              <mc:Fallback>
                <p:oleObj name="Документ" r:id="rId4" imgW="5969520" imgH="6116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6598432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60425"/>
            <a:ext cx="7696200" cy="599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8" name="Документ" r:id="rId4" imgW="5969520" imgH="611640" progId="Word.Document.8">
                  <p:embed/>
                </p:oleObj>
              </mc:Choice>
              <mc:Fallback>
                <p:oleObj name="Документ" r:id="rId4" imgW="5969520" imgH="6116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876640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0772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05649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8020"/>
            <a:ext cx="8915400" cy="1143000"/>
          </a:xfrm>
        </p:spPr>
        <p:txBody>
          <a:bodyPr/>
          <a:lstStyle/>
          <a:p>
            <a:r>
              <a:rPr lang="ru-RU" altLang="ru-RU" sz="3500" dirty="0">
                <a:solidFill>
                  <a:schemeClr val="tx1"/>
                </a:solidFill>
              </a:rPr>
              <a:t>Пример настройки правил фильтрации </a:t>
            </a:r>
            <a:r>
              <a:rPr lang="ru-RU" altLang="ru-RU" sz="3500" dirty="0">
                <a:solidFill>
                  <a:schemeClr val="accent2"/>
                </a:solidFill>
              </a:rPr>
              <a:t>исходящих</a:t>
            </a:r>
            <a:r>
              <a:rPr lang="ru-RU" altLang="ru-RU" sz="3500" dirty="0">
                <a:solidFill>
                  <a:schemeClr val="tx1"/>
                </a:solidFill>
              </a:rPr>
              <a:t> пакетов</a:t>
            </a:r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735280"/>
              </p:ext>
            </p:extLst>
          </p:nvPr>
        </p:nvGraphicFramePr>
        <p:xfrm>
          <a:off x="0" y="1340768"/>
          <a:ext cx="9144000" cy="587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" name="Документ" r:id="rId3" imgW="5987456" imgH="3847856" progId="Word.Document.8">
                  <p:embed/>
                </p:oleObj>
              </mc:Choice>
              <mc:Fallback>
                <p:oleObj name="Документ" r:id="rId3" imgW="5987456" imgH="38478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0768"/>
                        <a:ext cx="9144000" cy="587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38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12163" cy="685800"/>
          </a:xfrm>
        </p:spPr>
        <p:txBody>
          <a:bodyPr/>
          <a:lstStyle/>
          <a:p>
            <a:r>
              <a:rPr lang="ru-RU" altLang="ru-RU" dirty="0"/>
              <a:t>Фильтрующие маршрутизаторы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916832"/>
            <a:ext cx="8784976" cy="468052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00CC00"/>
                </a:solidFill>
              </a:rPr>
              <a:t>невысокая стоимость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00CC00"/>
                </a:solidFill>
              </a:rPr>
              <a:t>гибкость в определении правил фильтрации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00CC00"/>
                </a:solidFill>
              </a:rPr>
              <a:t>небольшая задержка при прохождении пакетов</a:t>
            </a:r>
            <a:endParaRPr lang="ru-RU" altLang="ru-RU" sz="26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внутренняя сеть видна (маршрутизируется)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правила фильтрации трудны в описании и требуют хороших знаний технологии </a:t>
            </a:r>
            <a:r>
              <a:rPr lang="en-US" altLang="ru-RU" sz="2600" dirty="0">
                <a:solidFill>
                  <a:srgbClr val="FF0000"/>
                </a:solidFill>
              </a:rPr>
              <a:t>TCP </a:t>
            </a:r>
            <a:r>
              <a:rPr lang="ru-RU" altLang="ru-RU" sz="2600" dirty="0">
                <a:solidFill>
                  <a:srgbClr val="FF0000"/>
                </a:solidFill>
              </a:rPr>
              <a:t>и </a:t>
            </a:r>
            <a:r>
              <a:rPr lang="en-US" altLang="ru-RU" sz="2600" dirty="0">
                <a:solidFill>
                  <a:srgbClr val="FF0000"/>
                </a:solidFill>
              </a:rPr>
              <a:t>UDP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невозможность полного тестирования правил фильтрации, нет защиты от </a:t>
            </a:r>
            <a:r>
              <a:rPr lang="ru-RU" altLang="ru-RU" sz="2600" dirty="0" err="1">
                <a:solidFill>
                  <a:srgbClr val="FF0000"/>
                </a:solidFill>
              </a:rPr>
              <a:t>непротестированных</a:t>
            </a:r>
            <a:r>
              <a:rPr lang="ru-RU" altLang="ru-RU" sz="2600" dirty="0">
                <a:solidFill>
                  <a:srgbClr val="FF0000"/>
                </a:solidFill>
              </a:rPr>
              <a:t> атак</a:t>
            </a:r>
            <a:endParaRPr lang="en-US" altLang="ru-RU" sz="26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при выключении МЭ все компьютеры становятся незащищенными либо недоступными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возможна подмена </a:t>
            </a:r>
            <a:r>
              <a:rPr lang="en-US" altLang="ru-RU" sz="2600" dirty="0">
                <a:solidFill>
                  <a:srgbClr val="FF0000"/>
                </a:solidFill>
              </a:rPr>
              <a:t>IP-</a:t>
            </a:r>
            <a:r>
              <a:rPr lang="ru-RU" altLang="ru-RU" sz="2600" dirty="0">
                <a:solidFill>
                  <a:srgbClr val="FF0000"/>
                </a:solidFill>
              </a:rPr>
              <a:t>адреса атакующего</a:t>
            </a:r>
          </a:p>
          <a:p>
            <a:pPr>
              <a:lnSpc>
                <a:spcPct val="120000"/>
              </a:lnSpc>
            </a:pPr>
            <a:r>
              <a:rPr lang="ru-RU" altLang="ru-RU" sz="2600" dirty="0">
                <a:solidFill>
                  <a:srgbClr val="FF0000"/>
                </a:solidFill>
              </a:rPr>
              <a:t>отсутствует аутентификация на пользовательском уровне</a:t>
            </a:r>
          </a:p>
        </p:txBody>
      </p:sp>
    </p:spTree>
    <p:extLst>
      <p:ext uri="{BB962C8B-B14F-4D97-AF65-F5344CB8AC3E}">
        <p14:creationId xmlns:p14="http://schemas.microsoft.com/office/powerpoint/2010/main" val="32607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36904" cy="1143000"/>
          </a:xfrm>
        </p:spPr>
        <p:txBody>
          <a:bodyPr/>
          <a:lstStyle/>
          <a:p>
            <a:r>
              <a:rPr lang="ru-RU" dirty="0"/>
              <a:t>Схема алгоритма ГОСТ 28147-89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136904" cy="4698856"/>
          </a:xfrm>
        </p:spPr>
        <p:txBody>
          <a:bodyPr/>
          <a:lstStyle/>
          <a:p>
            <a:r>
              <a:rPr lang="ru-RU" dirty="0"/>
              <a:t>Данные, подлежащие зашифровке, разбивают на 64-разрядные блоки. </a:t>
            </a:r>
            <a:endParaRPr lang="ru-RU" dirty="0" smtClean="0"/>
          </a:p>
          <a:p>
            <a:r>
              <a:rPr lang="ru-RU" dirty="0" smtClean="0"/>
              <a:t>Эти </a:t>
            </a:r>
            <a:r>
              <a:rPr lang="ru-RU" dirty="0"/>
              <a:t>блоки разбиваются на два </a:t>
            </a:r>
            <a:r>
              <a:rPr lang="ru-RU" dirty="0" err="1"/>
              <a:t>субблока</a:t>
            </a:r>
            <a:r>
              <a:rPr lang="ru-RU" dirty="0"/>
              <a:t> N1 и N2 по 32 бит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79" y="2924944"/>
            <a:ext cx="4644077" cy="36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85" y="33249"/>
            <a:ext cx="9129115" cy="1143000"/>
          </a:xfrm>
        </p:spPr>
        <p:txBody>
          <a:bodyPr/>
          <a:lstStyle/>
          <a:p>
            <a:r>
              <a:rPr lang="ru-RU" altLang="ru-RU" dirty="0"/>
              <a:t>Дополнительные возможности фильтрующих маршрутизаторов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2431468"/>
            <a:ext cx="8229600" cy="1573596"/>
          </a:xfrm>
          <a:prstGeom prst="rect">
            <a:avLst/>
          </a:prstGeom>
        </p:spPr>
        <p:txBody>
          <a:bodyPr/>
          <a:lstStyle/>
          <a:p>
            <a:r>
              <a:rPr lang="en-US" altLang="ru-RU" dirty="0"/>
              <a:t>NAT - </a:t>
            </a:r>
            <a:r>
              <a:rPr lang="ru-RU" altLang="ru-RU" dirty="0"/>
              <a:t>для подключения локальной сети c частными адресами к Интернет при использовании одного </a:t>
            </a:r>
            <a:r>
              <a:rPr lang="en-US" altLang="ru-RU" dirty="0"/>
              <a:t>IP-</a:t>
            </a:r>
            <a:r>
              <a:rPr lang="ru-RU" altLang="ru-RU" dirty="0"/>
              <a:t>адреса</a:t>
            </a:r>
          </a:p>
          <a:p>
            <a:r>
              <a:rPr lang="en-US" altLang="ru-RU" dirty="0"/>
              <a:t>Port Mapping - </a:t>
            </a:r>
            <a:r>
              <a:rPr lang="ru-RU" altLang="ru-RU" dirty="0"/>
              <a:t>возможность переадресации сетевых служб  на внутренние адреса несмотря на использование </a:t>
            </a:r>
            <a:r>
              <a:rPr lang="en-US" altLang="ru-RU" dirty="0"/>
              <a:t>NAT</a:t>
            </a:r>
            <a:endParaRPr lang="ru-RU" alt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4005065"/>
            <a:ext cx="4272793" cy="28467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013976"/>
            <a:ext cx="464952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967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5334000" y="3733800"/>
            <a:ext cx="3124200" cy="457200"/>
            <a:chOff x="672" y="2016"/>
            <a:chExt cx="1968" cy="288"/>
          </a:xfrm>
        </p:grpSpPr>
        <p:sp>
          <p:nvSpPr>
            <p:cNvPr id="104451" name="Line 3"/>
            <p:cNvSpPr>
              <a:spLocks noChangeShapeType="1"/>
            </p:cNvSpPr>
            <p:nvPr/>
          </p:nvSpPr>
          <p:spPr bwMode="auto">
            <a:xfrm>
              <a:off x="672" y="2256"/>
              <a:ext cx="19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52" name="Text Box 4"/>
            <p:cNvSpPr txBox="1">
              <a:spLocks noChangeArrowheads="1"/>
            </p:cNvSpPr>
            <p:nvPr/>
          </p:nvSpPr>
          <p:spPr bwMode="auto">
            <a:xfrm>
              <a:off x="1056" y="2016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195.75.16.65</a:t>
              </a:r>
            </a:p>
          </p:txBody>
        </p:sp>
      </p:grpSp>
      <p:grpSp>
        <p:nvGrpSpPr>
          <p:cNvPr id="104453" name="Group 5"/>
          <p:cNvGrpSpPr>
            <a:grpSpLocks/>
          </p:cNvGrpSpPr>
          <p:nvPr/>
        </p:nvGrpSpPr>
        <p:grpSpPr bwMode="auto">
          <a:xfrm>
            <a:off x="5029200" y="3276600"/>
            <a:ext cx="3124200" cy="457200"/>
            <a:chOff x="672" y="2016"/>
            <a:chExt cx="1968" cy="288"/>
          </a:xfrm>
        </p:grpSpPr>
        <p:sp>
          <p:nvSpPr>
            <p:cNvPr id="104454" name="Line 6"/>
            <p:cNvSpPr>
              <a:spLocks noChangeShapeType="1"/>
            </p:cNvSpPr>
            <p:nvPr/>
          </p:nvSpPr>
          <p:spPr bwMode="auto">
            <a:xfrm>
              <a:off x="672" y="2256"/>
              <a:ext cx="19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55" name="Text Box 7"/>
            <p:cNvSpPr txBox="1">
              <a:spLocks noChangeArrowheads="1"/>
            </p:cNvSpPr>
            <p:nvPr/>
          </p:nvSpPr>
          <p:spPr bwMode="auto">
            <a:xfrm>
              <a:off x="1056" y="2016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195.75.16.68</a:t>
              </a:r>
            </a:p>
          </p:txBody>
        </p:sp>
      </p:grpSp>
      <p:sp>
        <p:nvSpPr>
          <p:cNvPr id="104456" name="Rectangle 8"/>
          <p:cNvSpPr>
            <a:spLocks noGrp="1" noChangeArrowheads="1"/>
          </p:cNvSpPr>
          <p:nvPr>
            <p:ph type="title"/>
          </p:nvPr>
        </p:nvSpPr>
        <p:spPr>
          <a:xfrm>
            <a:off x="2555776" y="116632"/>
            <a:ext cx="6512511" cy="1143000"/>
          </a:xfrm>
        </p:spPr>
        <p:txBody>
          <a:bodyPr/>
          <a:lstStyle/>
          <a:p>
            <a:r>
              <a:rPr lang="en-US" altLang="ru-RU" dirty="0"/>
              <a:t>NAT</a:t>
            </a:r>
            <a:endParaRPr lang="ru-RU" altLang="ru-RU" dirty="0"/>
          </a:p>
        </p:txBody>
      </p:sp>
      <p:sp>
        <p:nvSpPr>
          <p:cNvPr id="10445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228126" y="908720"/>
            <a:ext cx="8448329" cy="144016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ru-RU" dirty="0"/>
              <a:t>NAT (</a:t>
            </a:r>
            <a:r>
              <a:rPr lang="ru-RU" altLang="ru-RU" dirty="0"/>
              <a:t>от англ. </a:t>
            </a:r>
            <a:r>
              <a:rPr lang="en-US" altLang="ru-RU" dirty="0"/>
              <a:t>Network Address Translation — «</a:t>
            </a:r>
            <a:r>
              <a:rPr lang="ru-RU" altLang="ru-RU" dirty="0"/>
              <a:t>преобразование сетевых адресов») — это механизм в сетях </a:t>
            </a:r>
            <a:r>
              <a:rPr lang="en-US" altLang="ru-RU" dirty="0"/>
              <a:t>TCP/IP, </a:t>
            </a:r>
            <a:r>
              <a:rPr lang="ru-RU" altLang="ru-RU" dirty="0"/>
              <a:t>позволяющий преобразовывать </a:t>
            </a:r>
            <a:r>
              <a:rPr lang="en-US" altLang="ru-RU" dirty="0"/>
              <a:t>IP-</a:t>
            </a:r>
            <a:r>
              <a:rPr lang="ru-RU" altLang="ru-RU" dirty="0"/>
              <a:t>адреса транзитных пакетов. Также имеет названия </a:t>
            </a:r>
            <a:r>
              <a:rPr lang="en-US" altLang="ru-RU" dirty="0"/>
              <a:t>IP Masquerading, Network Masquerading </a:t>
            </a:r>
            <a:r>
              <a:rPr lang="ru-RU" altLang="ru-RU" dirty="0"/>
              <a:t>и </a:t>
            </a:r>
            <a:r>
              <a:rPr lang="en-US" altLang="ru-RU" dirty="0"/>
              <a:t>Native Address Translation.</a:t>
            </a:r>
            <a:endParaRPr lang="ru-RU" altLang="ru-RU" dirty="0" smtClean="0"/>
          </a:p>
          <a:p>
            <a:r>
              <a:rPr lang="ru-RU" altLang="ru-RU" dirty="0" smtClean="0"/>
              <a:t>Функция: замена </a:t>
            </a:r>
            <a:r>
              <a:rPr lang="en-US" altLang="ru-RU" dirty="0"/>
              <a:t>IP-</a:t>
            </a:r>
            <a:r>
              <a:rPr lang="ru-RU" altLang="ru-RU" dirty="0"/>
              <a:t>адресов внутренней сети на адрес внешнего интерфейса</a:t>
            </a:r>
          </a:p>
        </p:txBody>
      </p:sp>
      <p:grpSp>
        <p:nvGrpSpPr>
          <p:cNvPr id="104458" name="Group 10"/>
          <p:cNvGrpSpPr>
            <a:grpSpLocks/>
          </p:cNvGrpSpPr>
          <p:nvPr/>
        </p:nvGrpSpPr>
        <p:grpSpPr bwMode="auto">
          <a:xfrm>
            <a:off x="228600" y="2590800"/>
            <a:ext cx="8915400" cy="2259013"/>
            <a:chOff x="144" y="1632"/>
            <a:chExt cx="5616" cy="1423"/>
          </a:xfrm>
        </p:grpSpPr>
        <p:sp>
          <p:nvSpPr>
            <p:cNvPr id="104459" name="Rectangle 11"/>
            <p:cNvSpPr>
              <a:spLocks noChangeArrowheads="1"/>
            </p:cNvSpPr>
            <p:nvPr/>
          </p:nvSpPr>
          <p:spPr bwMode="auto">
            <a:xfrm>
              <a:off x="192" y="2208"/>
              <a:ext cx="480" cy="48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60" name="Rectangle 12"/>
            <p:cNvSpPr>
              <a:spLocks noChangeArrowheads="1"/>
            </p:cNvSpPr>
            <p:nvPr/>
          </p:nvSpPr>
          <p:spPr bwMode="auto">
            <a:xfrm>
              <a:off x="5136" y="2208"/>
              <a:ext cx="480" cy="48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61" name="Rectangle 13"/>
            <p:cNvSpPr>
              <a:spLocks noChangeArrowheads="1"/>
            </p:cNvSpPr>
            <p:nvPr/>
          </p:nvSpPr>
          <p:spPr bwMode="auto">
            <a:xfrm>
              <a:off x="2640" y="1920"/>
              <a:ext cx="720" cy="864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ru-RU" altLang="ru-RU" sz="3600">
                  <a:latin typeface="Times New Roman" pitchFamily="18" charset="0"/>
                </a:rPr>
                <a:t>МЭ</a:t>
              </a:r>
            </a:p>
          </p:txBody>
        </p:sp>
        <p:sp>
          <p:nvSpPr>
            <p:cNvPr id="104462" name="AutoShape 14"/>
            <p:cNvSpPr>
              <a:spLocks/>
            </p:cNvSpPr>
            <p:nvPr/>
          </p:nvSpPr>
          <p:spPr bwMode="auto">
            <a:xfrm>
              <a:off x="3408" y="1651"/>
              <a:ext cx="1152" cy="296"/>
            </a:xfrm>
            <a:prstGeom prst="borderCallout1">
              <a:avLst>
                <a:gd name="adj1" fmla="val 116000"/>
                <a:gd name="adj2" fmla="val 93750"/>
                <a:gd name="adj3" fmla="val 116000"/>
                <a:gd name="adj4" fmla="val -2606"/>
              </a:avLst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ru-RU" altLang="ru-RU" sz="2400">
                  <a:latin typeface="Times New Roman" pitchFamily="18" charset="0"/>
                </a:rPr>
                <a:t>195.75.16.65</a:t>
              </a:r>
            </a:p>
          </p:txBody>
        </p:sp>
        <p:sp>
          <p:nvSpPr>
            <p:cNvPr id="104463" name="AutoShape 15"/>
            <p:cNvSpPr>
              <a:spLocks/>
            </p:cNvSpPr>
            <p:nvPr/>
          </p:nvSpPr>
          <p:spPr bwMode="auto">
            <a:xfrm>
              <a:off x="1392" y="1632"/>
              <a:ext cx="1152" cy="296"/>
            </a:xfrm>
            <a:prstGeom prst="borderCallout1">
              <a:avLst>
                <a:gd name="adj1" fmla="val 116218"/>
                <a:gd name="adj2" fmla="val 6250"/>
                <a:gd name="adj3" fmla="val 116218"/>
                <a:gd name="adj4" fmla="val 107727"/>
              </a:avLst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ru-RU" altLang="ru-RU" sz="2400">
                  <a:latin typeface="Times New Roman" pitchFamily="18" charset="0"/>
                </a:rPr>
                <a:t>192.168.1.1</a:t>
              </a:r>
            </a:p>
          </p:txBody>
        </p:sp>
        <p:sp>
          <p:nvSpPr>
            <p:cNvPr id="104464" name="AutoShape 16"/>
            <p:cNvSpPr>
              <a:spLocks/>
            </p:cNvSpPr>
            <p:nvPr/>
          </p:nvSpPr>
          <p:spPr bwMode="auto">
            <a:xfrm>
              <a:off x="144" y="2705"/>
              <a:ext cx="1200" cy="296"/>
            </a:xfrm>
            <a:prstGeom prst="borderCallout1">
              <a:avLst>
                <a:gd name="adj1" fmla="val -8528"/>
                <a:gd name="adj2" fmla="val 94000"/>
                <a:gd name="adj3" fmla="val -8528"/>
                <a:gd name="adj4" fmla="val 17333"/>
              </a:avLst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ru-RU" altLang="ru-RU" sz="2400">
                  <a:latin typeface="Times New Roman" pitchFamily="18" charset="0"/>
                </a:rPr>
                <a:t>192.168.1.22</a:t>
              </a:r>
            </a:p>
          </p:txBody>
        </p:sp>
        <p:sp>
          <p:nvSpPr>
            <p:cNvPr id="104465" name="AutoShape 17"/>
            <p:cNvSpPr>
              <a:spLocks/>
            </p:cNvSpPr>
            <p:nvPr/>
          </p:nvSpPr>
          <p:spPr bwMode="auto">
            <a:xfrm>
              <a:off x="4560" y="2759"/>
              <a:ext cx="1200" cy="296"/>
            </a:xfrm>
            <a:prstGeom prst="borderCallout1">
              <a:avLst>
                <a:gd name="adj1" fmla="val -16218"/>
                <a:gd name="adj2" fmla="val 94000"/>
                <a:gd name="adj3" fmla="val -16218"/>
                <a:gd name="adj4" fmla="val 55333"/>
              </a:avLst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ru-RU" altLang="ru-RU" sz="2400">
                  <a:latin typeface="Times New Roman" pitchFamily="18" charset="0"/>
                </a:rPr>
                <a:t>195.75.16.68</a:t>
              </a:r>
            </a:p>
          </p:txBody>
        </p:sp>
      </p:grpSp>
      <p:grpSp>
        <p:nvGrpSpPr>
          <p:cNvPr id="104466" name="Group 18"/>
          <p:cNvGrpSpPr>
            <a:grpSpLocks/>
          </p:cNvGrpSpPr>
          <p:nvPr/>
        </p:nvGrpSpPr>
        <p:grpSpPr bwMode="auto">
          <a:xfrm>
            <a:off x="1066800" y="3200400"/>
            <a:ext cx="3124200" cy="457200"/>
            <a:chOff x="672" y="2016"/>
            <a:chExt cx="1968" cy="288"/>
          </a:xfrm>
        </p:grpSpPr>
        <p:sp>
          <p:nvSpPr>
            <p:cNvPr id="104467" name="Line 19"/>
            <p:cNvSpPr>
              <a:spLocks noChangeShapeType="1"/>
            </p:cNvSpPr>
            <p:nvPr/>
          </p:nvSpPr>
          <p:spPr bwMode="auto">
            <a:xfrm>
              <a:off x="672" y="2256"/>
              <a:ext cx="19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68" name="Text Box 20"/>
            <p:cNvSpPr txBox="1">
              <a:spLocks noChangeArrowheads="1"/>
            </p:cNvSpPr>
            <p:nvPr/>
          </p:nvSpPr>
          <p:spPr bwMode="auto">
            <a:xfrm>
              <a:off x="1056" y="2016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195.75.16.68</a:t>
              </a:r>
            </a:p>
          </p:txBody>
        </p:sp>
      </p:grpSp>
      <p:grpSp>
        <p:nvGrpSpPr>
          <p:cNvPr id="104469" name="Group 21"/>
          <p:cNvGrpSpPr>
            <a:grpSpLocks/>
          </p:cNvGrpSpPr>
          <p:nvPr/>
        </p:nvGrpSpPr>
        <p:grpSpPr bwMode="auto">
          <a:xfrm>
            <a:off x="1066800" y="3657600"/>
            <a:ext cx="3124200" cy="457200"/>
            <a:chOff x="672" y="2016"/>
            <a:chExt cx="1968" cy="288"/>
          </a:xfrm>
        </p:grpSpPr>
        <p:sp>
          <p:nvSpPr>
            <p:cNvPr id="104470" name="Line 22"/>
            <p:cNvSpPr>
              <a:spLocks noChangeShapeType="1"/>
            </p:cNvSpPr>
            <p:nvPr/>
          </p:nvSpPr>
          <p:spPr bwMode="auto">
            <a:xfrm>
              <a:off x="672" y="2256"/>
              <a:ext cx="19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471" name="Text Box 23"/>
            <p:cNvSpPr txBox="1">
              <a:spLocks noChangeArrowheads="1"/>
            </p:cNvSpPr>
            <p:nvPr/>
          </p:nvSpPr>
          <p:spPr bwMode="auto">
            <a:xfrm>
              <a:off x="1056" y="2016"/>
              <a:ext cx="12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192.168.1.22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6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65400" y="116632"/>
            <a:ext cx="6512511" cy="1143000"/>
          </a:xfrm>
        </p:spPr>
        <p:txBody>
          <a:bodyPr/>
          <a:lstStyle/>
          <a:p>
            <a:r>
              <a:rPr lang="en-US" altLang="ru-RU" dirty="0"/>
              <a:t>Port Mapping</a:t>
            </a:r>
            <a:endParaRPr lang="ru-RU" altLang="ru-RU" dirty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1138" y="1447800"/>
            <a:ext cx="8170862" cy="990600"/>
          </a:xfrm>
          <a:prstGeom prst="rect">
            <a:avLst/>
          </a:prstGeom>
        </p:spPr>
        <p:txBody>
          <a:bodyPr/>
          <a:lstStyle/>
          <a:p>
            <a:r>
              <a:rPr lang="ru-RU" altLang="ru-RU" dirty="0"/>
              <a:t>Переадресация запросов некоторых портов на внутренние серверы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298450" y="3505200"/>
            <a:ext cx="762000" cy="7620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7239000" y="1981200"/>
            <a:ext cx="1447800" cy="11430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ru-RU" sz="2400">
                <a:latin typeface="Times New Roman" pitchFamily="18" charset="0"/>
              </a:rPr>
              <a:t>SMTP -25</a:t>
            </a:r>
          </a:p>
          <a:p>
            <a:pPr algn="ctr" eaLnBrk="0" hangingPunct="0"/>
            <a:r>
              <a:rPr lang="en-US" altLang="ru-RU" sz="2400">
                <a:latin typeface="Times New Roman" pitchFamily="18" charset="0"/>
              </a:rPr>
              <a:t>POP3 -110</a:t>
            </a:r>
          </a:p>
          <a:p>
            <a:pPr algn="ctr" eaLnBrk="0" hangingPunct="0"/>
            <a:r>
              <a:rPr lang="en-US" altLang="ru-RU" sz="2400">
                <a:latin typeface="Times New Roman" pitchFamily="18" charset="0"/>
              </a:rPr>
              <a:t>FTP - 21</a:t>
            </a:r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184650" y="3048000"/>
            <a:ext cx="1143000" cy="13716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ru-RU" altLang="ru-RU" sz="3600">
                <a:latin typeface="Times New Roman" pitchFamily="18" charset="0"/>
              </a:rPr>
              <a:t>МЭ</a:t>
            </a:r>
          </a:p>
        </p:txBody>
      </p:sp>
      <p:sp>
        <p:nvSpPr>
          <p:cNvPr id="105479" name="AutoShape 7"/>
          <p:cNvSpPr>
            <a:spLocks/>
          </p:cNvSpPr>
          <p:nvPr/>
        </p:nvSpPr>
        <p:spPr bwMode="auto">
          <a:xfrm>
            <a:off x="2057400" y="2590800"/>
            <a:ext cx="1974850" cy="469900"/>
          </a:xfrm>
          <a:prstGeom prst="borderCallout1">
            <a:avLst>
              <a:gd name="adj1" fmla="val 108528"/>
              <a:gd name="adj2" fmla="val 5787"/>
              <a:gd name="adj3" fmla="val 108528"/>
              <a:gd name="adj4" fmla="val 1071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ru-RU" altLang="ru-RU" sz="2400">
                <a:latin typeface="Times New Roman" pitchFamily="18" charset="0"/>
              </a:rPr>
              <a:t>206.86.181.25</a:t>
            </a:r>
          </a:p>
        </p:txBody>
      </p:sp>
      <p:sp>
        <p:nvSpPr>
          <p:cNvPr id="105480" name="AutoShape 8"/>
          <p:cNvSpPr>
            <a:spLocks/>
          </p:cNvSpPr>
          <p:nvPr/>
        </p:nvSpPr>
        <p:spPr bwMode="auto">
          <a:xfrm>
            <a:off x="211138" y="4429125"/>
            <a:ext cx="1905000" cy="1565275"/>
          </a:xfrm>
          <a:prstGeom prst="borderCallout1">
            <a:avLst>
              <a:gd name="adj1" fmla="val -4870"/>
              <a:gd name="adj2" fmla="val 94000"/>
              <a:gd name="adj3" fmla="val -4870"/>
              <a:gd name="adj4" fmla="val 21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ru-RU" sz="2400">
                <a:latin typeface="Times New Roman" pitchFamily="18" charset="0"/>
              </a:rPr>
              <a:t>FTP, Web, SMTP, POP3,Telnet - </a:t>
            </a:r>
            <a:r>
              <a:rPr lang="ru-RU" altLang="ru-RU" sz="2400">
                <a:latin typeface="Times New Roman" pitchFamily="18" charset="0"/>
              </a:rPr>
              <a:t>клиенты</a:t>
            </a:r>
          </a:p>
        </p:txBody>
      </p:sp>
      <p:sp>
        <p:nvSpPr>
          <p:cNvPr id="105481" name="AutoShape 9"/>
          <p:cNvSpPr>
            <a:spLocks/>
          </p:cNvSpPr>
          <p:nvPr/>
        </p:nvSpPr>
        <p:spPr bwMode="auto">
          <a:xfrm>
            <a:off x="7010400" y="3236913"/>
            <a:ext cx="1905000" cy="469900"/>
          </a:xfrm>
          <a:prstGeom prst="borderCallout1">
            <a:avLst>
              <a:gd name="adj1" fmla="val -28403"/>
              <a:gd name="adj2" fmla="val 94000"/>
              <a:gd name="adj3" fmla="val -28403"/>
              <a:gd name="adj4" fmla="val 5533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ru-RU" altLang="ru-RU" sz="2400">
                <a:latin typeface="Times New Roman" pitchFamily="18" charset="0"/>
              </a:rPr>
              <a:t>192.168.1.2</a:t>
            </a:r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1066800" y="3886200"/>
            <a:ext cx="3124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7162800" y="3810000"/>
            <a:ext cx="1524000" cy="685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ru-RU" sz="2400">
                <a:latin typeface="Times New Roman" pitchFamily="18" charset="0"/>
              </a:rPr>
              <a:t>WWW -80</a:t>
            </a:r>
          </a:p>
          <a:p>
            <a:pPr algn="ctr" eaLnBrk="0" hangingPunct="0"/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105484" name="AutoShape 12"/>
          <p:cNvSpPr>
            <a:spLocks/>
          </p:cNvSpPr>
          <p:nvPr/>
        </p:nvSpPr>
        <p:spPr bwMode="auto">
          <a:xfrm>
            <a:off x="7010400" y="4572000"/>
            <a:ext cx="1905000" cy="469900"/>
          </a:xfrm>
          <a:prstGeom prst="borderCallout1">
            <a:avLst>
              <a:gd name="adj1" fmla="val -16218"/>
              <a:gd name="adj2" fmla="val 94000"/>
              <a:gd name="adj3" fmla="val -16218"/>
              <a:gd name="adj4" fmla="val 5533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ru-RU" altLang="ru-RU" sz="2400">
                <a:latin typeface="Times New Roman" pitchFamily="18" charset="0"/>
              </a:rPr>
              <a:t>192.168.1.3</a:t>
            </a:r>
          </a:p>
        </p:txBody>
      </p:sp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7162800" y="5257800"/>
            <a:ext cx="1524000" cy="685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ru-RU" sz="2400">
                <a:latin typeface="Times New Roman" pitchFamily="18" charset="0"/>
              </a:rPr>
              <a:t>Telnet -23</a:t>
            </a:r>
          </a:p>
          <a:p>
            <a:pPr algn="ctr" eaLnBrk="0" hangingPunct="0"/>
            <a:endParaRPr lang="ru-RU" altLang="ru-RU" sz="2400">
              <a:latin typeface="Times New Roman" pitchFamily="18" charset="0"/>
            </a:endParaRPr>
          </a:p>
        </p:txBody>
      </p:sp>
      <p:sp>
        <p:nvSpPr>
          <p:cNvPr id="105486" name="AutoShape 14"/>
          <p:cNvSpPr>
            <a:spLocks/>
          </p:cNvSpPr>
          <p:nvPr/>
        </p:nvSpPr>
        <p:spPr bwMode="auto">
          <a:xfrm>
            <a:off x="7010400" y="6019800"/>
            <a:ext cx="1905000" cy="469900"/>
          </a:xfrm>
          <a:prstGeom prst="borderCallout1">
            <a:avLst>
              <a:gd name="adj1" fmla="val -16218"/>
              <a:gd name="adj2" fmla="val 94000"/>
              <a:gd name="adj3" fmla="val -16218"/>
              <a:gd name="adj4" fmla="val 5533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ru-RU" altLang="ru-RU" sz="2400">
                <a:latin typeface="Times New Roman" pitchFamily="18" charset="0"/>
              </a:rPr>
              <a:t>192.168.1.4</a:t>
            </a:r>
          </a:p>
        </p:txBody>
      </p:sp>
      <p:sp>
        <p:nvSpPr>
          <p:cNvPr id="105487" name="Text Box 15"/>
          <p:cNvSpPr txBox="1">
            <a:spLocks noChangeArrowheads="1"/>
          </p:cNvSpPr>
          <p:nvPr/>
        </p:nvSpPr>
        <p:spPr bwMode="auto">
          <a:xfrm>
            <a:off x="2514600" y="51816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порт 25 - 192.168.1.2 </a:t>
            </a:r>
          </a:p>
        </p:txBody>
      </p:sp>
      <p:sp>
        <p:nvSpPr>
          <p:cNvPr id="105488" name="Text Box 16"/>
          <p:cNvSpPr txBox="1">
            <a:spLocks noChangeArrowheads="1"/>
          </p:cNvSpPr>
          <p:nvPr/>
        </p:nvSpPr>
        <p:spPr bwMode="auto">
          <a:xfrm>
            <a:off x="2514600" y="57912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ru-RU" altLang="ru-RU" sz="2400">
                <a:latin typeface="Times New Roman" pitchFamily="18" charset="0"/>
              </a:rPr>
              <a:t>порт 110 - 192.168.1.2 </a:t>
            </a:r>
          </a:p>
        </p:txBody>
      </p:sp>
      <p:grpSp>
        <p:nvGrpSpPr>
          <p:cNvPr id="105489" name="Group 17"/>
          <p:cNvGrpSpPr>
            <a:grpSpLocks/>
          </p:cNvGrpSpPr>
          <p:nvPr/>
        </p:nvGrpSpPr>
        <p:grpSpPr bwMode="auto">
          <a:xfrm>
            <a:off x="2514600" y="2514600"/>
            <a:ext cx="4724400" cy="2514600"/>
            <a:chOff x="1584" y="1584"/>
            <a:chExt cx="2976" cy="1584"/>
          </a:xfrm>
        </p:grpSpPr>
        <p:sp>
          <p:nvSpPr>
            <p:cNvPr id="105490" name="Text Box 18"/>
            <p:cNvSpPr txBox="1">
              <a:spLocks noChangeArrowheads="1"/>
            </p:cNvSpPr>
            <p:nvPr/>
          </p:nvSpPr>
          <p:spPr bwMode="auto">
            <a:xfrm>
              <a:off x="1584" y="288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порт 21 - 192.168.1.2 </a:t>
              </a:r>
            </a:p>
          </p:txBody>
        </p:sp>
        <p:sp>
          <p:nvSpPr>
            <p:cNvPr id="105491" name="Line 19"/>
            <p:cNvSpPr>
              <a:spLocks noChangeShapeType="1"/>
            </p:cNvSpPr>
            <p:nvPr/>
          </p:nvSpPr>
          <p:spPr bwMode="auto">
            <a:xfrm flipV="1">
              <a:off x="3360" y="1584"/>
              <a:ext cx="1200" cy="52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105492" name="Group 20"/>
          <p:cNvGrpSpPr>
            <a:grpSpLocks/>
          </p:cNvGrpSpPr>
          <p:nvPr/>
        </p:nvGrpSpPr>
        <p:grpSpPr bwMode="auto">
          <a:xfrm>
            <a:off x="2514600" y="4038600"/>
            <a:ext cx="4648200" cy="1524000"/>
            <a:chOff x="1584" y="2544"/>
            <a:chExt cx="2928" cy="960"/>
          </a:xfrm>
        </p:grpSpPr>
        <p:sp>
          <p:nvSpPr>
            <p:cNvPr id="105493" name="Text Box 21"/>
            <p:cNvSpPr txBox="1">
              <a:spLocks noChangeArrowheads="1"/>
            </p:cNvSpPr>
            <p:nvPr/>
          </p:nvSpPr>
          <p:spPr bwMode="auto">
            <a:xfrm>
              <a:off x="1584" y="3072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порт 23 - 192.168.1.4 </a:t>
              </a:r>
            </a:p>
          </p:txBody>
        </p:sp>
        <p:sp>
          <p:nvSpPr>
            <p:cNvPr id="105494" name="Line 22"/>
            <p:cNvSpPr>
              <a:spLocks noChangeShapeType="1"/>
            </p:cNvSpPr>
            <p:nvPr/>
          </p:nvSpPr>
          <p:spPr bwMode="auto">
            <a:xfrm>
              <a:off x="3360" y="2544"/>
              <a:ext cx="1152" cy="9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105495" name="Group 23"/>
          <p:cNvGrpSpPr>
            <a:grpSpLocks/>
          </p:cNvGrpSpPr>
          <p:nvPr/>
        </p:nvGrpSpPr>
        <p:grpSpPr bwMode="auto">
          <a:xfrm>
            <a:off x="2514600" y="3657600"/>
            <a:ext cx="4648200" cy="2286000"/>
            <a:chOff x="1584" y="2304"/>
            <a:chExt cx="2928" cy="1440"/>
          </a:xfrm>
        </p:grpSpPr>
        <p:sp>
          <p:nvSpPr>
            <p:cNvPr id="105496" name="Text Box 24"/>
            <p:cNvSpPr txBox="1">
              <a:spLocks noChangeArrowheads="1"/>
            </p:cNvSpPr>
            <p:nvPr/>
          </p:nvSpPr>
          <p:spPr bwMode="auto">
            <a:xfrm>
              <a:off x="1584" y="3456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ru-RU" altLang="ru-RU" sz="2400">
                  <a:latin typeface="Times New Roman" pitchFamily="18" charset="0"/>
                </a:rPr>
                <a:t>порт 80 - 192.168.1.3 </a:t>
              </a:r>
            </a:p>
          </p:txBody>
        </p:sp>
        <p:sp>
          <p:nvSpPr>
            <p:cNvPr id="105497" name="Line 25"/>
            <p:cNvSpPr>
              <a:spLocks noChangeShapeType="1"/>
            </p:cNvSpPr>
            <p:nvPr/>
          </p:nvSpPr>
          <p:spPr bwMode="auto">
            <a:xfrm>
              <a:off x="3360" y="2304"/>
              <a:ext cx="1152" cy="24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06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7" grpId="0" autoUpdateAnimBg="0"/>
      <p:bldP spid="105488" grpId="0" autoUpdateAnimBg="0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/>
          <a:lstStyle/>
          <a:p>
            <a:r>
              <a:rPr lang="ru-RU" dirty="0"/>
              <a:t>Шлюз прикладного уровня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568952" cy="5400600"/>
          </a:xfrm>
        </p:spPr>
        <p:txBody>
          <a:bodyPr>
            <a:normAutofit fontScale="77500" lnSpcReduction="20000"/>
          </a:bodyPr>
          <a:lstStyle/>
          <a:p>
            <a:r>
              <a:rPr lang="ru-RU" sz="2300" b="1" dirty="0" err="1">
                <a:solidFill>
                  <a:srgbClr val="7030A0"/>
                </a:solidFill>
              </a:rPr>
              <a:t>Application-level</a:t>
            </a:r>
            <a:r>
              <a:rPr lang="ru-RU" sz="2300" b="1" dirty="0">
                <a:solidFill>
                  <a:srgbClr val="7030A0"/>
                </a:solidFill>
              </a:rPr>
              <a:t> </a:t>
            </a:r>
            <a:r>
              <a:rPr lang="ru-RU" sz="2300" b="1" dirty="0" err="1">
                <a:solidFill>
                  <a:srgbClr val="7030A0"/>
                </a:solidFill>
              </a:rPr>
              <a:t>gateway</a:t>
            </a:r>
            <a:r>
              <a:rPr lang="ru-RU" sz="2300" dirty="0"/>
              <a:t>, или </a:t>
            </a:r>
            <a:r>
              <a:rPr lang="ru-RU" sz="2300" b="1" dirty="0">
                <a:solidFill>
                  <a:srgbClr val="7030A0"/>
                </a:solidFill>
              </a:rPr>
              <a:t>ALG</a:t>
            </a:r>
            <a:r>
              <a:rPr lang="ru-RU" sz="2300" dirty="0"/>
              <a:t> (с англ. — «</a:t>
            </a:r>
            <a:r>
              <a:rPr lang="ru-RU" sz="2300" b="1" dirty="0">
                <a:solidFill>
                  <a:srgbClr val="7030A0"/>
                </a:solidFill>
              </a:rPr>
              <a:t>шлюз прикладного уровня</a:t>
            </a:r>
            <a:r>
              <a:rPr lang="ru-RU" sz="2300" dirty="0"/>
              <a:t>») — компонент NAT-маршрутизатора, который понимает какой-либо прикладной протокол, и при прохождении через него пакетов этого протокола модифицирует их таким образом, что находящиеся за NAT пользователи могут пользоваться протоколом.</a:t>
            </a:r>
          </a:p>
          <a:p>
            <a:r>
              <a:rPr lang="ru-RU" sz="2300" dirty="0" smtClean="0">
                <a:solidFill>
                  <a:srgbClr val="7030A0"/>
                </a:solidFill>
              </a:rPr>
              <a:t>NAT-маршрутизатор </a:t>
            </a:r>
            <a:r>
              <a:rPr lang="ru-RU" sz="2300" dirty="0">
                <a:solidFill>
                  <a:srgbClr val="7030A0"/>
                </a:solidFill>
              </a:rPr>
              <a:t>ретранслирует пакеты, поступающие изнутри локальной сети и отправляет их во внешнюю сеть</a:t>
            </a:r>
            <a:r>
              <a:rPr lang="ru-RU" sz="2300" dirty="0"/>
              <a:t>, используя свой внешний IP-адрес как адрес отправителя. Также может подменяться порт. </a:t>
            </a:r>
            <a:endParaRPr lang="ru-RU" sz="23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100" dirty="0" smtClean="0"/>
              <a:t>Некоторые </a:t>
            </a:r>
            <a:r>
              <a:rPr lang="ru-RU" sz="2100" dirty="0"/>
              <a:t>сетевые протоколы в содержании своих пакетов передают и пытаются использовать локальный IP-адрес или порт отправителя. </a:t>
            </a:r>
            <a:endParaRPr lang="ru-RU" sz="21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100" dirty="0" smtClean="0"/>
              <a:t>После </a:t>
            </a:r>
            <a:r>
              <a:rPr lang="ru-RU" sz="2100" dirty="0"/>
              <a:t>прохождения NAT и подмены локального IP на внешний эти параметры становятся неверными — а значит, удалённая сторона не может наладить соединение.</a:t>
            </a:r>
          </a:p>
          <a:p>
            <a:r>
              <a:rPr lang="ru-RU" sz="2300" dirty="0" smtClean="0"/>
              <a:t>ALG</a:t>
            </a:r>
            <a:r>
              <a:rPr lang="ru-RU" sz="2300" dirty="0"/>
              <a:t>, идентифицировав пакет как относящийся к данному протоколу, подставляет в качестве IP-адреса и порта свои адрес и порт. Если, по протоколу, соединение по этому порту налаживает удалённый компьютер, автоматически включается ретрансляция.</a:t>
            </a:r>
          </a:p>
          <a:p>
            <a:r>
              <a:rPr lang="ru-RU" sz="2300" dirty="0" smtClean="0"/>
              <a:t>ALG </a:t>
            </a:r>
            <a:r>
              <a:rPr lang="ru-RU" sz="2300" dirty="0"/>
              <a:t>похож на прокси-сервер; обычно понятием «прокси-сервер» называют сервер, который выполняет дополнительные операции наподобие кэширования, в то время как </a:t>
            </a:r>
            <a:r>
              <a:rPr lang="ru-RU" sz="2300" b="1" u="sng" dirty="0">
                <a:solidFill>
                  <a:srgbClr val="7030A0"/>
                </a:solidFill>
              </a:rPr>
              <a:t>задача ALG — обеспечить, чтобы клиенты могли пользоваться протоколом.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177916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6512511" cy="1143000"/>
          </a:xfrm>
        </p:spPr>
        <p:txBody>
          <a:bodyPr/>
          <a:lstStyle/>
          <a:p>
            <a:r>
              <a:rPr lang="ru-RU" dirty="0"/>
              <a:t>Протоколы, требующие </a:t>
            </a:r>
            <a:r>
              <a:rPr lang="en-US" dirty="0"/>
              <a:t>ALG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496944" cy="35283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   </a:t>
            </a:r>
            <a:r>
              <a:rPr lang="ru-RU" dirty="0"/>
              <a:t>FTP без пассивного режима (PASV). Передает IP-адрес и номер порта на клиенте в команде PORT.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   PPTP.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    H.323</a:t>
            </a:r>
            <a:endParaRPr lang="ru-RU" dirty="0"/>
          </a:p>
          <a:p>
            <a:r>
              <a:rPr lang="ru-RU" dirty="0"/>
              <a:t>   </a:t>
            </a:r>
            <a:r>
              <a:rPr lang="ru-RU" dirty="0" smtClean="0"/>
              <a:t> </a:t>
            </a:r>
            <a:r>
              <a:rPr lang="ru-RU" dirty="0"/>
              <a:t>Протоколы передачи файлов в некоторых мессенджерах (например, MSN </a:t>
            </a:r>
            <a:r>
              <a:rPr lang="ru-RU" dirty="0" err="1"/>
              <a:t>Messenger</a:t>
            </a:r>
            <a:r>
              <a:rPr lang="ru-RU" dirty="0"/>
              <a:t>)</a:t>
            </a:r>
          </a:p>
          <a:p>
            <a:r>
              <a:rPr lang="ru-RU" dirty="0"/>
              <a:t>    Создание сервера в некоторых играх</a:t>
            </a:r>
          </a:p>
          <a:p>
            <a:r>
              <a:rPr lang="ru-RU" dirty="0"/>
              <a:t>    Некоторые </a:t>
            </a:r>
            <a:r>
              <a:rPr lang="ru-RU" dirty="0" err="1"/>
              <a:t>файлообменные</a:t>
            </a:r>
            <a:r>
              <a:rPr lang="ru-RU" dirty="0"/>
              <a:t> сети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14546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6512511" cy="1143000"/>
          </a:xfrm>
        </p:spPr>
        <p:txBody>
          <a:bodyPr/>
          <a:lstStyle/>
          <a:p>
            <a:r>
              <a:rPr lang="ru-RU" dirty="0"/>
              <a:t>Реализации в ОС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280920" cy="5130904"/>
          </a:xfrm>
        </p:spPr>
        <p:txBody>
          <a:bodyPr>
            <a:normAutofit fontScale="92500"/>
          </a:bodyPr>
          <a:lstStyle/>
          <a:p>
            <a:r>
              <a:rPr lang="ru-RU" b="1" dirty="0" err="1" smtClean="0">
                <a:solidFill>
                  <a:srgbClr val="7030A0"/>
                </a:solidFill>
              </a:rPr>
              <a:t>Windows</a:t>
            </a:r>
            <a:endParaRPr lang="ru-RU" b="1" dirty="0">
              <a:solidFill>
                <a:srgbClr val="7030A0"/>
              </a:solidFill>
            </a:endParaRPr>
          </a:p>
          <a:p>
            <a:r>
              <a:rPr lang="ru-RU" dirty="0"/>
              <a:t>    Встроенный NAT в ОС </a:t>
            </a:r>
            <a:r>
              <a:rPr lang="ru-RU" dirty="0" err="1"/>
              <a:t>Windows</a:t>
            </a:r>
            <a:r>
              <a:rPr lang="ru-RU" dirty="0"/>
              <a:t> (ipnat.sys, в интерфейсе пользователя возможность называется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Connection</a:t>
            </a:r>
            <a:r>
              <a:rPr lang="ru-RU" dirty="0"/>
              <a:t> </a:t>
            </a:r>
            <a:r>
              <a:rPr lang="ru-RU" dirty="0" err="1"/>
              <a:t>Sharing</a:t>
            </a:r>
            <a:r>
              <a:rPr lang="ru-RU" dirty="0"/>
              <a:t>) использует исполняемые в режиме пользователя ALG-модули, которые загружаются в адресное пространство процесса ALG.EXE (он же сервис по имени </a:t>
            </a:r>
            <a:r>
              <a:rPr lang="ru-RU" dirty="0" err="1"/>
              <a:t>alg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b="1" dirty="0" err="1" smtClean="0">
                <a:solidFill>
                  <a:srgbClr val="7030A0"/>
                </a:solidFill>
              </a:rPr>
              <a:t>Linux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    </a:t>
            </a:r>
            <a:r>
              <a:rPr lang="ru-RU" dirty="0"/>
              <a:t>Встроенный в ядро межсетевой экран </a:t>
            </a:r>
            <a:r>
              <a:rPr lang="ru-RU" dirty="0" err="1"/>
              <a:t>netfilter</a:t>
            </a:r>
            <a:r>
              <a:rPr lang="ru-RU" dirty="0"/>
              <a:t> поддерживает такие протоколы, как AMANDA, FTP, TFTP, IRC, PPTP, H.323, SIP, SNMP, DCCP, GRE и др.</a:t>
            </a:r>
          </a:p>
          <a:p>
            <a:endParaRPr lang="ru-RU" dirty="0"/>
          </a:p>
          <a:p>
            <a:r>
              <a:rPr lang="ru-RU" b="1" dirty="0">
                <a:solidFill>
                  <a:srgbClr val="7030A0"/>
                </a:solidFill>
              </a:rPr>
              <a:t>Реализация в маршрутизаторах</a:t>
            </a:r>
          </a:p>
          <a:p>
            <a:r>
              <a:rPr lang="ru-RU" dirty="0"/>
              <a:t>Практически все маршрутизаторы, имеющие NAT, умеют работать с PPTP, </a:t>
            </a:r>
            <a:r>
              <a:rPr lang="ru-RU" dirty="0" err="1"/>
              <a:t>IPsec</a:t>
            </a:r>
            <a:r>
              <a:rPr lang="ru-RU" dirty="0"/>
              <a:t>, RTSP, SIP, H.323, SMTP, DNS, TFTP.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663927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219200" y="228600"/>
            <a:ext cx="6646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ru-RU" altLang="ru-RU" sz="4400" dirty="0">
                <a:latin typeface="Times New Roman" pitchFamily="18" charset="0"/>
              </a:rPr>
              <a:t>Шлюз прикладного уровня</a:t>
            </a:r>
            <a:endParaRPr lang="ru-RU" altLang="ru-RU" sz="2400" dirty="0">
              <a:latin typeface="Times New Roman" pitchFamily="18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6137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94149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1676400" y="228600"/>
            <a:ext cx="62626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ru-RU" altLang="ru-RU" sz="4400" dirty="0">
                <a:latin typeface="Times New Roman" pitchFamily="18" charset="0"/>
              </a:rPr>
              <a:t>Укрепленный компьютер</a:t>
            </a:r>
            <a:endParaRPr lang="ru-RU" altLang="ru-RU" sz="2400" dirty="0">
              <a:latin typeface="Times New Roman" pitchFamily="18" charset="0"/>
            </a:endParaRP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4053136" y="1340768"/>
            <a:ext cx="5090864" cy="419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eaLnBrk="0" hangingPunct="0">
              <a:buFont typeface="+mj-lt"/>
              <a:buAutoNum type="arabicParenR"/>
            </a:pPr>
            <a:r>
              <a:rPr lang="ru-RU" altLang="ru-RU" sz="2400" dirty="0">
                <a:latin typeface="Times New Roman" pitchFamily="18" charset="0"/>
              </a:rPr>
              <a:t> установка защищенной версии ОС</a:t>
            </a: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arenR"/>
            </a:pPr>
            <a:r>
              <a:rPr lang="ru-RU" altLang="ru-RU" sz="2400" dirty="0">
                <a:latin typeface="Times New Roman" pitchFamily="18" charset="0"/>
              </a:rPr>
              <a:t> удаление ненужных сетевых служб</a:t>
            </a:r>
          </a:p>
          <a:p>
            <a:pPr marL="457200" indent="-457200" eaLnBrk="0" hangingPunct="0">
              <a:lnSpc>
                <a:spcPct val="160000"/>
              </a:lnSpc>
              <a:buFont typeface="+mj-lt"/>
              <a:buAutoNum type="arabicParenR"/>
            </a:pPr>
            <a:r>
              <a:rPr lang="ru-RU" altLang="ru-RU" sz="2400" dirty="0">
                <a:latin typeface="Times New Roman" pitchFamily="18" charset="0"/>
              </a:rPr>
              <a:t> удаление ненужных приложений</a:t>
            </a: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arenR"/>
            </a:pPr>
            <a:r>
              <a:rPr lang="ru-RU" altLang="ru-RU" sz="2400" dirty="0">
                <a:latin typeface="Times New Roman" pitchFamily="18" charset="0"/>
              </a:rPr>
              <a:t> защита ресурсов и контроль доступа</a:t>
            </a: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arenR"/>
            </a:pPr>
            <a:r>
              <a:rPr lang="ru-RU" altLang="ru-RU" sz="2400" dirty="0">
                <a:latin typeface="Times New Roman" pitchFamily="18" charset="0"/>
              </a:rPr>
              <a:t> настройка регистрации и аудита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2880320" cy="310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319105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2057400" y="0"/>
            <a:ext cx="50260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ru-RU" altLang="ru-RU" sz="4400" dirty="0">
                <a:latin typeface="Times New Roman" pitchFamily="18" charset="0"/>
              </a:rPr>
              <a:t>Реализация шлюза</a:t>
            </a:r>
          </a:p>
          <a:p>
            <a:pPr algn="ctr" eaLnBrk="0" hangingPunct="0"/>
            <a:r>
              <a:rPr lang="ru-RU" altLang="ru-RU" sz="4400" dirty="0">
                <a:latin typeface="Times New Roman" pitchFamily="18" charset="0"/>
              </a:rPr>
              <a:t>прикладного уровня</a:t>
            </a:r>
            <a:endParaRPr lang="ru-RU" altLang="ru-RU" sz="2400" dirty="0">
              <a:latin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4" y="1443332"/>
            <a:ext cx="86137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727132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624"/>
            <a:ext cx="9108504" cy="1143000"/>
          </a:xfrm>
        </p:spPr>
        <p:txBody>
          <a:bodyPr/>
          <a:lstStyle/>
          <a:p>
            <a:r>
              <a:rPr lang="ru-RU" altLang="ru-RU" dirty="0"/>
              <a:t>Основные схемы сетевой защиты на базе МЭ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2132856"/>
            <a:ext cx="8003232" cy="401399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88670" indent="-742950">
              <a:buFont typeface="+mj-lt"/>
              <a:buAutoNum type="arabicParenR"/>
            </a:pPr>
            <a:r>
              <a:rPr lang="ru-RU" altLang="ru-RU" sz="3600" dirty="0"/>
              <a:t>МЭ - фильтрующий маршрутизатор</a:t>
            </a:r>
          </a:p>
          <a:p>
            <a:pPr marL="788670" indent="-742950">
              <a:buFont typeface="+mj-lt"/>
              <a:buAutoNum type="arabicParenR"/>
            </a:pPr>
            <a:r>
              <a:rPr lang="ru-RU" altLang="ru-RU" sz="3600" dirty="0"/>
              <a:t>МЭ на основе </a:t>
            </a:r>
            <a:r>
              <a:rPr lang="ru-RU" altLang="ru-RU" sz="3600" dirty="0" err="1"/>
              <a:t>двупортового</a:t>
            </a:r>
            <a:r>
              <a:rPr lang="ru-RU" altLang="ru-RU" sz="3600" dirty="0"/>
              <a:t> шлюза</a:t>
            </a:r>
          </a:p>
          <a:p>
            <a:pPr marL="788670" indent="-742950">
              <a:buFont typeface="+mj-lt"/>
              <a:buAutoNum type="arabicParenR"/>
            </a:pPr>
            <a:r>
              <a:rPr lang="ru-RU" altLang="ru-RU" sz="3600" dirty="0"/>
              <a:t>МЭ на основе экранированного шлюза</a:t>
            </a:r>
          </a:p>
          <a:p>
            <a:pPr marL="788670" indent="-742950">
              <a:buFont typeface="+mj-lt"/>
              <a:buAutoNum type="arabicParenR"/>
            </a:pPr>
            <a:r>
              <a:rPr lang="ru-RU" altLang="ru-RU" sz="3600" dirty="0"/>
              <a:t>МЭ - экранированная подсеть</a:t>
            </a: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76877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334200" cy="1143000"/>
          </a:xfrm>
        </p:spPr>
        <p:txBody>
          <a:bodyPr/>
          <a:lstStyle/>
          <a:p>
            <a:r>
              <a:rPr lang="ru-RU" dirty="0"/>
              <a:t>Структура одного раунда ГОСТ 28147-89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60993"/>
            <a:ext cx="4608512" cy="5165585"/>
          </a:xfrm>
        </p:spPr>
      </p:pic>
    </p:spTree>
    <p:extLst>
      <p:ext uri="{BB962C8B-B14F-4D97-AF65-F5344CB8AC3E}">
        <p14:creationId xmlns:p14="http://schemas.microsoft.com/office/powerpoint/2010/main" val="25760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0" y="34190"/>
            <a:ext cx="9144000" cy="1793167"/>
          </a:xfrm>
        </p:spPr>
        <p:txBody>
          <a:bodyPr/>
          <a:lstStyle/>
          <a:p>
            <a:r>
              <a:rPr lang="ru-RU" sz="4000" dirty="0"/>
              <a:t>МЭ - фильтрующий </a:t>
            </a:r>
            <a:r>
              <a:rPr lang="ru-RU" sz="4000" dirty="0" smtClean="0"/>
              <a:t>(экранирующий) маршрутизатор</a:t>
            </a:r>
            <a:r>
              <a:rPr lang="ru-RU" sz="4000" dirty="0"/>
              <a:t/>
            </a:r>
            <a:br>
              <a:rPr lang="ru-RU" sz="4000" dirty="0"/>
            </a:br>
            <a:endParaRPr lang="ru-RU" sz="4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685213" cy="494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4624"/>
            <a:ext cx="6512511" cy="1143000"/>
          </a:xfrm>
        </p:spPr>
        <p:txBody>
          <a:bodyPr/>
          <a:lstStyle/>
          <a:p>
            <a:r>
              <a:rPr lang="ru-RU" dirty="0"/>
              <a:t>Экранирующий маршрутизатор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916832"/>
            <a:ext cx="8064896" cy="43388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Экранирующий </a:t>
            </a:r>
            <a:r>
              <a:rPr lang="ru-RU" dirty="0"/>
              <a:t>маршрутизатор (</a:t>
            </a:r>
            <a:r>
              <a:rPr lang="ru-RU" dirty="0" err="1"/>
              <a:t>Screening</a:t>
            </a:r>
            <a:r>
              <a:rPr lang="ru-RU" dirty="0"/>
              <a:t> </a:t>
            </a:r>
            <a:r>
              <a:rPr lang="ru-RU" dirty="0" err="1"/>
              <a:t>Router</a:t>
            </a:r>
            <a:r>
              <a:rPr lang="ru-RU" dirty="0"/>
              <a:t>) = пакетный фильтр (</a:t>
            </a: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Filter</a:t>
            </a:r>
            <a:r>
              <a:rPr lang="ru-RU" dirty="0"/>
              <a:t>)</a:t>
            </a:r>
          </a:p>
          <a:p>
            <a:r>
              <a:rPr lang="ru-RU" dirty="0"/>
              <a:t>Отфильтровывает пакты, анализируя поля заголовков пакетов сетевого и транспортного уровней:</a:t>
            </a:r>
          </a:p>
          <a:p>
            <a:pPr marL="45720" indent="0">
              <a:buNone/>
            </a:pPr>
            <a:r>
              <a:rPr lang="ru-RU" dirty="0"/>
              <a:t>-    адрес отправителя (IP-заголовок пакета);</a:t>
            </a:r>
          </a:p>
          <a:p>
            <a:pPr marL="45720" indent="0">
              <a:buNone/>
            </a:pPr>
            <a:r>
              <a:rPr lang="ru-RU" dirty="0"/>
              <a:t>-    адрес получателя (IP-заголовок пакета);</a:t>
            </a:r>
          </a:p>
          <a:p>
            <a:pPr marL="45720" indent="0">
              <a:buNone/>
            </a:pPr>
            <a:r>
              <a:rPr lang="ru-RU" dirty="0"/>
              <a:t>-    тип пакета (IP-заголовок пакета);</a:t>
            </a:r>
          </a:p>
          <a:p>
            <a:pPr marL="45720" indent="0">
              <a:buNone/>
            </a:pPr>
            <a:r>
              <a:rPr lang="ru-RU" dirty="0"/>
              <a:t>-    флаг фрагментации пакета (IP-заголовок пакета);</a:t>
            </a:r>
          </a:p>
          <a:p>
            <a:pPr marL="45720" indent="0">
              <a:buNone/>
            </a:pPr>
            <a:r>
              <a:rPr lang="ru-RU" dirty="0"/>
              <a:t>-    номер порта источника (TCP- или UDP-заголовок пакета);</a:t>
            </a:r>
          </a:p>
          <a:p>
            <a:pPr marL="45720" indent="0">
              <a:buNone/>
            </a:pPr>
            <a:r>
              <a:rPr lang="ru-RU" dirty="0"/>
              <a:t>-    номер порта получателя (TCP- или UDP-заголовок пакета).</a:t>
            </a:r>
          </a:p>
        </p:txBody>
      </p:sp>
    </p:spTree>
    <p:extLst>
      <p:ext uri="{BB962C8B-B14F-4D97-AF65-F5344CB8AC3E}">
        <p14:creationId xmlns:p14="http://schemas.microsoft.com/office/powerpoint/2010/main" val="1877605741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34400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19" name="Rectangle 3"/>
          <p:cNvSpPr>
            <a:spLocks noGrp="1" noChangeArrowheads="1"/>
          </p:cNvSpPr>
          <p:nvPr>
            <p:ph type="title"/>
          </p:nvPr>
        </p:nvSpPr>
        <p:spPr>
          <a:xfrm>
            <a:off x="1403648" y="116632"/>
            <a:ext cx="6512511" cy="1143000"/>
          </a:xfrm>
        </p:spPr>
        <p:txBody>
          <a:bodyPr/>
          <a:lstStyle/>
          <a:p>
            <a:r>
              <a:rPr lang="ru-RU" altLang="ru-RU" dirty="0" err="1"/>
              <a:t>Двупортовый</a:t>
            </a:r>
            <a:r>
              <a:rPr lang="ru-RU" altLang="ru-RU" dirty="0"/>
              <a:t> шлюз</a:t>
            </a:r>
          </a:p>
        </p:txBody>
      </p:sp>
      <p:sp>
        <p:nvSpPr>
          <p:cNvPr id="111621" name="AutoShape 5"/>
          <p:cNvSpPr>
            <a:spLocks/>
          </p:cNvSpPr>
          <p:nvPr/>
        </p:nvSpPr>
        <p:spPr bwMode="auto">
          <a:xfrm>
            <a:off x="6324600" y="2138363"/>
            <a:ext cx="2590800" cy="1565275"/>
          </a:xfrm>
          <a:prstGeom prst="borderCallout2">
            <a:avLst>
              <a:gd name="adj1" fmla="val 7301"/>
              <a:gd name="adj2" fmla="val -2940"/>
              <a:gd name="adj3" fmla="val 7301"/>
              <a:gd name="adj4" fmla="val -16727"/>
              <a:gd name="adj5" fmla="val 72310"/>
              <a:gd name="adj6" fmla="val -31065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ru-RU" altLang="ru-RU" sz="2400">
                <a:latin typeface="Times New Roman" pitchFamily="18" charset="0"/>
              </a:rPr>
              <a:t>Двудомный хост - компьютер с двумя сетевыми интерфейсами</a:t>
            </a:r>
          </a:p>
        </p:txBody>
      </p:sp>
    </p:spTree>
    <p:extLst>
      <p:ext uri="{BB962C8B-B14F-4D97-AF65-F5344CB8AC3E}">
        <p14:creationId xmlns:p14="http://schemas.microsoft.com/office/powerpoint/2010/main" val="3655290298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992888" cy="1143000"/>
          </a:xfrm>
        </p:spPr>
        <p:txBody>
          <a:bodyPr/>
          <a:lstStyle/>
          <a:p>
            <a:r>
              <a:rPr lang="ru-RU" altLang="ru-RU" dirty="0"/>
              <a:t>Экранированный </a:t>
            </a:r>
            <a:r>
              <a:rPr lang="ru-RU" altLang="ru-RU" dirty="0" smtClean="0"/>
              <a:t>шлюз</a:t>
            </a:r>
            <a:endParaRPr lang="ru-RU" alt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889844"/>
            <a:ext cx="90364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dirty="0" err="1" smtClean="0"/>
              <a:t>Firewall</a:t>
            </a:r>
            <a:r>
              <a:rPr lang="ru-RU" sz="1400" dirty="0" smtClean="0"/>
              <a:t> на </a:t>
            </a:r>
            <a:r>
              <a:rPr lang="ru-RU" sz="1400" dirty="0"/>
              <a:t>основе экранированного шлюза является более гибким решением, чем просто шлюз, однако эта гибкость достигается за счет некоторого понижения уровня безопасности. </a:t>
            </a:r>
            <a:endParaRPr lang="ru-RU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dirty="0" err="1" smtClean="0"/>
              <a:t>Firewall</a:t>
            </a:r>
            <a:r>
              <a:rPr lang="ru-RU" sz="1400" dirty="0" smtClean="0"/>
              <a:t> на </a:t>
            </a:r>
            <a:r>
              <a:rPr lang="ru-RU" sz="1400" dirty="0"/>
              <a:t>основе экранированного шлюза объединяет фильтрующий маршрутизатор и прикладной шлюз, размещенный со стороны защищаемой подсети. </a:t>
            </a:r>
            <a:endParaRPr lang="ru-RU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dirty="0" smtClean="0"/>
              <a:t>Прикладной </a:t>
            </a:r>
            <a:r>
              <a:rPr lang="ru-RU" sz="1400" dirty="0"/>
              <a:t>шлюз можно также разместить до маршрутизатора со стороны </a:t>
            </a:r>
            <a:r>
              <a:rPr lang="ru-RU" sz="1400" dirty="0" err="1" smtClean="0"/>
              <a:t>Internet</a:t>
            </a:r>
            <a:r>
              <a:rPr lang="ru-RU" sz="1400" dirty="0" smtClean="0"/>
              <a:t> без </a:t>
            </a:r>
            <a:r>
              <a:rPr lang="ru-RU" sz="1400" dirty="0"/>
              <a:t>ущерба для безопасности. </a:t>
            </a:r>
            <a:endParaRPr lang="ru-RU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400" dirty="0" smtClean="0"/>
              <a:t>Размещение </a:t>
            </a:r>
            <a:r>
              <a:rPr lang="ru-RU" sz="1400" dirty="0"/>
              <a:t>прикладного шлюза на внешней стороне будет способствовать тому, что именно он будет подвергаться атакам и может служить для их исследования в качестве ложной цели.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0670"/>
            <a:ext cx="7272808" cy="408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898491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title"/>
          </p:nvPr>
        </p:nvSpPr>
        <p:spPr>
          <a:xfrm>
            <a:off x="21247" y="-99392"/>
            <a:ext cx="9003316" cy="1143000"/>
          </a:xfrm>
        </p:spPr>
        <p:txBody>
          <a:bodyPr/>
          <a:lstStyle/>
          <a:p>
            <a:r>
              <a:rPr lang="ru-RU" altLang="ru-RU" dirty="0" smtClean="0"/>
              <a:t>Экранированная подсеть</a:t>
            </a:r>
            <a:br>
              <a:rPr lang="ru-RU" altLang="ru-RU" dirty="0" smtClean="0"/>
            </a:br>
            <a:endParaRPr lang="ru-RU" alt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415" y="764704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/>
              <a:t>Экранированная подсеть </a:t>
            </a:r>
            <a:r>
              <a:rPr lang="ru-RU" dirty="0" smtClean="0"/>
              <a:t>внедряется </a:t>
            </a:r>
            <a:r>
              <a:rPr lang="ru-RU" dirty="0"/>
              <a:t>с помощью добавления сети-периметра для того, чтобы отделить внутреннюю сеть от внешней. </a:t>
            </a:r>
            <a:endParaRPr lang="ru-RU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ru-RU" dirty="0" smtClean="0"/>
              <a:t>Это </a:t>
            </a:r>
            <a:r>
              <a:rPr lang="ru-RU" dirty="0"/>
              <a:t>гарантирует, что даже при успехе атаки на хост-бастион, атакующий не сможет пройти дальше сети-периметра из-за того, что между внутренней сетью и сетью-периметром находится еще один экранирующий маршрутизатор.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81" y="2348880"/>
            <a:ext cx="7028395" cy="449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789099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4624"/>
            <a:ext cx="8856984" cy="1143000"/>
          </a:xfrm>
        </p:spPr>
        <p:txBody>
          <a:bodyPr/>
          <a:lstStyle/>
          <a:p>
            <a:r>
              <a:rPr lang="ru-RU" altLang="ru-RU" sz="3500" dirty="0"/>
              <a:t>Политика сетевой безопасности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836712"/>
            <a:ext cx="8549829" cy="55446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dirty="0"/>
              <a:t>Доступ из Интернет в корпоративную сеть: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900" dirty="0"/>
              <a:t>во внутреннюю приватную сеть доступ извне запрещен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900" dirty="0"/>
              <a:t>к МЭ извне доступ запрещен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dirty="0"/>
              <a:t>В ДМЗ доступ разрешен ТОЛЬКО к следующим портам на объектах (в остальных случаях доступ запрещен):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ru-RU" sz="1700" dirty="0"/>
              <a:t>Web</a:t>
            </a:r>
            <a:r>
              <a:rPr lang="ru-RU" altLang="ru-RU" sz="1700" dirty="0"/>
              <a:t>-сервер.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600" dirty="0"/>
              <a:t>анонимный доступ всем разрешен только к 80 порту.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600" dirty="0"/>
              <a:t>разрешен авторизованный FTP-доступ на 21 порт и 20 порт (возможно с предварительной идентификацией / аутентификацией на МЭ) администратору </a:t>
            </a:r>
            <a:r>
              <a:rPr lang="en-US" altLang="ru-RU" sz="1600" dirty="0"/>
              <a:t>Web</a:t>
            </a:r>
            <a:r>
              <a:rPr lang="ru-RU" altLang="ru-RU" sz="1600" dirty="0"/>
              <a:t>-сервера только из сегмента административного управления (с приватного </a:t>
            </a:r>
            <a:r>
              <a:rPr lang="en-US" altLang="ru-RU" sz="1600" dirty="0"/>
              <a:t>IP</a:t>
            </a:r>
            <a:r>
              <a:rPr lang="ru-RU" altLang="ru-RU" sz="1600" dirty="0"/>
              <a:t>-адреса администратора).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600" dirty="0"/>
              <a:t>из приватной сети, только из сегмента административного управления (с </a:t>
            </a:r>
            <a:r>
              <a:rPr lang="en-US" altLang="ru-RU" sz="1600" dirty="0"/>
              <a:t>IP</a:t>
            </a:r>
            <a:r>
              <a:rPr lang="ru-RU" altLang="ru-RU" sz="1600" dirty="0"/>
              <a:t>-адреса администратора) возможен удаленный терминальный доступ по протоколу </a:t>
            </a:r>
            <a:r>
              <a:rPr lang="ru-RU" altLang="ru-RU" sz="1600" dirty="0" err="1"/>
              <a:t>rsh</a:t>
            </a:r>
            <a:r>
              <a:rPr lang="ru-RU" altLang="ru-RU" sz="1600" dirty="0"/>
              <a:t> на </a:t>
            </a:r>
            <a:r>
              <a:rPr lang="en-US" altLang="ru-RU" sz="1600" dirty="0"/>
              <a:t>Web</a:t>
            </a:r>
            <a:r>
              <a:rPr lang="ru-RU" altLang="ru-RU" sz="1600" dirty="0"/>
              <a:t>-сервер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ru-RU" sz="1700" dirty="0"/>
              <a:t>Mail</a:t>
            </a:r>
            <a:r>
              <a:rPr lang="ru-RU" altLang="ru-RU" sz="1700" dirty="0"/>
              <a:t>-сервер (SMTP и POP3)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600" dirty="0"/>
              <a:t>разрешен доступ только из приватной корпоративной сети к сервису POP3 - 110 порт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altLang="ru-RU" sz="1600" dirty="0"/>
              <a:t>разрешен доступ к SMTP сервису - 25 порт только из приватной сети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ru-RU" altLang="ru-RU" sz="1900" dirty="0"/>
              <a:t>  Доступ из корпоративной сети в Интернет разрешен без ограничений</a:t>
            </a:r>
          </a:p>
        </p:txBody>
      </p:sp>
    </p:spTree>
    <p:extLst>
      <p:ext uri="{BB962C8B-B14F-4D97-AF65-F5344CB8AC3E}">
        <p14:creationId xmlns:p14="http://schemas.microsoft.com/office/powerpoint/2010/main" val="8866910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0"/>
            <a:ext cx="6512511" cy="1143000"/>
          </a:xfrm>
        </p:spPr>
        <p:txBody>
          <a:bodyPr/>
          <a:lstStyle/>
          <a:p>
            <a:r>
              <a:rPr lang="ru-RU" dirty="0"/>
              <a:t>Примеры современных МСЭ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556792"/>
            <a:ext cx="8928992" cy="5202912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ru-RU" dirty="0" smtClean="0"/>
              <a:t>Лидеры </a:t>
            </a:r>
            <a:r>
              <a:rPr lang="ru-RU" dirty="0"/>
              <a:t>МСЭ – </a:t>
            </a:r>
            <a:r>
              <a:rPr lang="ru-RU" b="1" dirty="0" err="1">
                <a:solidFill>
                  <a:srgbClr val="7030A0"/>
                </a:solidFill>
              </a:rPr>
              <a:t>Cisco</a:t>
            </a:r>
            <a:r>
              <a:rPr lang="ru-RU" b="1" dirty="0">
                <a:solidFill>
                  <a:srgbClr val="7030A0"/>
                </a:solidFill>
              </a:rPr>
              <a:t>, </a:t>
            </a:r>
            <a:r>
              <a:rPr lang="ru-RU" b="1" dirty="0" err="1">
                <a:solidFill>
                  <a:srgbClr val="7030A0"/>
                </a:solidFill>
              </a:rPr>
              <a:t>Check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Point</a:t>
            </a:r>
            <a:r>
              <a:rPr lang="ru-RU" b="1" dirty="0">
                <a:solidFill>
                  <a:srgbClr val="7030A0"/>
                </a:solidFill>
              </a:rPr>
              <a:t> и </a:t>
            </a:r>
            <a:r>
              <a:rPr lang="ru-RU" b="1" dirty="0" err="1">
                <a:solidFill>
                  <a:srgbClr val="7030A0"/>
                </a:solidFill>
              </a:rPr>
              <a:t>Juniper</a:t>
            </a:r>
            <a:r>
              <a:rPr lang="ru-RU" b="1" dirty="0">
                <a:solidFill>
                  <a:srgbClr val="7030A0"/>
                </a:solidFill>
              </a:rPr>
              <a:t>.</a:t>
            </a:r>
          </a:p>
          <a:p>
            <a:pPr marL="45720" indent="0">
              <a:buNone/>
            </a:pPr>
            <a:r>
              <a:rPr lang="ru-RU" dirty="0"/>
              <a:t>Компания </a:t>
            </a:r>
            <a:r>
              <a:rPr lang="ru-RU" dirty="0" err="1"/>
              <a:t>Cisco</a:t>
            </a:r>
            <a:r>
              <a:rPr lang="ru-RU" dirty="0"/>
              <a:t> предлагает два вида межсетевых экранов: </a:t>
            </a:r>
            <a:endParaRPr lang="en-US" dirty="0" smtClean="0"/>
          </a:p>
          <a:p>
            <a:pPr marL="45720" indent="0">
              <a:buNone/>
            </a:pPr>
            <a:r>
              <a:rPr lang="ru-RU" dirty="0" err="1" smtClean="0">
                <a:solidFill>
                  <a:srgbClr val="7030A0"/>
                </a:solidFill>
              </a:rPr>
              <a:t>Cisco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PIX </a:t>
            </a:r>
            <a:r>
              <a:rPr lang="ru-RU" dirty="0" err="1">
                <a:solidFill>
                  <a:srgbClr val="7030A0"/>
                </a:solidFill>
              </a:rPr>
              <a:t>Firewall</a:t>
            </a:r>
            <a:r>
              <a:rPr lang="ru-RU" dirty="0">
                <a:solidFill>
                  <a:srgbClr val="7030A0"/>
                </a:solidFill>
              </a:rPr>
              <a:t> и </a:t>
            </a:r>
            <a:r>
              <a:rPr lang="ru-RU" dirty="0" err="1">
                <a:solidFill>
                  <a:srgbClr val="7030A0"/>
                </a:solidFill>
              </a:rPr>
              <a:t>Cisco</a:t>
            </a:r>
            <a:r>
              <a:rPr lang="ru-RU" dirty="0">
                <a:solidFill>
                  <a:srgbClr val="7030A0"/>
                </a:solidFill>
              </a:rPr>
              <a:t> IOS </a:t>
            </a:r>
            <a:r>
              <a:rPr lang="ru-RU" dirty="0" err="1">
                <a:solidFill>
                  <a:srgbClr val="7030A0"/>
                </a:solidFill>
              </a:rPr>
              <a:t>Firewall</a:t>
            </a:r>
            <a:r>
              <a:rPr lang="ru-RU" dirty="0">
                <a:solidFill>
                  <a:srgbClr val="7030A0"/>
                </a:solidFill>
              </a:rPr>
              <a:t>. </a:t>
            </a:r>
          </a:p>
          <a:p>
            <a:pPr marL="45720" indent="0">
              <a:buNone/>
            </a:pPr>
            <a:r>
              <a:rPr lang="ru-RU" dirty="0"/>
              <a:t>Программно-аппаратный межсетевой экран </a:t>
            </a:r>
            <a:r>
              <a:rPr lang="ru-RU" b="1" dirty="0">
                <a:solidFill>
                  <a:srgbClr val="7030A0"/>
                </a:solidFill>
              </a:rPr>
              <a:t>CISCO PIX FIREWALL</a:t>
            </a:r>
            <a:r>
              <a:rPr lang="ru-RU" dirty="0"/>
              <a:t>:</a:t>
            </a:r>
          </a:p>
          <a:p>
            <a:pPr marL="45720" indent="0">
              <a:buNone/>
            </a:pPr>
            <a:r>
              <a:rPr lang="ru-RU" dirty="0"/>
              <a:t>Контроль состояния с помощью алгоритма адаптивной защиты </a:t>
            </a:r>
            <a:r>
              <a:rPr lang="ru-RU" dirty="0" err="1">
                <a:solidFill>
                  <a:srgbClr val="7030A0"/>
                </a:solidFill>
              </a:rPr>
              <a:t>Adaptive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Security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Algorithm</a:t>
            </a:r>
            <a:r>
              <a:rPr lang="ru-RU" dirty="0"/>
              <a:t> и глубокий анализ сетевых и прикладных протоколов с помощью механизма </a:t>
            </a:r>
            <a:r>
              <a:rPr lang="ru-RU" dirty="0" err="1">
                <a:solidFill>
                  <a:srgbClr val="7030A0"/>
                </a:solidFill>
              </a:rPr>
              <a:t>Deep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Packet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Inspection</a:t>
            </a:r>
            <a:r>
              <a:rPr lang="ru-RU" dirty="0"/>
              <a:t>.</a:t>
            </a:r>
          </a:p>
          <a:p>
            <a:pPr marL="45720" indent="0">
              <a:buNone/>
            </a:pPr>
            <a:r>
              <a:rPr lang="ru-RU" dirty="0"/>
              <a:t>Основные возможности:</a:t>
            </a:r>
          </a:p>
          <a:p>
            <a:pPr marL="45720" indent="0">
              <a:buNone/>
            </a:pPr>
            <a:r>
              <a:rPr lang="ru-RU" dirty="0"/>
              <a:t>-    производительность до 1.67 Гбит/с;</a:t>
            </a:r>
          </a:p>
          <a:p>
            <a:pPr marL="45720" indent="0">
              <a:buNone/>
            </a:pPr>
            <a:r>
              <a:rPr lang="ru-RU" dirty="0"/>
              <a:t>-    поддержка технологии VPN;</a:t>
            </a:r>
          </a:p>
          <a:p>
            <a:pPr marL="45720" indent="0">
              <a:buNone/>
            </a:pPr>
            <a:r>
              <a:rPr lang="ru-RU" dirty="0"/>
              <a:t>-    встроенная система обнаружения атак;</a:t>
            </a:r>
          </a:p>
          <a:p>
            <a:pPr marL="45720" indent="0">
              <a:buNone/>
            </a:pPr>
            <a:r>
              <a:rPr lang="ru-RU" dirty="0"/>
              <a:t>-    фильтрация URL и блокирование ПО для </a:t>
            </a:r>
            <a:r>
              <a:rPr lang="ru-RU" dirty="0" err="1"/>
              <a:t>Instant</a:t>
            </a:r>
            <a:r>
              <a:rPr lang="ru-RU" dirty="0"/>
              <a:t> </a:t>
            </a:r>
            <a:r>
              <a:rPr lang="ru-RU" dirty="0" err="1"/>
              <a:t>Messaging</a:t>
            </a:r>
            <a:r>
              <a:rPr lang="ru-RU" dirty="0"/>
              <a:t> (IM) и P2P;</a:t>
            </a:r>
          </a:p>
          <a:p>
            <a:pPr marL="45720" indent="0">
              <a:buNone/>
            </a:pPr>
            <a:r>
              <a:rPr lang="ru-RU" dirty="0"/>
              <a:t>-    поддержка протокола GTP/GPRS;</a:t>
            </a:r>
          </a:p>
          <a:p>
            <a:pPr marL="45720" indent="0">
              <a:buNone/>
            </a:pPr>
            <a:r>
              <a:rPr lang="ru-RU" dirty="0"/>
              <a:t>-    отказоустойчивость (включая поддержание VPN-туннелей);</a:t>
            </a:r>
          </a:p>
          <a:p>
            <a:pPr marL="45720" indent="0">
              <a:buNone/>
            </a:pPr>
            <a:r>
              <a:rPr lang="ru-RU" dirty="0"/>
              <a:t>-    сокрытие топологии защищаемой сети с помощью трансляции адресов (NAT) и портов (РАТ);</a:t>
            </a:r>
          </a:p>
          <a:p>
            <a:pPr marL="45720" indent="0">
              <a:buNone/>
            </a:pPr>
            <a:r>
              <a:rPr lang="ru-RU" dirty="0"/>
              <a:t>-    контроль всего спектра протоколов для IP-телефонии и мультимедийных средств – 11.323, SIP, SCCP, MGCP, RTSP и т. д.; поддержка IPv6.</a:t>
            </a:r>
          </a:p>
        </p:txBody>
      </p:sp>
    </p:spTree>
    <p:extLst>
      <p:ext uri="{BB962C8B-B14F-4D97-AF65-F5344CB8AC3E}">
        <p14:creationId xmlns:p14="http://schemas.microsoft.com/office/powerpoint/2010/main" val="2046309930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1720" y="0"/>
            <a:ext cx="7056784" cy="1793167"/>
          </a:xfrm>
        </p:spPr>
        <p:txBody>
          <a:bodyPr/>
          <a:lstStyle/>
          <a:p>
            <a:r>
              <a:rPr lang="ru-RU" altLang="ru-RU" dirty="0"/>
              <a:t>Виртуальные частные сети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1667" y="1700808"/>
            <a:ext cx="8208912" cy="2714625"/>
          </a:xfrm>
        </p:spPr>
        <p:txBody>
          <a:bodyPr/>
          <a:lstStyle/>
          <a:p>
            <a:r>
              <a:rPr lang="en-US" altLang="ru-RU" dirty="0"/>
              <a:t>Virtual Private Network </a:t>
            </a:r>
            <a:r>
              <a:rPr lang="ru-RU" altLang="ru-RU" dirty="0"/>
              <a:t>(</a:t>
            </a:r>
            <a:r>
              <a:rPr lang="en-US" altLang="ru-RU" dirty="0"/>
              <a:t>VPN</a:t>
            </a:r>
            <a:r>
              <a:rPr lang="ru-RU" altLang="ru-RU" dirty="0"/>
              <a:t>)</a:t>
            </a:r>
            <a:r>
              <a:rPr lang="en-US" altLang="ru-RU" dirty="0"/>
              <a:t> – </a:t>
            </a:r>
            <a:r>
              <a:rPr lang="ru-RU" altLang="ru-RU" dirty="0"/>
              <a:t>это технология, объединяющая доверенные сети, узлы и пользователей через открытые сети, к которым нет доверия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107549" cy="39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Grp="1" noChangeArrowheads="1"/>
          </p:cNvSpPr>
          <p:nvPr>
            <p:ph type="title"/>
          </p:nvPr>
        </p:nvSpPr>
        <p:spPr>
          <a:xfrm>
            <a:off x="1907704" y="260648"/>
            <a:ext cx="6512511" cy="1143000"/>
          </a:xfrm>
        </p:spPr>
        <p:txBody>
          <a:bodyPr/>
          <a:lstStyle/>
          <a:p>
            <a:r>
              <a:rPr lang="ru-RU" altLang="ru-RU" dirty="0"/>
              <a:t>Схема </a:t>
            </a:r>
            <a:r>
              <a:rPr lang="en-US" altLang="ru-RU" dirty="0"/>
              <a:t>VPN</a:t>
            </a:r>
            <a:endParaRPr lang="ru-RU" alt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500734" cy="50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136904" cy="1143000"/>
          </a:xfrm>
        </p:spPr>
        <p:txBody>
          <a:bodyPr/>
          <a:lstStyle/>
          <a:p>
            <a:r>
              <a:rPr lang="ru-RU" altLang="ru-RU" dirty="0"/>
              <a:t>Задачи, решаемые </a:t>
            </a:r>
            <a:r>
              <a:rPr lang="en-US" altLang="ru-RU" dirty="0"/>
              <a:t>VPN</a:t>
            </a:r>
            <a:endParaRPr lang="ru-RU" altLang="ru-RU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19263"/>
            <a:ext cx="8229600" cy="1853753"/>
          </a:xfrm>
          <a:prstGeom prst="rect">
            <a:avLst/>
          </a:prstGeo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Защита (конфиденциальность, целостность, подлинность) передаваемой по сетям информации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Защита внутренних сегментов сети от НСД извне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Идентификация и аутентификация пользователей </a:t>
            </a:r>
          </a:p>
        </p:txBody>
      </p:sp>
    </p:spTree>
    <p:extLst>
      <p:ext uri="{BB962C8B-B14F-4D97-AF65-F5344CB8AC3E}">
        <p14:creationId xmlns:p14="http://schemas.microsoft.com/office/powerpoint/2010/main" val="18241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992888" cy="1143000"/>
          </a:xfrm>
        </p:spPr>
        <p:txBody>
          <a:bodyPr/>
          <a:lstStyle/>
          <a:p>
            <a:r>
              <a:rPr lang="ru-RU" sz="3600" dirty="0" smtClean="0"/>
              <a:t>Описание работы ГОСТ </a:t>
            </a:r>
            <a:r>
              <a:rPr lang="ru-RU" sz="3600" dirty="0"/>
              <a:t>28147-89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8280920" cy="566124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Шифруемый блок данных разбивается на две части, которые затем обрабатываются как отдельные 32-битовые целые числа без знака</a:t>
            </a:r>
            <a:r>
              <a:rPr lang="ru-RU" sz="2400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Сначала </a:t>
            </a:r>
            <a:r>
              <a:rPr lang="ru-RU" sz="2400" dirty="0"/>
              <a:t>правая половина блока и </a:t>
            </a:r>
            <a:r>
              <a:rPr lang="ru-RU" sz="2400" dirty="0" err="1"/>
              <a:t>подключ</a:t>
            </a:r>
            <a:r>
              <a:rPr lang="ru-RU" sz="2400" dirty="0"/>
              <a:t> раунда складываются по модулю 2</a:t>
            </a:r>
            <a:r>
              <a:rPr lang="ru-RU" sz="2400" baseline="30000" dirty="0"/>
              <a:t>32</a:t>
            </a:r>
            <a:r>
              <a:rPr lang="ru-RU" sz="2400" dirty="0"/>
              <a:t>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Затем </a:t>
            </a:r>
            <a:r>
              <a:rPr lang="ru-RU" sz="2400" dirty="0"/>
              <a:t>производится поблочная подстановка.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32-битовое </a:t>
            </a:r>
            <a:r>
              <a:rPr lang="ru-RU" sz="2400" dirty="0"/>
              <a:t>значение, полученное на предыдущем шаге (обозначим его S), интерпретируется как массив из восьми 4-битовых блоков кода: S=(</a:t>
            </a:r>
            <a:r>
              <a:rPr lang="ru-RU" sz="2400" dirty="0" smtClean="0"/>
              <a:t>S</a:t>
            </a:r>
            <a:r>
              <a:rPr lang="ru-RU" sz="2400" baseline="-25000" dirty="0" smtClean="0"/>
              <a:t>0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3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4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5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6</a:t>
            </a:r>
            <a:r>
              <a:rPr lang="ru-RU" sz="2400" dirty="0" smtClean="0"/>
              <a:t>,S</a:t>
            </a:r>
            <a:r>
              <a:rPr lang="ru-RU" sz="2400" baseline="-25000" dirty="0" smtClean="0"/>
              <a:t>7</a:t>
            </a:r>
            <a:r>
              <a:rPr lang="ru-RU" sz="2400" dirty="0"/>
              <a:t>). </a:t>
            </a:r>
            <a:endParaRPr lang="ru-RU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Далее </a:t>
            </a:r>
            <a:r>
              <a:rPr lang="ru-RU" sz="2400" dirty="0"/>
              <a:t>значение каждого из восьми блоков заменяется на новое, которое выбирается </a:t>
            </a:r>
            <a:r>
              <a:rPr lang="ru-RU" sz="2400" b="1" u="sng" dirty="0"/>
              <a:t>по таблице </a:t>
            </a:r>
            <a:r>
              <a:rPr lang="ru-RU" sz="2400" b="1" u="sng" dirty="0" smtClean="0"/>
              <a:t>замен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8537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476672"/>
            <a:ext cx="6512511" cy="1143000"/>
          </a:xfrm>
        </p:spPr>
        <p:txBody>
          <a:bodyPr/>
          <a:lstStyle/>
          <a:p>
            <a:r>
              <a:rPr lang="ru-RU" altLang="ru-RU" dirty="0"/>
              <a:t>Требования к </a:t>
            </a:r>
            <a:r>
              <a:rPr lang="en-US" altLang="ru-RU" dirty="0"/>
              <a:t>VPN</a:t>
            </a:r>
            <a:endParaRPr lang="ru-RU" altLang="ru-RU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1556792"/>
            <a:ext cx="5904656" cy="3312368"/>
          </a:xfrm>
          <a:prstGeom prst="rect">
            <a:avLst/>
          </a:prstGeo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Масштабируемость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Интегрируемость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Легальность используемых алгоритмов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Пропускная способность сети</a:t>
            </a:r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Стойкость </a:t>
            </a:r>
            <a:r>
              <a:rPr lang="ru-RU" altLang="ru-RU" dirty="0" err="1"/>
              <a:t>криптоалгоритмов</a:t>
            </a:r>
            <a:endParaRPr lang="ru-RU" altLang="ru-RU" dirty="0"/>
          </a:p>
          <a:p>
            <a:pPr marL="502920" indent="-457200">
              <a:buFont typeface="+mj-lt"/>
              <a:buAutoNum type="arabicParenR"/>
            </a:pPr>
            <a:r>
              <a:rPr lang="ru-RU" altLang="ru-RU" dirty="0" err="1"/>
              <a:t>Унифицируемость</a:t>
            </a:r>
            <a:endParaRPr lang="ru-RU" altLang="ru-RU" dirty="0"/>
          </a:p>
          <a:p>
            <a:pPr marL="502920" indent="-457200">
              <a:buFont typeface="+mj-lt"/>
              <a:buAutoNum type="arabicParenR"/>
            </a:pPr>
            <a:r>
              <a:rPr lang="ru-RU" altLang="ru-RU" dirty="0"/>
              <a:t>Общая совокупная стоимость</a:t>
            </a: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003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ru-RU" altLang="ru-RU"/>
              <a:t>Туннелирование в </a:t>
            </a:r>
            <a:r>
              <a:rPr lang="en-US" altLang="ru-RU"/>
              <a:t>VPN</a:t>
            </a:r>
            <a:r>
              <a:rPr lang="ru-RU" altLang="ru-RU"/>
              <a:t> </a:t>
            </a:r>
          </a:p>
        </p:txBody>
      </p:sp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7380288" y="1484313"/>
            <a:ext cx="1150937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Данные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5651500" y="1484313"/>
            <a:ext cx="17272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IP-</a:t>
            </a:r>
            <a:r>
              <a:rPr lang="ru-RU" altLang="ru-RU"/>
              <a:t>заголовок</a:t>
            </a: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468313" y="1989138"/>
            <a:ext cx="6335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Шифруются на пакетном ключе и подписываются ЭЦП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7453313" y="2565400"/>
            <a:ext cx="115093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Данные</a:t>
            </a:r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5724525" y="2565400"/>
            <a:ext cx="1727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IP-</a:t>
            </a:r>
            <a:r>
              <a:rPr lang="ru-RU" altLang="ru-RU"/>
              <a:t>заголовок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3708400" y="2565400"/>
            <a:ext cx="201453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Пакетный ключ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1979613" y="2565400"/>
            <a:ext cx="1727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ЭЦП пакета</a:t>
            </a:r>
          </a:p>
        </p:txBody>
      </p:sp>
      <p:sp>
        <p:nvSpPr>
          <p:cNvPr id="119818" name="Line 10"/>
          <p:cNvSpPr>
            <a:spLocks noChangeShapeType="1"/>
          </p:cNvSpPr>
          <p:nvPr/>
        </p:nvSpPr>
        <p:spPr bwMode="auto">
          <a:xfrm>
            <a:off x="7235825" y="184467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323850" y="4149725"/>
            <a:ext cx="66246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Пакетный ключ шифруется на ключе связи, формируется новый </a:t>
            </a:r>
            <a:r>
              <a:rPr lang="en-US" altLang="ru-RU"/>
              <a:t>IP-</a:t>
            </a:r>
            <a:r>
              <a:rPr lang="ru-RU" altLang="ru-RU"/>
              <a:t>пакет (</a:t>
            </a:r>
            <a:r>
              <a:rPr lang="en-US" altLang="ru-RU"/>
              <a:t>IP-</a:t>
            </a:r>
            <a:r>
              <a:rPr lang="ru-RU" altLang="ru-RU"/>
              <a:t>адреса устройств защиты)</a:t>
            </a:r>
          </a:p>
        </p:txBody>
      </p:sp>
      <p:sp>
        <p:nvSpPr>
          <p:cNvPr id="119820" name="Text Box 12"/>
          <p:cNvSpPr txBox="1">
            <a:spLocks noChangeArrowheads="1"/>
          </p:cNvSpPr>
          <p:nvPr/>
        </p:nvSpPr>
        <p:spPr bwMode="auto">
          <a:xfrm>
            <a:off x="7453313" y="5445125"/>
            <a:ext cx="115093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Данные</a:t>
            </a:r>
          </a:p>
        </p:txBody>
      </p:sp>
      <p:sp>
        <p:nvSpPr>
          <p:cNvPr id="119821" name="Text Box 13"/>
          <p:cNvSpPr txBox="1">
            <a:spLocks noChangeArrowheads="1"/>
          </p:cNvSpPr>
          <p:nvPr/>
        </p:nvSpPr>
        <p:spPr bwMode="auto">
          <a:xfrm>
            <a:off x="5724525" y="5445125"/>
            <a:ext cx="1727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IP-</a:t>
            </a:r>
            <a:r>
              <a:rPr lang="ru-RU" altLang="ru-RU"/>
              <a:t>заголовок</a:t>
            </a:r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3708400" y="5445125"/>
            <a:ext cx="201453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Пакетный ключ</a:t>
            </a: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1979613" y="5445125"/>
            <a:ext cx="1727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ЭЦП пакета</a:t>
            </a:r>
          </a:p>
        </p:txBody>
      </p:sp>
      <p:sp>
        <p:nvSpPr>
          <p:cNvPr id="119824" name="Text Box 16"/>
          <p:cNvSpPr txBox="1">
            <a:spLocks noChangeArrowheads="1"/>
          </p:cNvSpPr>
          <p:nvPr/>
        </p:nvSpPr>
        <p:spPr bwMode="auto">
          <a:xfrm>
            <a:off x="250825" y="5445125"/>
            <a:ext cx="1727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IP-</a:t>
            </a:r>
            <a:r>
              <a:rPr lang="ru-RU" altLang="ru-RU"/>
              <a:t>заголовок</a:t>
            </a:r>
          </a:p>
        </p:txBody>
      </p:sp>
      <p:sp>
        <p:nvSpPr>
          <p:cNvPr id="119825" name="Line 17"/>
          <p:cNvSpPr>
            <a:spLocks noChangeShapeType="1"/>
          </p:cNvSpPr>
          <p:nvPr/>
        </p:nvSpPr>
        <p:spPr bwMode="auto">
          <a:xfrm>
            <a:off x="7235825" y="2997200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9826" name="AutoShape 18"/>
          <p:cNvSpPr>
            <a:spLocks/>
          </p:cNvSpPr>
          <p:nvPr/>
        </p:nvSpPr>
        <p:spPr bwMode="auto">
          <a:xfrm rot="16200000">
            <a:off x="3742531" y="1305719"/>
            <a:ext cx="288925" cy="3671888"/>
          </a:xfrm>
          <a:prstGeom prst="leftBrace">
            <a:avLst>
              <a:gd name="adj1" fmla="val 1059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9827" name="Text Box 19"/>
          <p:cNvSpPr txBox="1">
            <a:spLocks noChangeArrowheads="1"/>
          </p:cNvSpPr>
          <p:nvPr/>
        </p:nvSpPr>
        <p:spPr bwMode="auto">
          <a:xfrm>
            <a:off x="1908175" y="3213100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/>
              <a:t>Аутентифицирующий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44885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694240" cy="1143000"/>
          </a:xfrm>
        </p:spPr>
        <p:txBody>
          <a:bodyPr/>
          <a:lstStyle/>
          <a:p>
            <a:r>
              <a:rPr lang="ru-RU" dirty="0"/>
              <a:t>Схема защищенного виртуального туннеля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" y="2155648"/>
            <a:ext cx="7847926" cy="4081664"/>
          </a:xfrm>
        </p:spPr>
      </p:pic>
    </p:spTree>
    <p:extLst>
      <p:ext uri="{BB962C8B-B14F-4D97-AF65-F5344CB8AC3E}">
        <p14:creationId xmlns:p14="http://schemas.microsoft.com/office/powerpoint/2010/main" val="3341070355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512511" cy="1143000"/>
          </a:xfrm>
        </p:spPr>
        <p:txBody>
          <a:bodyPr/>
          <a:lstStyle/>
          <a:p>
            <a:r>
              <a:rPr lang="ru-RU" dirty="0"/>
              <a:t>Виды устройств </a:t>
            </a:r>
            <a:r>
              <a:rPr lang="en-US" dirty="0"/>
              <a:t>VPN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268760"/>
            <a:ext cx="8712968" cy="540060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Устройства VPN могут играть в виртуальных частных сетях </a:t>
            </a:r>
            <a:r>
              <a:rPr lang="ru-RU" b="1" dirty="0">
                <a:solidFill>
                  <a:srgbClr val="7030A0"/>
                </a:solidFill>
              </a:rPr>
              <a:t>роль VPN-клиента</a:t>
            </a:r>
            <a:r>
              <a:rPr lang="ru-RU" dirty="0"/>
              <a:t>, </a:t>
            </a:r>
            <a:r>
              <a:rPr lang="ru-RU" b="1" dirty="0">
                <a:solidFill>
                  <a:srgbClr val="7030A0"/>
                </a:solidFill>
              </a:rPr>
              <a:t>VPN-сервера</a:t>
            </a:r>
            <a:r>
              <a:rPr lang="ru-RU" dirty="0"/>
              <a:t> или </a:t>
            </a:r>
            <a:r>
              <a:rPr lang="ru-RU" b="1" dirty="0">
                <a:solidFill>
                  <a:srgbClr val="7030A0"/>
                </a:solidFill>
              </a:rPr>
              <a:t>шлюза безопасности VPN</a:t>
            </a:r>
            <a:r>
              <a:rPr lang="ru-RU" dirty="0"/>
              <a:t>.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VPN-клиент</a:t>
            </a:r>
            <a:r>
              <a:rPr lang="ru-RU" dirty="0" smtClean="0"/>
              <a:t> </a:t>
            </a:r>
            <a:r>
              <a:rPr lang="ru-RU" dirty="0"/>
              <a:t>– обычно дополнительный программный модуль на базе ПК с 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smtClean="0"/>
              <a:t>или </a:t>
            </a:r>
            <a:r>
              <a:rPr lang="ru-RU" dirty="0"/>
              <a:t>UNIX. Его сетевое </a:t>
            </a:r>
            <a:r>
              <a:rPr lang="ru-RU" u="sng" dirty="0">
                <a:solidFill>
                  <a:srgbClr val="7030A0"/>
                </a:solidFill>
              </a:rPr>
              <a:t>программное обеспечение модифицируется для выполнения шифрования и аутентификации трафика</a:t>
            </a:r>
            <a:r>
              <a:rPr lang="ru-RU" dirty="0"/>
              <a:t>, которым это устройство обменивается с другими VPN- клиентами, VPN-серверами или шлюзами безопасности VPN. </a:t>
            </a:r>
          </a:p>
          <a:p>
            <a:r>
              <a:rPr lang="ru-RU" b="1" dirty="0">
                <a:solidFill>
                  <a:srgbClr val="7030A0"/>
                </a:solidFill>
              </a:rPr>
              <a:t>VPN-сервер</a:t>
            </a:r>
            <a:r>
              <a:rPr lang="ru-RU" dirty="0"/>
              <a:t> устанавливается на сервере и обеспечивает </a:t>
            </a:r>
            <a:r>
              <a:rPr lang="ru-RU" u="sng" dirty="0">
                <a:solidFill>
                  <a:srgbClr val="7030A0"/>
                </a:solidFill>
              </a:rPr>
              <a:t>защиту серверов от несанкционированного доступа из внешних сетей, а также организацию защищенных соединений (ассоциаций) с клиентами</a:t>
            </a:r>
            <a:r>
              <a:rPr lang="ru-RU" dirty="0"/>
              <a:t>. VPN-сервер обладает расширенными ресурсами для поддержания множественных соединений с VPN-клиентами и мобильными пользователями.</a:t>
            </a:r>
          </a:p>
          <a:p>
            <a:r>
              <a:rPr lang="ru-RU" b="1" dirty="0">
                <a:solidFill>
                  <a:srgbClr val="7030A0"/>
                </a:solidFill>
              </a:rPr>
              <a:t>Шлюз безопасности </a:t>
            </a:r>
            <a:r>
              <a:rPr lang="ru-RU" dirty="0"/>
              <a:t>V7W (</a:t>
            </a:r>
            <a:r>
              <a:rPr lang="ru-RU" dirty="0" err="1"/>
              <a:t>Security</a:t>
            </a:r>
            <a:r>
              <a:rPr lang="ru-RU" dirty="0"/>
              <a:t> </a:t>
            </a:r>
            <a:r>
              <a:rPr lang="ru-RU" dirty="0" err="1"/>
              <a:t>Gateway</a:t>
            </a:r>
            <a:r>
              <a:rPr lang="ru-RU" dirty="0"/>
              <a:t>) – </a:t>
            </a:r>
            <a:r>
              <a:rPr lang="ru-RU" u="sng" dirty="0">
                <a:solidFill>
                  <a:srgbClr val="7030A0"/>
                </a:solidFill>
              </a:rPr>
              <a:t>это сетевое устройство, обеспечивающее VPN канал между локальными сетями</a:t>
            </a:r>
            <a:r>
              <a:rPr lang="ru-RU" dirty="0"/>
              <a:t>. Сетевое соединение шлюза VPN прозрачно для пользователей позади шлюза. Адрес шлюза безопасности VPN указывается как внешний адрес входящего туннелируемого пакета, а внутренний адрес пакета является адресом конкретного хоста позади шлюза. </a:t>
            </a:r>
          </a:p>
          <a:p>
            <a:r>
              <a:rPr lang="ru-RU" dirty="0">
                <a:solidFill>
                  <a:srgbClr val="7030A0"/>
                </a:solidFill>
              </a:rPr>
              <a:t>Шлюз безопасности VPN </a:t>
            </a:r>
            <a:r>
              <a:rPr lang="ru-RU" dirty="0"/>
              <a:t>может быть реализован в </a:t>
            </a:r>
            <a:r>
              <a:rPr lang="ru-RU" u="sng" dirty="0">
                <a:solidFill>
                  <a:srgbClr val="7030A0"/>
                </a:solidFill>
              </a:rPr>
              <a:t>виде отдельного программного решения, отдельного аппаратного устройства</a:t>
            </a:r>
            <a:r>
              <a:rPr lang="ru-RU" dirty="0"/>
              <a:t>, а также </a:t>
            </a:r>
            <a:r>
              <a:rPr lang="ru-RU" u="sng" dirty="0">
                <a:solidFill>
                  <a:srgbClr val="7030A0"/>
                </a:solidFill>
              </a:rPr>
              <a:t>в виде маршрутизатора или межсетевого экрана</a:t>
            </a:r>
            <a:r>
              <a:rPr lang="ru-RU" dirty="0"/>
              <a:t>, дополненного функциями VPN.</a:t>
            </a:r>
          </a:p>
        </p:txBody>
      </p:sp>
    </p:spTree>
    <p:extLst>
      <p:ext uri="{BB962C8B-B14F-4D97-AF65-F5344CB8AC3E}">
        <p14:creationId xmlns:p14="http://schemas.microsoft.com/office/powerpoint/2010/main" val="299541539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0"/>
            <a:ext cx="6512511" cy="1143000"/>
          </a:xfrm>
        </p:spPr>
        <p:txBody>
          <a:bodyPr/>
          <a:lstStyle/>
          <a:p>
            <a:r>
              <a:rPr lang="ru-RU" dirty="0"/>
              <a:t>Виды </a:t>
            </a:r>
            <a:r>
              <a:rPr lang="en-US" dirty="0"/>
              <a:t>VPN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1078706"/>
            <a:ext cx="6143625" cy="5438775"/>
          </a:xfrm>
        </p:spPr>
      </p:pic>
    </p:spTree>
    <p:extLst>
      <p:ext uri="{BB962C8B-B14F-4D97-AF65-F5344CB8AC3E}">
        <p14:creationId xmlns:p14="http://schemas.microsoft.com/office/powerpoint/2010/main" val="765197707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6512511" cy="1143000"/>
          </a:xfrm>
        </p:spPr>
        <p:txBody>
          <a:bodyPr/>
          <a:lstStyle/>
          <a:p>
            <a:r>
              <a:rPr lang="ru-RU" dirty="0"/>
              <a:t>Примеры протоколов для </a:t>
            </a:r>
            <a:r>
              <a:rPr lang="en-US" dirty="0"/>
              <a:t>VPN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72816"/>
            <a:ext cx="8280920" cy="4770864"/>
          </a:xfrm>
        </p:spPr>
        <p:txBody>
          <a:bodyPr>
            <a:normAutofit/>
          </a:bodyPr>
          <a:lstStyle/>
          <a:p>
            <a:r>
              <a:rPr lang="en-US" dirty="0" smtClean="0"/>
              <a:t>PPTP </a:t>
            </a:r>
            <a:r>
              <a:rPr lang="en-US" dirty="0"/>
              <a:t>(Point-to-Point Tunneling Protocol) – </a:t>
            </a:r>
            <a:r>
              <a:rPr lang="ru-RU" dirty="0"/>
              <a:t>этот протокол стал достаточно популярен благодаря его включению в операционные системы фирмы </a:t>
            </a:r>
            <a:r>
              <a:rPr lang="en-US" dirty="0"/>
              <a:t>Microsoft.</a:t>
            </a:r>
          </a:p>
          <a:p>
            <a:r>
              <a:rPr lang="en-US" dirty="0"/>
              <a:t>L2TP (Layer-2 Tunneling Protocol) – </a:t>
            </a:r>
            <a:r>
              <a:rPr lang="ru-RU" dirty="0"/>
              <a:t>сочетает в себе протокол </a:t>
            </a:r>
            <a:r>
              <a:rPr lang="en-US" dirty="0"/>
              <a:t>L2F (Layer 2 Forwarding) </a:t>
            </a:r>
            <a:r>
              <a:rPr lang="ru-RU" dirty="0"/>
              <a:t>и протокол </a:t>
            </a:r>
            <a:r>
              <a:rPr lang="en-US" dirty="0"/>
              <a:t>PPTP. </a:t>
            </a:r>
            <a:r>
              <a:rPr lang="ru-RU" dirty="0"/>
              <a:t>Как правило, используется в паре с </a:t>
            </a:r>
            <a:r>
              <a:rPr lang="en-US" dirty="0" err="1"/>
              <a:t>IPSec</a:t>
            </a:r>
            <a:r>
              <a:rPr lang="en-US" dirty="0"/>
              <a:t>.</a:t>
            </a:r>
          </a:p>
          <a:p>
            <a:r>
              <a:rPr lang="en-US" dirty="0" err="1"/>
              <a:t>IPSec</a:t>
            </a:r>
            <a:r>
              <a:rPr lang="en-US" dirty="0"/>
              <a:t> (Internet Protocol Security) – </a:t>
            </a:r>
            <a:r>
              <a:rPr lang="ru-RU" dirty="0"/>
              <a:t>официальный Интернет-стандарт, разработан сообществом </a:t>
            </a:r>
            <a:r>
              <a:rPr lang="en-US" dirty="0"/>
              <a:t>IETF (Internet Engineering Task Force).</a:t>
            </a:r>
          </a:p>
          <a:p>
            <a:r>
              <a:rPr lang="en-US" dirty="0" err="1"/>
              <a:t>OpenVPN</a:t>
            </a:r>
            <a:r>
              <a:rPr lang="en-US" dirty="0"/>
              <a:t> (SSL) </a:t>
            </a:r>
          </a:p>
          <a:p>
            <a:r>
              <a:rPr lang="en-US" dirty="0"/>
              <a:t>GRE.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85348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116632"/>
            <a:ext cx="6512511" cy="1143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848872" cy="5058896"/>
          </a:xfr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Методы </a:t>
            </a:r>
            <a:r>
              <a:rPr lang="ru-RU" dirty="0"/>
              <a:t>обнаружения анализаторов сетевого трафика.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Защищенные </a:t>
            </a:r>
            <a:r>
              <a:rPr lang="ru-RU" dirty="0"/>
              <a:t>сетевые протоколы. Протоколы SSL, </a:t>
            </a:r>
            <a:r>
              <a:rPr lang="ru-RU" dirty="0" err="1"/>
              <a:t>IPsec</a:t>
            </a:r>
            <a:r>
              <a:rPr lang="ru-RU" dirty="0"/>
              <a:t>, SET.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электронных банковских платежных систем.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Защита </a:t>
            </a:r>
            <a:r>
              <a:rPr lang="ru-RU" dirty="0"/>
              <a:t>конфиденциальности информации в мобильных устройствах.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7314752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624"/>
            <a:ext cx="9119429" cy="1143000"/>
          </a:xfrm>
        </p:spPr>
        <p:txBody>
          <a:bodyPr/>
          <a:lstStyle/>
          <a:p>
            <a:r>
              <a:rPr lang="en-US" dirty="0" smtClean="0"/>
              <a:t>5.7	</a:t>
            </a:r>
            <a:r>
              <a:rPr lang="ru-RU" dirty="0" smtClean="0"/>
              <a:t>Методы </a:t>
            </a:r>
            <a:r>
              <a:rPr lang="ru-RU" dirty="0"/>
              <a:t>обнаружения анализаторов сетевого трафика.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348880"/>
            <a:ext cx="8352928" cy="4338816"/>
          </a:xfrm>
        </p:spPr>
        <p:txBody>
          <a:bodyPr>
            <a:normAutofit/>
          </a:bodyPr>
          <a:lstStyle/>
          <a:p>
            <a:r>
              <a:rPr lang="ru-RU" dirty="0"/>
              <a:t>По способам определения вредоносного трафика IDS системы подразделяются на: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err="1" smtClean="0">
                <a:solidFill>
                  <a:srgbClr val="7030A0"/>
                </a:solidFill>
              </a:rPr>
              <a:t>signature-based</a:t>
            </a:r>
            <a:r>
              <a:rPr lang="ru-RU" dirty="0" smtClean="0"/>
              <a:t> </a:t>
            </a:r>
            <a:r>
              <a:rPr lang="ru-RU" dirty="0"/>
              <a:t>(сигнатурного метода</a:t>
            </a:r>
            <a:r>
              <a:rPr lang="ru-RU" dirty="0" smtClean="0"/>
              <a:t>) 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err="1" smtClean="0">
                <a:solidFill>
                  <a:srgbClr val="7030A0"/>
                </a:solidFill>
              </a:rPr>
              <a:t>anomaly-based</a:t>
            </a:r>
            <a:r>
              <a:rPr lang="ru-RU" dirty="0" smtClean="0"/>
              <a:t> </a:t>
            </a:r>
            <a:r>
              <a:rPr lang="ru-RU" dirty="0"/>
              <a:t>(метода </a:t>
            </a:r>
            <a:r>
              <a:rPr lang="ru-RU" dirty="0" smtClean="0"/>
              <a:t>аномалий)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err="1" smtClean="0">
                <a:solidFill>
                  <a:srgbClr val="7030A0"/>
                </a:solidFill>
              </a:rPr>
              <a:t>policy-based</a:t>
            </a:r>
            <a:r>
              <a:rPr lang="ru-RU" dirty="0" smtClean="0"/>
              <a:t> </a:t>
            </a:r>
            <a:r>
              <a:rPr lang="ru-RU" dirty="0"/>
              <a:t>(метода, основанного на политике</a:t>
            </a:r>
            <a:r>
              <a:rPr lang="ru-RU" dirty="0" smtClean="0"/>
              <a:t>)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28516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17222"/>
            <a:ext cx="6512511" cy="1143000"/>
          </a:xfrm>
        </p:spPr>
        <p:txBody>
          <a:bodyPr/>
          <a:lstStyle/>
          <a:p>
            <a:r>
              <a:rPr lang="ru-RU" dirty="0" smtClean="0"/>
              <a:t>Сигнатурный метод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8280920" cy="576064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 Детекторы атак анализируют деятельность системы, используя для этого событие или множество событий на соответствие заранее определенному образцу, который описывает известную атаку.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u="sng" dirty="0" smtClean="0">
                <a:solidFill>
                  <a:srgbClr val="7030A0"/>
                </a:solidFill>
              </a:rPr>
              <a:t>Соответствие </a:t>
            </a:r>
            <a:r>
              <a:rPr lang="ru-RU" u="sng" dirty="0">
                <a:solidFill>
                  <a:srgbClr val="7030A0"/>
                </a:solidFill>
              </a:rPr>
              <a:t>образца известной атаке </a:t>
            </a:r>
            <a:r>
              <a:rPr lang="ru-RU" b="1" dirty="0">
                <a:solidFill>
                  <a:srgbClr val="7030A0"/>
                </a:solidFill>
              </a:rPr>
              <a:t>называется сигнатурой</a:t>
            </a:r>
            <a:r>
              <a:rPr lang="ru-RU" dirty="0"/>
              <a:t>, определение атаки или вторжения иногда называют "сигнатурным определением".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Преимущества </a:t>
            </a:r>
            <a:r>
              <a:rPr lang="ru-RU" b="1" dirty="0">
                <a:solidFill>
                  <a:srgbClr val="7030A0"/>
                </a:solidFill>
              </a:rPr>
              <a:t>сигнатурного метода: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    </a:t>
            </a:r>
            <a:r>
              <a:rPr lang="ru-RU" dirty="0"/>
              <a:t>Эффективное определение атак и отсутствие большого числа ложных сообщений.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    </a:t>
            </a:r>
            <a:r>
              <a:rPr lang="ru-RU" dirty="0"/>
              <a:t>Надежная диагностика использования конкретного инструментального средства или технологии атаки.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i="1" dirty="0" smtClean="0"/>
              <a:t>Это </a:t>
            </a:r>
            <a:r>
              <a:rPr lang="ru-RU" i="1" dirty="0"/>
              <a:t>позволяет администраторам, независимо от уровня их квалификации в области безопасности, начать процедуры обработки инцидента, а также скорректировать меры обеспечения безопасности.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Недостатки </a:t>
            </a:r>
            <a:r>
              <a:rPr lang="ru-RU" b="1" dirty="0">
                <a:solidFill>
                  <a:srgbClr val="7030A0"/>
                </a:solidFill>
              </a:rPr>
              <a:t>сигнатурного метода: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    </a:t>
            </a:r>
            <a:r>
              <a:rPr lang="ru-RU" dirty="0"/>
              <a:t>Обязательное обновление базы данных для получения сигнатур новых атак.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7208540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20" y="0"/>
            <a:ext cx="6512511" cy="1143000"/>
          </a:xfrm>
        </p:spPr>
        <p:txBody>
          <a:bodyPr/>
          <a:lstStyle/>
          <a:p>
            <a:r>
              <a:rPr lang="ru-RU" dirty="0" smtClean="0"/>
              <a:t>Метод </a:t>
            </a:r>
            <a:r>
              <a:rPr lang="ru-RU" dirty="0"/>
              <a:t>аномалий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908720"/>
            <a:ext cx="8352928" cy="604867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7030A0"/>
                </a:solidFill>
              </a:rPr>
              <a:t>Метод аномалий </a:t>
            </a:r>
            <a:r>
              <a:rPr lang="ru-RU" dirty="0"/>
              <a:t>состоит в </a:t>
            </a:r>
            <a:r>
              <a:rPr lang="ru-RU" u="sng" dirty="0">
                <a:solidFill>
                  <a:srgbClr val="7030A0"/>
                </a:solidFill>
              </a:rPr>
              <a:t>определении ненормального (необычного) поведения на хосте или в сети. </a:t>
            </a:r>
            <a:endParaRPr lang="ru-RU" u="sng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Детекторы </a:t>
            </a:r>
            <a:r>
              <a:rPr lang="ru-RU" dirty="0"/>
              <a:t>аномалий предполагают, что атаки отличаются от "нормальной" (законной) деятельности и могут, следовательно, быть определены системой, которая умеет отслеживать эти отличия.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Детекторы </a:t>
            </a:r>
            <a:r>
              <a:rPr lang="ru-RU" dirty="0"/>
              <a:t>аномалий создают профили, представляющие собой нормальное поведение пользователей, хостов или сетевых соединений.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Профили </a:t>
            </a:r>
            <a:r>
              <a:rPr lang="ru-RU" dirty="0"/>
              <a:t>создаются, исходя из данных истории, собранных в период нормального функционирования. Затем детекторы собирают данные о событиях и используют различные метрики для определения того, что анализируемая деятельность отклоняется от нормальной.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Преимущества </a:t>
            </a:r>
            <a:r>
              <a:rPr lang="ru-RU" b="1" dirty="0">
                <a:solidFill>
                  <a:srgbClr val="7030A0"/>
                </a:solidFill>
              </a:rPr>
              <a:t>метода аномалий: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   </a:t>
            </a:r>
            <a:r>
              <a:rPr lang="ru-RU" dirty="0"/>
              <a:t>Определение атаки без знания конкретных деталей (сигнатуры);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   </a:t>
            </a:r>
            <a:r>
              <a:rPr lang="ru-RU" dirty="0"/>
              <a:t>Детекторы аномалий могут создавать информацию, которая в дальнейшем будет использоваться для определения сигнатур атак.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Недостатки </a:t>
            </a:r>
            <a:r>
              <a:rPr lang="ru-RU" b="1" dirty="0">
                <a:solidFill>
                  <a:srgbClr val="7030A0"/>
                </a:solidFill>
              </a:rPr>
              <a:t>метода аномалий: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    </a:t>
            </a:r>
            <a:r>
              <a:rPr lang="ru-RU" dirty="0"/>
              <a:t>Большое количество ложных сигналов при непредсказуемом поведении пользователей и непредсказуемой сетевой активности;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   </a:t>
            </a:r>
            <a:r>
              <a:rPr lang="ru-RU" dirty="0"/>
              <a:t>Временные затраты на этапе обучения системы, во время которого определяются характеристики нормального поведения.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600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352928" cy="1143000"/>
          </a:xfrm>
        </p:spPr>
        <p:txBody>
          <a:bodyPr/>
          <a:lstStyle/>
          <a:p>
            <a:r>
              <a:rPr lang="ru-RU" sz="4000" dirty="0"/>
              <a:t>Таблица замен ГОСТ 28147-89  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745432"/>
            <a:ext cx="8856984" cy="5112568"/>
          </a:xfrm>
        </p:spPr>
        <p:txBody>
          <a:bodyPr>
            <a:normAutofit fontScale="92500"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sz="1900" dirty="0" smtClean="0"/>
              <a:t>В </a:t>
            </a:r>
            <a:r>
              <a:rPr lang="ru-RU" sz="1900" dirty="0"/>
              <a:t>каждой строке таблицы замен записаны числа от 0 до 15 в произвольном порядке без повторений. </a:t>
            </a:r>
          </a:p>
          <a:p>
            <a:r>
              <a:rPr lang="ru-RU" sz="1900" dirty="0"/>
              <a:t>Значения элементов таблицы замен взяты от 0 до 15, так как в четырех битах, которые подвергаются подстановке, может быть записано целое число без знака в диапазоне от 0 до 15. </a:t>
            </a:r>
            <a:endParaRPr lang="ru-RU" sz="1900" dirty="0" smtClean="0"/>
          </a:p>
          <a:p>
            <a:r>
              <a:rPr lang="ru-RU" sz="1900" dirty="0" smtClean="0"/>
              <a:t>Значение </a:t>
            </a:r>
            <a:r>
              <a:rPr lang="ru-RU" sz="1900" dirty="0"/>
              <a:t>блока </a:t>
            </a:r>
            <a:r>
              <a:rPr lang="ru-RU" sz="1900" dirty="0" smtClean="0"/>
              <a:t>S1 </a:t>
            </a:r>
            <a:r>
              <a:rPr lang="ru-RU" sz="1900" dirty="0"/>
              <a:t>(четыре младших бита 32-разрядного числа S) заменится на число, стоящее на позиции, номер которой равен значению заменяемого блока. </a:t>
            </a:r>
            <a:endParaRPr lang="ru-RU" sz="1900" dirty="0" smtClean="0"/>
          </a:p>
          <a:p>
            <a:r>
              <a:rPr lang="ru-RU" sz="1900" dirty="0"/>
              <a:t>Например, в этом случае </a:t>
            </a:r>
            <a:r>
              <a:rPr lang="ru-RU" sz="1900" dirty="0" smtClean="0"/>
              <a:t>S1=0 </a:t>
            </a:r>
            <a:r>
              <a:rPr lang="ru-RU" sz="1900" dirty="0"/>
              <a:t>заменится на </a:t>
            </a:r>
            <a:r>
              <a:rPr lang="ru-RU" sz="1900" dirty="0" smtClean="0"/>
              <a:t>4, </a:t>
            </a:r>
            <a:r>
              <a:rPr lang="ru-RU" sz="1900" dirty="0"/>
              <a:t>если </a:t>
            </a:r>
            <a:r>
              <a:rPr lang="ru-RU" sz="1900" dirty="0" smtClean="0"/>
              <a:t>S1=1</a:t>
            </a:r>
            <a:r>
              <a:rPr lang="ru-RU" sz="1900" dirty="0"/>
              <a:t>, то оно заменится на </a:t>
            </a:r>
            <a:r>
              <a:rPr lang="ru-RU" sz="1900" dirty="0" smtClean="0"/>
              <a:t>10 </a:t>
            </a:r>
            <a:r>
              <a:rPr lang="ru-RU" sz="1900" dirty="0"/>
              <a:t>и т.д.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64704"/>
            <a:ext cx="5524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3269" y="17222"/>
            <a:ext cx="6512511" cy="1143000"/>
          </a:xfrm>
        </p:spPr>
        <p:txBody>
          <a:bodyPr/>
          <a:lstStyle/>
          <a:p>
            <a:r>
              <a:rPr lang="ru-RU" dirty="0"/>
              <a:t>Метод, основанный на политике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424936" cy="50405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7030A0"/>
                </a:solidFill>
              </a:rPr>
              <a:t>Метод, основанный на политике (</a:t>
            </a:r>
            <a:r>
              <a:rPr lang="ru-RU" b="1" dirty="0" err="1">
                <a:solidFill>
                  <a:srgbClr val="7030A0"/>
                </a:solidFill>
              </a:rPr>
              <a:t>policy-based</a:t>
            </a:r>
            <a:r>
              <a:rPr lang="ru-RU" b="1" dirty="0">
                <a:solidFill>
                  <a:srgbClr val="7030A0"/>
                </a:solidFill>
              </a:rPr>
              <a:t>) </a:t>
            </a:r>
            <a:r>
              <a:rPr lang="ru-RU" dirty="0"/>
              <a:t>заключается в </a:t>
            </a:r>
            <a:r>
              <a:rPr lang="ru-RU" u="sng" dirty="0">
                <a:solidFill>
                  <a:srgbClr val="7030A0"/>
                </a:solidFill>
              </a:rPr>
              <a:t>написании правил сетевой безопасности в терминах распределения доступа</a:t>
            </a:r>
            <a:r>
              <a:rPr lang="ru-RU" dirty="0"/>
              <a:t>, например, какие сети могут взаимодействовать друг с другом и какие протоколы при этом могут использоваться.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7030A0"/>
                </a:solidFill>
              </a:rPr>
              <a:t>Преимущество</a:t>
            </a:r>
            <a:r>
              <a:rPr lang="ru-RU" dirty="0"/>
              <a:t> метода политик заключается в обнаружении новых (неизвестных) атак</a:t>
            </a:r>
            <a:r>
              <a:rPr lang="ru-R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Недостаток метода </a:t>
            </a:r>
            <a:r>
              <a:rPr lang="ru-RU" dirty="0"/>
              <a:t>–  трудоёмкость создания базы политик.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917292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305800" cy="1143000"/>
          </a:xfrm>
        </p:spPr>
        <p:txBody>
          <a:bodyPr/>
          <a:lstStyle/>
          <a:p>
            <a:r>
              <a:rPr lang="ru-RU" dirty="0" smtClean="0"/>
              <a:t>5.8	Защищенные </a:t>
            </a:r>
            <a:r>
              <a:rPr lang="ru-RU" dirty="0"/>
              <a:t>сетевые протоколы.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Протоколы </a:t>
            </a:r>
            <a:r>
              <a:rPr lang="ru-RU" dirty="0"/>
              <a:t>SSL, </a:t>
            </a:r>
            <a:r>
              <a:rPr lang="ru-RU" dirty="0" err="1"/>
              <a:t>IPsec</a:t>
            </a:r>
            <a:r>
              <a:rPr lang="ru-RU" dirty="0"/>
              <a:t>, SET.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492896"/>
            <a:ext cx="8136904" cy="4032448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Протокол </a:t>
            </a:r>
            <a:r>
              <a:rPr lang="ru-RU" b="1" dirty="0" err="1">
                <a:solidFill>
                  <a:srgbClr val="7030A0"/>
                </a:solidFill>
              </a:rPr>
              <a:t>IPSec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endParaRPr lang="en-US" b="1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Спецификация </a:t>
            </a:r>
            <a:r>
              <a:rPr lang="ru-RU" dirty="0" err="1"/>
              <a:t>IPSec</a:t>
            </a:r>
            <a:r>
              <a:rPr lang="ru-RU" dirty="0"/>
              <a:t> входит в стандарт IP v.6 и является дополнительной по отношению к текущей версии протоколов TCP/IP. </a:t>
            </a:r>
            <a:endParaRPr lang="en-US" dirty="0" smtClean="0"/>
          </a:p>
          <a:p>
            <a:r>
              <a:rPr lang="ru-RU" dirty="0" smtClean="0"/>
              <a:t>Она </a:t>
            </a:r>
            <a:r>
              <a:rPr lang="ru-RU" dirty="0"/>
              <a:t>разработана Рабочей группой IP </a:t>
            </a:r>
            <a:r>
              <a:rPr lang="ru-RU" dirty="0" err="1"/>
              <a:t>Security</a:t>
            </a:r>
            <a:r>
              <a:rPr lang="ru-RU" dirty="0"/>
              <a:t> IETF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Протокол </a:t>
            </a:r>
            <a:r>
              <a:rPr lang="ru-RU" b="1" dirty="0" err="1">
                <a:solidFill>
                  <a:srgbClr val="7030A0"/>
                </a:solidFill>
              </a:rPr>
              <a:t>IPSec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u="sng" dirty="0">
                <a:solidFill>
                  <a:srgbClr val="7030A0"/>
                </a:solidFill>
              </a:rPr>
              <a:t>обеспечивает стандартный способ шифрования трафика на сетевом (третьем) уровне IP </a:t>
            </a:r>
            <a:r>
              <a:rPr lang="ru-RU" dirty="0"/>
              <a:t>и </a:t>
            </a:r>
            <a:r>
              <a:rPr lang="ru-RU" u="sng" dirty="0">
                <a:solidFill>
                  <a:srgbClr val="7030A0"/>
                </a:solidFill>
              </a:rPr>
              <a:t>защищает информацию на основе сквозного шифрования</a:t>
            </a:r>
            <a:r>
              <a:rPr lang="ru-RU" dirty="0"/>
              <a:t>: независимо от работающего приложения при этом шифруется каждый пакет данных, проходящий по каналу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Это </a:t>
            </a:r>
            <a:r>
              <a:rPr lang="ru-RU" dirty="0"/>
              <a:t>позволяет организациям создавать в Интернете виртуальные частные сети.</a:t>
            </a:r>
          </a:p>
        </p:txBody>
      </p:sp>
    </p:spTree>
    <p:extLst>
      <p:ext uri="{BB962C8B-B14F-4D97-AF65-F5344CB8AC3E}">
        <p14:creationId xmlns:p14="http://schemas.microsoft.com/office/powerpoint/2010/main" val="2878780146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 err="1"/>
              <a:t>IPSec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196752"/>
            <a:ext cx="7704856" cy="532859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Стандартизованными механизмами IP-безопасности могут (и должны) пользоваться протоколы более высоких уровней и, в частности, управляющие протоколы, протоколы конфигурирования и маршрутизации.</a:t>
            </a:r>
          </a:p>
          <a:p>
            <a:pPr algn="just"/>
            <a:endParaRPr lang="ru-RU" dirty="0"/>
          </a:p>
          <a:p>
            <a:pPr algn="just"/>
            <a:r>
              <a:rPr lang="ru-RU" dirty="0">
                <a:solidFill>
                  <a:srgbClr val="7030A0"/>
                </a:solidFill>
              </a:rPr>
              <a:t>Средства безопасности для IP описываются семейством спецификаций </a:t>
            </a:r>
            <a:r>
              <a:rPr lang="ru-RU" dirty="0" err="1">
                <a:solidFill>
                  <a:srgbClr val="7030A0"/>
                </a:solidFill>
              </a:rPr>
              <a:t>IPSec</a:t>
            </a:r>
            <a:r>
              <a:rPr lang="ru-RU" dirty="0"/>
              <a:t>, разработанных рабочей группой IP </a:t>
            </a:r>
            <a:r>
              <a:rPr lang="ru-RU" dirty="0" err="1"/>
              <a:t>Security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Протоколы </a:t>
            </a:r>
            <a:r>
              <a:rPr lang="ru-RU" dirty="0" err="1"/>
              <a:t>IPSec</a:t>
            </a:r>
            <a:r>
              <a:rPr lang="ru-RU" dirty="0"/>
              <a:t> обеспечивают управление доступом, целостность вне соединения, аутентификацию источника данных, защиту от воспроизведения, конфиденциальность и частичную защиту от анализа трафика. </a:t>
            </a:r>
          </a:p>
        </p:txBody>
      </p:sp>
    </p:spTree>
    <p:extLst>
      <p:ext uri="{BB962C8B-B14F-4D97-AF65-F5344CB8AC3E}">
        <p14:creationId xmlns:p14="http://schemas.microsoft.com/office/powerpoint/2010/main" val="2701582145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34404"/>
            <a:ext cx="6512511" cy="1143000"/>
          </a:xfrm>
        </p:spPr>
        <p:txBody>
          <a:bodyPr/>
          <a:lstStyle/>
          <a:p>
            <a:r>
              <a:rPr lang="ru-RU" dirty="0"/>
              <a:t>Основополагающими понятиями </a:t>
            </a:r>
            <a:r>
              <a:rPr lang="en-US" dirty="0" err="1"/>
              <a:t>IPSec</a:t>
            </a:r>
            <a:r>
              <a:rPr lang="en-US" dirty="0"/>
              <a:t> </a:t>
            </a:r>
            <a:r>
              <a:rPr lang="ru-RU" dirty="0"/>
              <a:t>являются: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420888"/>
            <a:ext cx="8064896" cy="41227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ru-RU" dirty="0"/>
          </a:p>
          <a:p>
            <a:pPr>
              <a:buFont typeface="Wingdings" pitchFamily="2" charset="2"/>
              <a:buChar char="Ø"/>
            </a:pPr>
            <a:r>
              <a:rPr lang="ru-RU" dirty="0" err="1" smtClean="0"/>
              <a:t>аутентификационный</a:t>
            </a:r>
            <a:r>
              <a:rPr lang="ru-RU" dirty="0" smtClean="0"/>
              <a:t> </a:t>
            </a:r>
            <a:r>
              <a:rPr lang="ru-RU" dirty="0"/>
              <a:t>заголовок (АН);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безопасное </a:t>
            </a:r>
            <a:r>
              <a:rPr lang="ru-RU" dirty="0"/>
              <a:t>сокрытие данных (ESP);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режимы </a:t>
            </a:r>
            <a:r>
              <a:rPr lang="ru-RU" dirty="0"/>
              <a:t>работы: туннельный и транспортный;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контексты </a:t>
            </a:r>
            <a:r>
              <a:rPr lang="ru-RU" dirty="0"/>
              <a:t>(ассоциации) безопасности (SA);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управление </a:t>
            </a:r>
            <a:r>
              <a:rPr lang="ru-RU" dirty="0"/>
              <a:t>ключами (IKE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51569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049" y="0"/>
            <a:ext cx="8568951" cy="1143000"/>
          </a:xfrm>
        </p:spPr>
        <p:txBody>
          <a:bodyPr/>
          <a:lstStyle/>
          <a:p>
            <a:r>
              <a:rPr lang="ru-RU" dirty="0"/>
              <a:t> </a:t>
            </a:r>
            <a:r>
              <a:rPr lang="ru-RU" sz="3200" dirty="0"/>
              <a:t>Основные элементы архитектуры средств безопасности IP-уровня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10428"/>
            <a:ext cx="8352928" cy="204210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Архитектура средств безопасности для IP-уровня специфицирована в документе </a:t>
            </a:r>
            <a:r>
              <a:rPr lang="ru-RU" b="1" dirty="0" err="1">
                <a:solidFill>
                  <a:srgbClr val="7030A0"/>
                </a:solidFill>
              </a:rPr>
              <a:t>Security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Architecture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for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the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Internet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Protocol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endParaRPr lang="en-US" b="1" dirty="0" smtClean="0">
              <a:solidFill>
                <a:srgbClr val="7030A0"/>
              </a:solidFill>
            </a:endParaRPr>
          </a:p>
          <a:p>
            <a:pPr algn="just"/>
            <a:r>
              <a:rPr lang="ru-RU" dirty="0"/>
              <a:t>Р</a:t>
            </a:r>
            <a:r>
              <a:rPr lang="ru-RU" dirty="0" smtClean="0"/>
              <a:t>оль </a:t>
            </a:r>
            <a:r>
              <a:rPr lang="ru-RU" dirty="0"/>
              <a:t>фундамента выполняет так называемый </a:t>
            </a:r>
            <a:r>
              <a:rPr lang="ru-RU" b="1" dirty="0">
                <a:solidFill>
                  <a:srgbClr val="7030A0"/>
                </a:solidFill>
              </a:rPr>
              <a:t>домен интерпретации (</a:t>
            </a:r>
            <a:r>
              <a:rPr lang="ru-RU" b="1" dirty="0" err="1">
                <a:solidFill>
                  <a:srgbClr val="7030A0"/>
                </a:solidFill>
              </a:rPr>
              <a:t>Domain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of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Interpretation</a:t>
            </a:r>
            <a:r>
              <a:rPr lang="ru-RU" b="1" dirty="0">
                <a:solidFill>
                  <a:srgbClr val="7030A0"/>
                </a:solidFill>
              </a:rPr>
              <a:t>, DOI)</a:t>
            </a:r>
            <a:r>
              <a:rPr lang="ru-RU" dirty="0"/>
              <a:t>, являющийся, по сути, базой данных, хранящей сведения об алгоритмах, их параметрах, протокольных идентификаторах.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7992888" cy="344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690976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7128792" cy="1143000"/>
          </a:xfrm>
        </p:spPr>
        <p:txBody>
          <a:bodyPr/>
          <a:lstStyle/>
          <a:p>
            <a:r>
              <a:rPr lang="ru-RU" dirty="0"/>
              <a:t>РАЗМЕЩЕНИЕ И ФУНКЦИОНИРОВАНИЕ </a:t>
            </a:r>
            <a:r>
              <a:rPr lang="en-US" dirty="0"/>
              <a:t>IPSEC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276872"/>
            <a:ext cx="8136904" cy="4338816"/>
          </a:xfrm>
        </p:spPr>
        <p:txBody>
          <a:bodyPr>
            <a:normAutofit lnSpcReduction="10000"/>
          </a:bodyPr>
          <a:lstStyle/>
          <a:p>
            <a:r>
              <a:rPr lang="ru-RU" b="1" dirty="0" err="1">
                <a:solidFill>
                  <a:srgbClr val="7030A0"/>
                </a:solidFill>
              </a:rPr>
              <a:t>IPSec</a:t>
            </a:r>
            <a:r>
              <a:rPr lang="ru-RU" b="1" dirty="0">
                <a:solidFill>
                  <a:srgbClr val="7030A0"/>
                </a:solidFill>
              </a:rPr>
              <a:t> выполняется на хосте или шлюзе безопасности</a:t>
            </a:r>
            <a:r>
              <a:rPr lang="ru-RU" dirty="0"/>
              <a:t>, обеспечивая защиту IP- трафика. </a:t>
            </a:r>
            <a:endParaRPr lang="ru-RU" dirty="0" smtClean="0"/>
          </a:p>
          <a:p>
            <a:r>
              <a:rPr lang="ru-RU" dirty="0" smtClean="0"/>
              <a:t>Защита </a:t>
            </a:r>
            <a:r>
              <a:rPr lang="ru-RU" dirty="0"/>
              <a:t>основана на требованиях, определенных в</a:t>
            </a:r>
            <a:r>
              <a:rPr lang="ru-RU" b="1" dirty="0">
                <a:solidFill>
                  <a:srgbClr val="7030A0"/>
                </a:solidFill>
              </a:rPr>
              <a:t> Базе Данных Политики Безопасности (</a:t>
            </a:r>
            <a:r>
              <a:rPr lang="ru-RU" b="1" dirty="0" err="1">
                <a:solidFill>
                  <a:srgbClr val="7030A0"/>
                </a:solidFill>
              </a:rPr>
              <a:t>Security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Policy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Database</a:t>
            </a:r>
            <a:r>
              <a:rPr lang="ru-RU" b="1" dirty="0">
                <a:solidFill>
                  <a:srgbClr val="7030A0"/>
                </a:solidFill>
              </a:rPr>
              <a:t>- SPD), </a:t>
            </a:r>
            <a:r>
              <a:rPr lang="ru-RU" dirty="0"/>
              <a:t>определяемой и поддерживаемой системным администратором. </a:t>
            </a:r>
            <a:endParaRPr lang="ru-RU" dirty="0" smtClean="0"/>
          </a:p>
          <a:p>
            <a:r>
              <a:rPr lang="ru-RU" dirty="0" smtClean="0"/>
              <a:t>Пакеты </a:t>
            </a:r>
            <a:r>
              <a:rPr lang="ru-RU" dirty="0"/>
              <a:t>обрабатываются одним из трех способов на основании соответствия информации заголовка IP или транспортного уровня записям в SPD.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пакет либо отбрасывается сервисом безопасности </a:t>
            </a:r>
            <a:r>
              <a:rPr lang="ru-RU" dirty="0" err="1"/>
              <a:t>IPSec</a:t>
            </a:r>
            <a:r>
              <a:rPr lang="ru-RU" dirty="0"/>
              <a:t>, либо пропускается без изменения, либо обрабатывается сервисом </a:t>
            </a:r>
            <a:r>
              <a:rPr lang="ru-RU" dirty="0" err="1"/>
              <a:t>IPSec</a:t>
            </a:r>
            <a:r>
              <a:rPr lang="ru-RU" dirty="0"/>
              <a:t> на основе применения определенной политики.</a:t>
            </a:r>
          </a:p>
        </p:txBody>
      </p:sp>
    </p:spTree>
    <p:extLst>
      <p:ext uri="{BB962C8B-B14F-4D97-AF65-F5344CB8AC3E}">
        <p14:creationId xmlns:p14="http://schemas.microsoft.com/office/powerpoint/2010/main" val="2274955605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12967" cy="1143000"/>
          </a:xfrm>
        </p:spPr>
        <p:txBody>
          <a:bodyPr/>
          <a:lstStyle/>
          <a:p>
            <a:r>
              <a:rPr lang="ru-RU" dirty="0"/>
              <a:t>ФУНКЦИОНИРОВАНИЕ </a:t>
            </a:r>
            <a:r>
              <a:rPr lang="en-US" dirty="0"/>
              <a:t>IPSEC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052736"/>
            <a:ext cx="8640960" cy="5634960"/>
          </a:xfrm>
        </p:spPr>
        <p:txBody>
          <a:bodyPr>
            <a:normAutofit/>
          </a:bodyPr>
          <a:lstStyle/>
          <a:p>
            <a:pPr algn="just"/>
            <a:r>
              <a:rPr lang="ru-RU" b="1" dirty="0" err="1">
                <a:solidFill>
                  <a:srgbClr val="7030A0"/>
                </a:solidFill>
              </a:rPr>
              <a:t>IPSec</a:t>
            </a:r>
            <a:r>
              <a:rPr lang="ru-RU" b="1" dirty="0">
                <a:solidFill>
                  <a:srgbClr val="7030A0"/>
                </a:solidFill>
              </a:rPr>
              <a:t> обеспечивает </a:t>
            </a:r>
            <a:r>
              <a:rPr lang="ru-RU" u="sng" dirty="0">
                <a:solidFill>
                  <a:srgbClr val="7030A0"/>
                </a:solidFill>
              </a:rPr>
              <a:t>сервисы безопасности на IP-уровне</a:t>
            </a:r>
            <a:r>
              <a:rPr lang="ru-RU" dirty="0"/>
              <a:t>, выбирая нужные протоколы безопасности, определяя алгоритмы, используемые сервисами, и предоставляя все криптографические ключи требуемым сервисам. </a:t>
            </a:r>
            <a:endParaRPr lang="ru-RU" dirty="0" smtClean="0"/>
          </a:p>
          <a:p>
            <a:pPr algn="just"/>
            <a:r>
              <a:rPr lang="ru-RU" b="1" dirty="0" err="1" smtClean="0">
                <a:solidFill>
                  <a:srgbClr val="7030A0"/>
                </a:solidFill>
              </a:rPr>
              <a:t>IPSec</a:t>
            </a:r>
            <a:r>
              <a:rPr lang="ru-RU" dirty="0" smtClean="0"/>
              <a:t> </a:t>
            </a:r>
            <a:r>
              <a:rPr lang="ru-RU" b="1" dirty="0">
                <a:solidFill>
                  <a:srgbClr val="7030A0"/>
                </a:solidFill>
              </a:rPr>
              <a:t>может использоваться </a:t>
            </a:r>
            <a:r>
              <a:rPr lang="ru-RU" dirty="0">
                <a:solidFill>
                  <a:srgbClr val="7030A0"/>
                </a:solidFill>
              </a:rPr>
              <a:t>для защиты одного или нескольких &lt;путей&gt;</a:t>
            </a:r>
            <a:r>
              <a:rPr lang="ru-RU" dirty="0"/>
              <a:t> </a:t>
            </a:r>
            <a:r>
              <a:rPr lang="ru-RU" u="sng" dirty="0">
                <a:solidFill>
                  <a:srgbClr val="7030A0"/>
                </a:solidFill>
              </a:rPr>
              <a:t>между парой хостов</a:t>
            </a:r>
            <a:r>
              <a:rPr lang="ru-RU" dirty="0"/>
              <a:t>, </a:t>
            </a:r>
            <a:r>
              <a:rPr lang="ru-RU" u="sng" dirty="0">
                <a:solidFill>
                  <a:srgbClr val="7030A0"/>
                </a:solidFill>
              </a:rPr>
              <a:t>между парой шлюзов безопасности</a:t>
            </a:r>
            <a:r>
              <a:rPr lang="ru-RU" dirty="0"/>
              <a:t> или </a:t>
            </a:r>
            <a:r>
              <a:rPr lang="ru-RU" u="sng" dirty="0">
                <a:solidFill>
                  <a:srgbClr val="7030A0"/>
                </a:solidFill>
              </a:rPr>
              <a:t>между шлюзом безопасности и хостом</a:t>
            </a:r>
            <a:r>
              <a:rPr lang="ru-RU" dirty="0"/>
              <a:t>.</a:t>
            </a:r>
          </a:p>
          <a:p>
            <a:pPr algn="just"/>
            <a:r>
              <a:rPr lang="ru-RU" b="1" dirty="0" err="1" smtClean="0">
                <a:solidFill>
                  <a:srgbClr val="7030A0"/>
                </a:solidFill>
              </a:rPr>
              <a:t>IPSec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u="sng" dirty="0">
                <a:solidFill>
                  <a:srgbClr val="7030A0"/>
                </a:solidFill>
              </a:rPr>
              <a:t>использует два протокола </a:t>
            </a:r>
            <a:r>
              <a:rPr lang="ru-RU" dirty="0"/>
              <a:t>для обеспечения безопасности трафика - </a:t>
            </a:r>
            <a:r>
              <a:rPr lang="ru-RU" b="1" dirty="0" err="1">
                <a:solidFill>
                  <a:srgbClr val="7030A0"/>
                </a:solidFill>
              </a:rPr>
              <a:t>Authentication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Header</a:t>
            </a:r>
            <a:r>
              <a:rPr lang="ru-RU" b="1" dirty="0">
                <a:solidFill>
                  <a:srgbClr val="7030A0"/>
                </a:solidFill>
              </a:rPr>
              <a:t> (AH) </a:t>
            </a:r>
            <a:r>
              <a:rPr lang="ru-RU" dirty="0"/>
              <a:t>и </a:t>
            </a:r>
            <a:r>
              <a:rPr lang="ru-RU" b="1" dirty="0" err="1">
                <a:solidFill>
                  <a:srgbClr val="7030A0"/>
                </a:solidFill>
              </a:rPr>
              <a:t>Encapsulating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Security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Payload</a:t>
            </a:r>
            <a:r>
              <a:rPr lang="ru-RU" b="1" dirty="0">
                <a:solidFill>
                  <a:srgbClr val="7030A0"/>
                </a:solidFill>
              </a:rPr>
              <a:t> (ESP). </a:t>
            </a:r>
            <a:r>
              <a:rPr lang="ru-RU" dirty="0"/>
              <a:t>Хотя бы один из этих сервисов должен быть задействован при использовании ESP.</a:t>
            </a:r>
          </a:p>
          <a:p>
            <a:pPr algn="just"/>
            <a:r>
              <a:rPr lang="ru-RU" dirty="0" smtClean="0"/>
              <a:t>Эти </a:t>
            </a:r>
            <a:r>
              <a:rPr lang="ru-RU" dirty="0"/>
              <a:t>протоколы могут применяться как по отдельности так и в комбинации с друг другом для обеспечения необходимого набора сервисов безопасности в IPv4 и IPv6.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04786132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512511" cy="1143000"/>
          </a:xfrm>
        </p:spPr>
        <p:txBody>
          <a:bodyPr/>
          <a:lstStyle/>
          <a:p>
            <a:r>
              <a:rPr lang="ru-RU" dirty="0" smtClean="0"/>
              <a:t>Режимы использования </a:t>
            </a:r>
            <a:r>
              <a:rPr lang="en-US" dirty="0" smtClean="0"/>
              <a:t>IPSEC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556792"/>
            <a:ext cx="8568952" cy="5040560"/>
          </a:xfrm>
        </p:spPr>
        <p:txBody>
          <a:bodyPr>
            <a:normAutofit/>
          </a:bodyPr>
          <a:lstStyle/>
          <a:p>
            <a:r>
              <a:rPr lang="ru-RU" sz="3200" dirty="0"/>
              <a:t>Каждый протокол поддерживает </a:t>
            </a:r>
            <a:r>
              <a:rPr lang="ru-RU" sz="3200" dirty="0">
                <a:solidFill>
                  <a:srgbClr val="7030A0"/>
                </a:solidFill>
              </a:rPr>
              <a:t>два режима использования</a:t>
            </a:r>
            <a:r>
              <a:rPr lang="ru-RU" sz="3200" dirty="0"/>
              <a:t>: </a:t>
            </a:r>
            <a:r>
              <a:rPr lang="ru-RU" sz="3200" b="1" dirty="0">
                <a:solidFill>
                  <a:srgbClr val="7030A0"/>
                </a:solidFill>
              </a:rPr>
              <a:t>режим транспорта </a:t>
            </a:r>
            <a:r>
              <a:rPr lang="ru-RU" sz="3200" dirty="0"/>
              <a:t>и </a:t>
            </a:r>
            <a:r>
              <a:rPr lang="ru-RU" sz="3200" b="1" dirty="0">
                <a:solidFill>
                  <a:srgbClr val="7030A0"/>
                </a:solidFill>
              </a:rPr>
              <a:t>режим </a:t>
            </a:r>
            <a:r>
              <a:rPr lang="ru-RU" sz="3200" b="1" dirty="0" err="1">
                <a:solidFill>
                  <a:srgbClr val="7030A0"/>
                </a:solidFill>
              </a:rPr>
              <a:t>туннелирования</a:t>
            </a:r>
            <a:r>
              <a:rPr lang="ru-RU" sz="3200" dirty="0"/>
              <a:t>. </a:t>
            </a:r>
          </a:p>
          <a:p>
            <a:r>
              <a:rPr lang="ru-RU" sz="3200" dirty="0">
                <a:solidFill>
                  <a:srgbClr val="7030A0"/>
                </a:solidFill>
              </a:rPr>
              <a:t>В транспортном режиме </a:t>
            </a:r>
            <a:r>
              <a:rPr lang="ru-RU" sz="3200" dirty="0"/>
              <a:t>протоколы </a:t>
            </a:r>
            <a:r>
              <a:rPr lang="ru-RU" sz="3200" u="sng" dirty="0">
                <a:solidFill>
                  <a:srgbClr val="7030A0"/>
                </a:solidFill>
              </a:rPr>
              <a:t>обеспечивают защиту </a:t>
            </a:r>
            <a:r>
              <a:rPr lang="ru-RU" sz="3200" u="sng" dirty="0" smtClean="0">
                <a:solidFill>
                  <a:srgbClr val="7030A0"/>
                </a:solidFill>
              </a:rPr>
              <a:t>для </a:t>
            </a:r>
            <a:r>
              <a:rPr lang="ru-RU" sz="3200" u="sng" dirty="0">
                <a:solidFill>
                  <a:srgbClr val="7030A0"/>
                </a:solidFill>
              </a:rPr>
              <a:t>протоколов более высокого </a:t>
            </a:r>
            <a:r>
              <a:rPr lang="ru-RU" sz="3200" u="sng" dirty="0" smtClean="0">
                <a:solidFill>
                  <a:srgbClr val="7030A0"/>
                </a:solidFill>
              </a:rPr>
              <a:t>уровня</a:t>
            </a:r>
            <a:r>
              <a:rPr lang="ru-RU" sz="3200" dirty="0" smtClean="0"/>
              <a:t>.</a:t>
            </a:r>
            <a:endParaRPr lang="ru-RU" sz="3200" dirty="0"/>
          </a:p>
          <a:p>
            <a:r>
              <a:rPr lang="ru-RU" sz="3200" dirty="0" smtClean="0">
                <a:solidFill>
                  <a:srgbClr val="7030A0"/>
                </a:solidFill>
              </a:rPr>
              <a:t>В </a:t>
            </a:r>
            <a:r>
              <a:rPr lang="ru-RU" sz="3200" dirty="0">
                <a:solidFill>
                  <a:srgbClr val="7030A0"/>
                </a:solidFill>
              </a:rPr>
              <a:t>режиме </a:t>
            </a:r>
            <a:r>
              <a:rPr lang="ru-RU" sz="3200" dirty="0" err="1">
                <a:solidFill>
                  <a:srgbClr val="7030A0"/>
                </a:solidFill>
              </a:rPr>
              <a:t>туннелирования</a:t>
            </a:r>
            <a:r>
              <a:rPr lang="ru-RU" sz="3200" dirty="0">
                <a:solidFill>
                  <a:srgbClr val="7030A0"/>
                </a:solidFill>
              </a:rPr>
              <a:t> </a:t>
            </a:r>
            <a:r>
              <a:rPr lang="ru-RU" sz="3200" dirty="0"/>
              <a:t>протоколы </a:t>
            </a:r>
            <a:r>
              <a:rPr lang="ru-RU" sz="3200" u="sng" dirty="0">
                <a:solidFill>
                  <a:srgbClr val="7030A0"/>
                </a:solidFill>
              </a:rPr>
              <a:t>применяются для скрытия IP-заголовков исходных пакетов</a:t>
            </a:r>
            <a:r>
              <a:rPr lang="ru-RU" sz="3200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830852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982272" cy="1143000"/>
          </a:xfrm>
        </p:spPr>
        <p:txBody>
          <a:bodyPr/>
          <a:lstStyle/>
          <a:p>
            <a:r>
              <a:rPr lang="ru-RU" dirty="0" err="1"/>
              <a:t>IPSec</a:t>
            </a:r>
            <a:r>
              <a:rPr lang="ru-RU" dirty="0"/>
              <a:t> позволяет управлять </a:t>
            </a:r>
            <a:r>
              <a:rPr lang="ru-RU" dirty="0" smtClean="0"/>
              <a:t>детализацией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88840"/>
            <a:ext cx="8208912" cy="4698856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IPSec</a:t>
            </a:r>
            <a:r>
              <a:rPr lang="ru-RU" dirty="0"/>
              <a:t> позволяет системному администратору управлять детализацией, с которой предоставляется сервис безопасности. </a:t>
            </a:r>
          </a:p>
          <a:p>
            <a:r>
              <a:rPr lang="ru-RU" dirty="0"/>
              <a:t>Например, можно </a:t>
            </a:r>
            <a:r>
              <a:rPr lang="ru-RU" dirty="0">
                <a:solidFill>
                  <a:srgbClr val="7030A0"/>
                </a:solidFill>
              </a:rPr>
              <a:t>создать единственный зашифрованный туннель между двумя безопасными шлюзами</a:t>
            </a:r>
            <a:r>
              <a:rPr lang="ru-RU" dirty="0"/>
              <a:t>, или для каждого ТСР соединения может быть создан </a:t>
            </a:r>
            <a:r>
              <a:rPr lang="ru-RU" dirty="0">
                <a:solidFill>
                  <a:srgbClr val="7030A0"/>
                </a:solidFill>
              </a:rPr>
              <a:t>зашифрованный туннель между парой хостов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Администрирование </a:t>
            </a:r>
            <a:r>
              <a:rPr lang="en-US" dirty="0" err="1" smtClean="0"/>
              <a:t>IPSec</a:t>
            </a:r>
            <a:r>
              <a:rPr lang="en-US" dirty="0" smtClean="0"/>
              <a:t> </a:t>
            </a:r>
            <a:r>
              <a:rPr lang="ru-RU" dirty="0" smtClean="0"/>
              <a:t>позволяет указать: </a:t>
            </a:r>
            <a:endParaRPr lang="ru-RU" dirty="0"/>
          </a:p>
          <a:p>
            <a:pPr marL="502920" indent="-457200">
              <a:buFont typeface="+mj-lt"/>
              <a:buAutoNum type="alphaLcParenR"/>
            </a:pPr>
            <a:r>
              <a:rPr lang="ru-RU" dirty="0" smtClean="0"/>
              <a:t>какие </a:t>
            </a:r>
            <a:r>
              <a:rPr lang="ru-RU" dirty="0"/>
              <a:t>сервисы используются, и в какой </a:t>
            </a:r>
            <a:r>
              <a:rPr lang="ru-RU" dirty="0" smtClean="0"/>
              <a:t>комбинации</a:t>
            </a:r>
            <a:endParaRPr lang="ru-RU" dirty="0"/>
          </a:p>
          <a:p>
            <a:pPr marL="502920" indent="-457200">
              <a:buFont typeface="+mj-lt"/>
              <a:buAutoNum type="alphaLcParenR"/>
            </a:pPr>
            <a:r>
              <a:rPr lang="ru-RU" dirty="0" smtClean="0"/>
              <a:t>необходимый </a:t>
            </a:r>
            <a:r>
              <a:rPr lang="ru-RU" dirty="0"/>
              <a:t>уровень детализации применяемой </a:t>
            </a:r>
            <a:r>
              <a:rPr lang="ru-RU" dirty="0" smtClean="0"/>
              <a:t>защиты</a:t>
            </a:r>
            <a:endParaRPr lang="ru-RU" dirty="0"/>
          </a:p>
          <a:p>
            <a:pPr marL="502920" indent="-457200">
              <a:buFont typeface="+mj-lt"/>
              <a:buAutoNum type="alphaLcParenR"/>
            </a:pPr>
            <a:r>
              <a:rPr lang="ru-RU" dirty="0" smtClean="0"/>
              <a:t>алгоритмы</a:t>
            </a:r>
            <a:r>
              <a:rPr lang="ru-RU" dirty="0"/>
              <a:t>, используемые для обеспечения безопасности на основе </a:t>
            </a:r>
            <a:r>
              <a:rPr lang="ru-RU" dirty="0" smtClean="0"/>
              <a:t>криптографии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75649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920879" cy="1143000"/>
          </a:xfrm>
        </p:spPr>
        <p:txBody>
          <a:bodyPr/>
          <a:lstStyle/>
          <a:p>
            <a:r>
              <a:rPr lang="ru-RU" dirty="0"/>
              <a:t> </a:t>
            </a:r>
            <a:r>
              <a:rPr lang="ru-RU" sz="4000" dirty="0" smtClean="0"/>
              <a:t>Способы реализации </a:t>
            </a:r>
            <a:r>
              <a:rPr lang="ru-RU" sz="4000" dirty="0" err="1"/>
              <a:t>IPSec</a:t>
            </a:r>
            <a:r>
              <a:rPr lang="ru-RU" sz="4000" dirty="0"/>
              <a:t> на хосте или в соединении с роутером или </a:t>
            </a:r>
            <a:r>
              <a:rPr lang="ru-RU" sz="4000" dirty="0" err="1"/>
              <a:t>firewall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060848"/>
            <a:ext cx="8064896" cy="4968552"/>
          </a:xfrm>
        </p:spPr>
        <p:txBody>
          <a:bodyPr>
            <a:normAutofit fontScale="92500"/>
          </a:bodyPr>
          <a:lstStyle/>
          <a:p>
            <a:r>
              <a:rPr lang="ru-RU" dirty="0"/>
              <a:t>а) </a:t>
            </a:r>
            <a:r>
              <a:rPr lang="ru-RU" b="1" dirty="0">
                <a:solidFill>
                  <a:srgbClr val="7030A0"/>
                </a:solidFill>
              </a:rPr>
              <a:t>интеграция </a:t>
            </a:r>
            <a:r>
              <a:rPr lang="ru-RU" b="1" dirty="0" err="1">
                <a:solidFill>
                  <a:srgbClr val="7030A0"/>
                </a:solidFill>
              </a:rPr>
              <a:t>IPSec</a:t>
            </a:r>
            <a:r>
              <a:rPr lang="ru-RU" b="1" dirty="0">
                <a:solidFill>
                  <a:srgbClr val="7030A0"/>
                </a:solidFill>
              </a:rPr>
              <a:t> в конкретную реализацию IP</a:t>
            </a:r>
            <a:r>
              <a:rPr lang="ru-RU" dirty="0"/>
              <a:t>, что </a:t>
            </a:r>
            <a:r>
              <a:rPr lang="ru-RU" i="1" dirty="0">
                <a:solidFill>
                  <a:srgbClr val="7030A0"/>
                </a:solidFill>
              </a:rPr>
              <a:t>требует доступа к исходному коду IP</a:t>
            </a:r>
            <a:r>
              <a:rPr lang="ru-RU" dirty="0"/>
              <a:t> и применимо как к хостам, так и к шлюзам безопасности;</a:t>
            </a:r>
          </a:p>
          <a:p>
            <a:r>
              <a:rPr lang="ru-RU" dirty="0" smtClean="0"/>
              <a:t>б</a:t>
            </a:r>
            <a:r>
              <a:rPr lang="ru-RU" dirty="0"/>
              <a:t>) </a:t>
            </a:r>
            <a:r>
              <a:rPr lang="ru-RU" b="1" dirty="0" err="1">
                <a:solidFill>
                  <a:srgbClr val="7030A0"/>
                </a:solidFill>
              </a:rPr>
              <a:t>bump-in-the-stack</a:t>
            </a:r>
            <a:r>
              <a:rPr lang="ru-RU" b="1" dirty="0">
                <a:solidFill>
                  <a:srgbClr val="7030A0"/>
                </a:solidFill>
              </a:rPr>
              <a:t> (BITS) </a:t>
            </a:r>
            <a:r>
              <a:rPr lang="ru-RU" dirty="0"/>
              <a:t>реализации, где </a:t>
            </a:r>
            <a:r>
              <a:rPr lang="ru-RU" i="1" dirty="0" err="1">
                <a:solidFill>
                  <a:srgbClr val="7030A0"/>
                </a:solidFill>
              </a:rPr>
              <a:t>IPSec</a:t>
            </a:r>
            <a:r>
              <a:rPr lang="ru-RU" i="1" dirty="0">
                <a:solidFill>
                  <a:srgbClr val="7030A0"/>
                </a:solidFill>
              </a:rPr>
              <a:t> действует &lt;внизу&gt; существующей реализации стека протоколов IP</a:t>
            </a:r>
            <a:r>
              <a:rPr lang="ru-RU" dirty="0"/>
              <a:t>, между обычным IP и локальными сетевыми драйверами; доступа к исходному коду стека IP в данном контексте не требуется, что делает такой подход пригодным для встраивания в существующие системы, и реализации на хостах;</a:t>
            </a:r>
          </a:p>
          <a:p>
            <a:r>
              <a:rPr lang="ru-RU" dirty="0" smtClean="0"/>
              <a:t>в</a:t>
            </a:r>
            <a:r>
              <a:rPr lang="ru-RU" dirty="0"/>
              <a:t>) </a:t>
            </a:r>
            <a:r>
              <a:rPr lang="ru-RU" i="1" dirty="0">
                <a:solidFill>
                  <a:srgbClr val="7030A0"/>
                </a:solidFill>
              </a:rPr>
              <a:t>использование внешнего </a:t>
            </a:r>
            <a:r>
              <a:rPr lang="ru-RU" i="1" dirty="0" err="1">
                <a:solidFill>
                  <a:srgbClr val="7030A0"/>
                </a:solidFill>
              </a:rPr>
              <a:t>криптопроцессора</a:t>
            </a:r>
            <a:r>
              <a:rPr lang="ru-RU" i="1" dirty="0">
                <a:solidFill>
                  <a:srgbClr val="7030A0"/>
                </a:solidFill>
              </a:rPr>
              <a:t> </a:t>
            </a:r>
            <a:r>
              <a:rPr lang="ru-RU" dirty="0"/>
              <a:t>(обычно в военных и в некоторых коммерческих системах), как правило, это является </a:t>
            </a:r>
            <a:r>
              <a:rPr lang="ru-RU" b="1" dirty="0" err="1">
                <a:solidFill>
                  <a:srgbClr val="7030A0"/>
                </a:solidFill>
              </a:rPr>
              <a:t>Bump-in-the-stack</a:t>
            </a:r>
            <a:r>
              <a:rPr lang="ru-RU" b="1" dirty="0">
                <a:solidFill>
                  <a:srgbClr val="7030A0"/>
                </a:solidFill>
              </a:rPr>
              <a:t> (BITS) </a:t>
            </a:r>
            <a:r>
              <a:rPr lang="ru-RU" dirty="0"/>
              <a:t>реализацией, используется как на хостах, так и на шлюзах, обычно BITS-устройства являются </a:t>
            </a:r>
            <a:r>
              <a:rPr lang="ru-RU" dirty="0" smtClean="0"/>
              <a:t>IP-адресуемыми.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4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08912" cy="1143000"/>
          </a:xfrm>
        </p:spPr>
        <p:txBody>
          <a:bodyPr/>
          <a:lstStyle/>
          <a:p>
            <a:r>
              <a:rPr lang="ru-RU" dirty="0"/>
              <a:t>Описание ГОСТ 28147-89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12776"/>
            <a:ext cx="8352928" cy="527492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6"/>
            </a:pPr>
            <a:r>
              <a:rPr lang="ru-RU" dirty="0"/>
              <a:t>После выполнения подстановки все 4-битовые блоки снова объединяются в единое 32-битное слово, которое затем циклически сдвигается на 11 битов влево. </a:t>
            </a:r>
            <a:endParaRPr lang="ru-RU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Наконец</a:t>
            </a:r>
            <a:r>
              <a:rPr lang="ru-RU" dirty="0"/>
              <a:t>, с помощью побитовой операции "сумма по модулю 2" результат объединяется с левой половиной, вследствие чего получается новая правая половина </a:t>
            </a:r>
            <a:r>
              <a:rPr lang="ru-RU" dirty="0" err="1"/>
              <a:t>Ri</a:t>
            </a:r>
            <a:r>
              <a:rPr lang="ru-RU" dirty="0"/>
              <a:t>. </a:t>
            </a:r>
            <a:endParaRPr lang="ru-RU" dirty="0" smtClean="0"/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Новая </a:t>
            </a:r>
            <a:r>
              <a:rPr lang="ru-RU" dirty="0"/>
              <a:t>левая часть </a:t>
            </a:r>
            <a:r>
              <a:rPr lang="ru-RU" dirty="0" err="1"/>
              <a:t>Li</a:t>
            </a:r>
            <a:r>
              <a:rPr lang="ru-RU" dirty="0"/>
              <a:t> берется равной младшей части преобразуемого блока: </a:t>
            </a:r>
            <a:r>
              <a:rPr lang="ru-RU" dirty="0" err="1"/>
              <a:t>Li</a:t>
            </a:r>
            <a:r>
              <a:rPr lang="ru-RU" dirty="0"/>
              <a:t>= Ri-1.</a:t>
            </a:r>
          </a:p>
          <a:p>
            <a:pPr marL="502920" indent="-457200">
              <a:buFont typeface="+mj-lt"/>
              <a:buAutoNum type="arabicParenR" startAt="6"/>
            </a:pPr>
            <a:r>
              <a:rPr lang="ru-RU" dirty="0" smtClean="0"/>
              <a:t>Полученное </a:t>
            </a:r>
            <a:r>
              <a:rPr lang="ru-RU" dirty="0"/>
              <a:t>значение преобразуемого блока рассматривается как результат выполнения одного раунда алгоритма шифрования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7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6512511" cy="1143000"/>
          </a:xfrm>
        </p:spPr>
        <p:txBody>
          <a:bodyPr/>
          <a:lstStyle/>
          <a:p>
            <a:r>
              <a:rPr lang="ru-RU" dirty="0"/>
              <a:t>Транспортный режим работы.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84784"/>
            <a:ext cx="8640960" cy="2664296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В </a:t>
            </a:r>
            <a:r>
              <a:rPr lang="ru-RU" sz="1800" dirty="0"/>
              <a:t>этом варианте </a:t>
            </a:r>
            <a:r>
              <a:rPr lang="ru-RU" sz="1800" dirty="0">
                <a:solidFill>
                  <a:srgbClr val="7030A0"/>
                </a:solidFill>
              </a:rPr>
              <a:t>механизмы безопасности применяются </a:t>
            </a:r>
            <a:r>
              <a:rPr lang="ru-RU" sz="1800" dirty="0"/>
              <a:t>только для протоколов, </a:t>
            </a:r>
            <a:r>
              <a:rPr lang="ru-RU" sz="1800" b="1" dirty="0">
                <a:solidFill>
                  <a:srgbClr val="7030A0"/>
                </a:solidFill>
              </a:rPr>
              <a:t>начиная с транспортного (TCP) уровня и выше</a:t>
            </a:r>
            <a:r>
              <a:rPr lang="ru-RU" sz="1800" dirty="0"/>
              <a:t>, оставляя данные самого сетевого уровня (заголовок IP) без дополнительной защиты</a:t>
            </a:r>
            <a:r>
              <a:rPr lang="ru-RU" sz="1800" dirty="0" smtClean="0"/>
              <a:t>.</a:t>
            </a:r>
          </a:p>
          <a:p>
            <a:r>
              <a:rPr lang="ru-RU" sz="1800" dirty="0" smtClean="0"/>
              <a:t>Места </a:t>
            </a:r>
            <a:r>
              <a:rPr lang="ru-RU" sz="1800" dirty="0"/>
              <a:t>размещения дополнительной информации, вставляемой протоколами в пакет, представлены в соответствии с </a:t>
            </a:r>
            <a:r>
              <a:rPr lang="ru-RU" sz="1800" dirty="0" smtClean="0"/>
              <a:t>рисунком. 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75312"/>
            <a:ext cx="5760640" cy="36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9274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744759" cy="908720"/>
          </a:xfrm>
        </p:spPr>
        <p:txBody>
          <a:bodyPr/>
          <a:lstStyle/>
          <a:p>
            <a:r>
              <a:rPr lang="ru-RU" dirty="0"/>
              <a:t>Туннельный режим работы.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8352928" cy="5184576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 smtClean="0"/>
              <a:t>Режим </a:t>
            </a:r>
            <a:r>
              <a:rPr lang="ru-RU" u="sng" dirty="0" smtClean="0">
                <a:solidFill>
                  <a:srgbClr val="7030A0"/>
                </a:solidFill>
              </a:rPr>
              <a:t>обеспечивает </a:t>
            </a:r>
            <a:r>
              <a:rPr lang="ru-RU" u="sng" dirty="0">
                <a:solidFill>
                  <a:srgbClr val="7030A0"/>
                </a:solidFill>
              </a:rPr>
              <a:t>защиту </a:t>
            </a:r>
            <a:r>
              <a:rPr lang="ru-RU" u="sng" dirty="0" smtClean="0">
                <a:solidFill>
                  <a:srgbClr val="7030A0"/>
                </a:solidFill>
              </a:rPr>
              <a:t>данных </a:t>
            </a:r>
            <a:r>
              <a:rPr lang="ru-RU" u="sng" dirty="0">
                <a:solidFill>
                  <a:srgbClr val="7030A0"/>
                </a:solidFill>
              </a:rPr>
              <a:t>сетевого уровня </a:t>
            </a:r>
            <a:r>
              <a:rPr lang="ru-RU" dirty="0"/>
              <a:t>путем </a:t>
            </a:r>
            <a:r>
              <a:rPr lang="ru-RU" b="1" dirty="0">
                <a:solidFill>
                  <a:srgbClr val="7030A0"/>
                </a:solidFill>
              </a:rPr>
              <a:t>добавления нового IP-заголовка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После </a:t>
            </a:r>
            <a:r>
              <a:rPr lang="ru-RU" dirty="0"/>
              <a:t>определения ассоциаций безопасности (например, между двумя шлюзами) </a:t>
            </a:r>
            <a:r>
              <a:rPr lang="ru-RU" dirty="0">
                <a:solidFill>
                  <a:srgbClr val="7030A0"/>
                </a:solidFill>
              </a:rPr>
              <a:t>истинные адреса хостов отправления и назначения</a:t>
            </a:r>
            <a:r>
              <a:rPr lang="ru-RU" dirty="0"/>
              <a:t> (и другие служебные поля) </a:t>
            </a:r>
            <a:r>
              <a:rPr lang="ru-RU" b="1" dirty="0">
                <a:solidFill>
                  <a:srgbClr val="7030A0"/>
                </a:solidFill>
              </a:rPr>
              <a:t>полностью защищаются от модификаций для АН или вообще скрываются для ESP</a:t>
            </a:r>
            <a:r>
              <a:rPr lang="ru-RU" dirty="0"/>
              <a:t>, а в новый заголовок </a:t>
            </a:r>
            <a:r>
              <a:rPr lang="ru-RU" u="sng" dirty="0">
                <a:solidFill>
                  <a:srgbClr val="7030A0"/>
                </a:solidFill>
              </a:rPr>
              <a:t>выставляются адреса и другие данные для шлюзов</a:t>
            </a:r>
            <a:r>
              <a:rPr lang="ru-RU" dirty="0"/>
              <a:t> (отправления/получения). </a:t>
            </a:r>
            <a:endParaRPr lang="ru-RU" dirty="0" smtClean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соответствии с рисунком </a:t>
            </a:r>
            <a:r>
              <a:rPr lang="ru-RU" dirty="0" smtClean="0"/>
              <a:t>видны </a:t>
            </a:r>
            <a:r>
              <a:rPr lang="ru-RU" dirty="0"/>
              <a:t>преимущества и недостатки обоих протоколов. </a:t>
            </a:r>
            <a:endParaRPr lang="ru-RU" dirty="0" smtClean="0"/>
          </a:p>
          <a:p>
            <a:pPr algn="just"/>
            <a:r>
              <a:rPr lang="ru-RU" b="1" dirty="0" smtClean="0">
                <a:solidFill>
                  <a:srgbClr val="7030A0"/>
                </a:solidFill>
              </a:rPr>
              <a:t>ESP</a:t>
            </a:r>
            <a:r>
              <a:rPr lang="ru-RU" dirty="0" smtClean="0"/>
              <a:t> </a:t>
            </a:r>
            <a:r>
              <a:rPr lang="ru-RU" dirty="0"/>
              <a:t>обеспечивает </a:t>
            </a:r>
            <a:r>
              <a:rPr lang="ru-RU" dirty="0">
                <a:solidFill>
                  <a:srgbClr val="7030A0"/>
                </a:solidFill>
              </a:rPr>
              <a:t>сокрытие</a:t>
            </a:r>
            <a:r>
              <a:rPr lang="ru-RU" dirty="0"/>
              <a:t> данных, но </a:t>
            </a:r>
            <a:r>
              <a:rPr lang="ru-RU" u="sng" dirty="0">
                <a:solidFill>
                  <a:srgbClr val="7030A0"/>
                </a:solidFill>
              </a:rPr>
              <a:t>не полную аутентификацию всего пакета</a:t>
            </a:r>
            <a:r>
              <a:rPr lang="ru-RU" dirty="0"/>
              <a:t>. </a:t>
            </a:r>
            <a:endParaRPr lang="ru-RU" dirty="0" smtClean="0"/>
          </a:p>
          <a:p>
            <a:pPr algn="just"/>
            <a:r>
              <a:rPr lang="ru-RU" b="1" dirty="0" smtClean="0">
                <a:solidFill>
                  <a:srgbClr val="7030A0"/>
                </a:solidFill>
              </a:rPr>
              <a:t>АН</a:t>
            </a:r>
            <a:r>
              <a:rPr lang="ru-RU" dirty="0" smtClean="0"/>
              <a:t> </a:t>
            </a:r>
            <a:r>
              <a:rPr lang="ru-RU" dirty="0"/>
              <a:t>полностью </a:t>
            </a:r>
            <a:r>
              <a:rPr lang="ru-RU" dirty="0">
                <a:solidFill>
                  <a:srgbClr val="7030A0"/>
                </a:solidFill>
              </a:rPr>
              <a:t>аутентифицирует</a:t>
            </a:r>
            <a:r>
              <a:rPr lang="ru-RU" dirty="0"/>
              <a:t>, но </a:t>
            </a:r>
            <a:r>
              <a:rPr lang="ru-RU" u="sng" dirty="0">
                <a:solidFill>
                  <a:srgbClr val="7030A0"/>
                </a:solidFill>
              </a:rPr>
              <a:t>не скрывает данные</a:t>
            </a:r>
            <a:r>
              <a:rPr lang="ru-RU" dirty="0"/>
              <a:t>. </a:t>
            </a:r>
            <a:endParaRPr lang="ru-RU" dirty="0" smtClean="0"/>
          </a:p>
          <a:p>
            <a:pPr algn="just"/>
            <a:r>
              <a:rPr lang="ru-RU" dirty="0" smtClean="0"/>
              <a:t>В </a:t>
            </a:r>
            <a:r>
              <a:rPr lang="ru-RU" dirty="0"/>
              <a:t>этом причина того, что для обеспечения высокого уровня безопасности, применение протоколов совмещается.</a:t>
            </a:r>
          </a:p>
        </p:txBody>
      </p:sp>
    </p:spTree>
    <p:extLst>
      <p:ext uri="{BB962C8B-B14F-4D97-AF65-F5344CB8AC3E}">
        <p14:creationId xmlns:p14="http://schemas.microsoft.com/office/powerpoint/2010/main" val="885218568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1143000"/>
          </a:xfrm>
        </p:spPr>
        <p:txBody>
          <a:bodyPr/>
          <a:lstStyle/>
          <a:p>
            <a:r>
              <a:rPr lang="ru-RU" dirty="0"/>
              <a:t>Туннельный режим работы.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7898813" cy="5195664"/>
          </a:xfrm>
        </p:spPr>
      </p:pic>
    </p:spTree>
    <p:extLst>
      <p:ext uri="{BB962C8B-B14F-4D97-AF65-F5344CB8AC3E}">
        <p14:creationId xmlns:p14="http://schemas.microsoft.com/office/powerpoint/2010/main" val="2076217727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143000"/>
          </a:xfrm>
        </p:spPr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SET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412776"/>
            <a:ext cx="7992888" cy="505889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/>
              <a:t>Идеальная платежная система должна отвечать следующим требованиям: 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Безопасность системы должна препятствовать воровству денег на всех этапах выполнения операции.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Себестоимость операции должна быть низкой для всех участников.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Система должна обеспечивать высокий уровень конфиденциальности для клиента.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Схема и реализация должны быть простыми (не нужно использовать сложных протоколов)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Система должна быть открытой (протоколы и тесты программ должны быть общедоступны).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Система должна уметь выполнять операции с любыми долями самой мелкой денежной единицы.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Должна предоставлять достаточное количество данных для целей аудита.</a:t>
            </a:r>
          </a:p>
          <a:p>
            <a:pPr algn="just">
              <a:buFont typeface="+mj-lt"/>
              <a:buAutoNum type="arabicPeriod"/>
            </a:pPr>
            <a:r>
              <a:rPr lang="ru-RU" dirty="0"/>
              <a:t>Система должна быть свободной, то есть не иметь ограничений владельца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574496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116632"/>
            <a:ext cx="6512511" cy="1143000"/>
          </a:xfrm>
        </p:spPr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SET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980728"/>
            <a:ext cx="8496944" cy="5328592"/>
          </a:xfrm>
        </p:spPr>
        <p:txBody>
          <a:bodyPr>
            <a:normAutofit/>
          </a:bodyPr>
          <a:lstStyle/>
          <a:p>
            <a:r>
              <a:rPr lang="ru-RU" dirty="0"/>
              <a:t>Для операций с кредитными карточками используется протокол SET (</a:t>
            </a:r>
            <a:r>
              <a:rPr lang="ru-RU" dirty="0" err="1"/>
              <a:t>Secure</a:t>
            </a:r>
            <a:r>
              <a:rPr lang="ru-RU" dirty="0"/>
              <a:t> </a:t>
            </a:r>
            <a:r>
              <a:rPr lang="ru-RU" dirty="0" err="1"/>
              <a:t>Electronic</a:t>
            </a:r>
            <a:r>
              <a:rPr lang="ru-RU" dirty="0"/>
              <a:t> </a:t>
            </a:r>
            <a:r>
              <a:rPr lang="ru-RU" dirty="0" err="1" smtClean="0"/>
              <a:t>transactions</a:t>
            </a:r>
            <a:r>
              <a:rPr lang="ru-RU" dirty="0" smtClean="0"/>
              <a:t>), </a:t>
            </a:r>
            <a:r>
              <a:rPr lang="ru-RU" dirty="0"/>
              <a:t>разработанный совместно компаниями </a:t>
            </a:r>
            <a:r>
              <a:rPr lang="ru-RU" dirty="0" err="1"/>
              <a:t>Visa</a:t>
            </a:r>
            <a:r>
              <a:rPr lang="ru-RU" dirty="0"/>
              <a:t>, </a:t>
            </a:r>
            <a:r>
              <a:rPr lang="ru-RU" dirty="0" err="1"/>
              <a:t>MasterCard</a:t>
            </a:r>
            <a:r>
              <a:rPr lang="ru-RU" dirty="0"/>
              <a:t>, </a:t>
            </a:r>
            <a:r>
              <a:rPr lang="ru-RU" dirty="0" err="1" smtClean="0"/>
              <a:t>Netscape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 smtClean="0"/>
              <a:t>Microsoft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В </a:t>
            </a:r>
            <a:r>
              <a:rPr lang="ru-RU" dirty="0"/>
              <a:t>отличие от SSL протокол SET узко специализирован. </a:t>
            </a:r>
            <a:endParaRPr lang="ru-RU" dirty="0" smtClean="0"/>
          </a:p>
          <a:p>
            <a:r>
              <a:rPr lang="ru-RU" dirty="0" smtClean="0"/>
              <a:t>Целью </a:t>
            </a:r>
            <a:r>
              <a:rPr lang="ru-RU" dirty="0"/>
              <a:t>SET является обеспечение необходимого уровня безопасности для платежного механизма, в котором участвует три или более субъектов. При этом предполагается, что транзакция реализуется через Интернет.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настоящее время разработано и разрабатывается большое число различных платежных программ, некоторые из них достаточно совершенны.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24222049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7982272" cy="1143000"/>
          </a:xfrm>
        </p:spPr>
        <p:txBody>
          <a:bodyPr/>
          <a:lstStyle/>
          <a:p>
            <a:r>
              <a:rPr lang="ru-RU" dirty="0"/>
              <a:t>На базовом уровне SET осуществляет следующие функции: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2348880"/>
            <a:ext cx="7992888" cy="424847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ru-RU" b="1" dirty="0">
                <a:solidFill>
                  <a:srgbClr val="7030A0"/>
                </a:solidFill>
              </a:rPr>
              <a:t>Аутентификация. </a:t>
            </a:r>
            <a:r>
              <a:rPr lang="ru-RU" dirty="0"/>
              <a:t>Все участники кредитных операций идентифицируются с помощью электронных подписей. Это касается клиента-покупателя, продавца, банкира, выдавшего кредитную карточку, и банкира продавца.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Конфиденциальность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r>
              <a:rPr lang="ru-RU" dirty="0"/>
              <a:t>Все операции производятся в зашифрованном виде.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Целостность </a:t>
            </a:r>
            <a:r>
              <a:rPr lang="ru-RU" b="1" dirty="0">
                <a:solidFill>
                  <a:srgbClr val="7030A0"/>
                </a:solidFill>
              </a:rPr>
              <a:t>сообщений</a:t>
            </a:r>
            <a:r>
              <a:rPr lang="ru-RU" dirty="0"/>
              <a:t>. Информация не может быть подвергнута модификации по дороге в противном случае это будет сразу известно.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Подсоединение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r>
              <a:rPr lang="ru-RU" dirty="0"/>
              <a:t>SET позволяет подключить к базовому сообщению дополнительный текст и послать его одному из партнеров.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Безопасность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r>
              <a:rPr lang="ru-RU" dirty="0"/>
              <a:t>Протокол должен обеспечить максимально возможную безопасность операции, достижимую в имеющихся условиях.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Совместимость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  <a:r>
              <a:rPr lang="ru-RU" dirty="0"/>
              <a:t>Должна быть предусмотрена совместимость с любыми программными продуктами и с любыми сервис-провайдерами.</a:t>
            </a:r>
          </a:p>
          <a:p>
            <a:pPr>
              <a:buFont typeface="Wingdings" pitchFamily="2" charset="2"/>
              <a:buChar char="Ø"/>
            </a:pPr>
            <a:r>
              <a:rPr lang="ru-RU" b="1" dirty="0" smtClean="0">
                <a:solidFill>
                  <a:srgbClr val="7030A0"/>
                </a:solidFill>
              </a:rPr>
              <a:t>Независимость </a:t>
            </a:r>
            <a:r>
              <a:rPr lang="ru-RU" b="1" dirty="0">
                <a:solidFill>
                  <a:srgbClr val="7030A0"/>
                </a:solidFill>
              </a:rPr>
              <a:t>от транспортного протокола. </a:t>
            </a:r>
            <a:r>
              <a:rPr lang="ru-RU" dirty="0"/>
              <a:t>Безопасность операций не должна зависеть от уровня безопасности транспортного протокола. Такие гарантии особенно важны, так как протокол SET ориентирован для работы в Интернет.</a:t>
            </a:r>
          </a:p>
        </p:txBody>
      </p:sp>
    </p:spTree>
    <p:extLst>
      <p:ext uri="{BB962C8B-B14F-4D97-AF65-F5344CB8AC3E}">
        <p14:creationId xmlns:p14="http://schemas.microsoft.com/office/powerpoint/2010/main" val="893258603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1704"/>
            <a:ext cx="8568951" cy="1143000"/>
          </a:xfrm>
        </p:spPr>
        <p:txBody>
          <a:bodyPr/>
          <a:lstStyle/>
          <a:p>
            <a:r>
              <a:rPr lang="ru-RU" sz="2800" dirty="0"/>
              <a:t>На </a:t>
            </a:r>
            <a:r>
              <a:rPr lang="ru-RU" sz="2800" dirty="0" smtClean="0"/>
              <a:t>высоком </a:t>
            </a:r>
            <a:r>
              <a:rPr lang="ru-RU" sz="2800" dirty="0"/>
              <a:t>уровне протокол SET поддерживает все возможности, предоставляемые современными кредитными карточками: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88840"/>
            <a:ext cx="8280920" cy="469885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Регистрацию </a:t>
            </a:r>
            <a:r>
              <a:rPr lang="ru-RU" dirty="0"/>
              <a:t>держателя карточки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Регистрацию </a:t>
            </a:r>
            <a:r>
              <a:rPr lang="ru-RU" dirty="0"/>
              <a:t>продавца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Запрос </a:t>
            </a:r>
            <a:r>
              <a:rPr lang="ru-RU" dirty="0"/>
              <a:t>покупки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Авторизацию </a:t>
            </a:r>
            <a:r>
              <a:rPr lang="ru-RU" dirty="0"/>
              <a:t>платежа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Перевод </a:t>
            </a:r>
            <a:r>
              <a:rPr lang="ru-RU" dirty="0"/>
              <a:t>денег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Кредитные </a:t>
            </a:r>
            <a:r>
              <a:rPr lang="ru-RU" dirty="0"/>
              <a:t>операции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Возврат </a:t>
            </a:r>
            <a:r>
              <a:rPr lang="ru-RU" dirty="0"/>
              <a:t>денег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Отмену </a:t>
            </a:r>
            <a:r>
              <a:rPr lang="ru-RU" dirty="0"/>
              <a:t>кредита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Дебитные </a:t>
            </a:r>
            <a:r>
              <a:rPr lang="ru-RU" dirty="0"/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867914513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1704"/>
            <a:ext cx="7848871" cy="1143000"/>
          </a:xfrm>
        </p:spPr>
        <p:txBody>
          <a:bodyPr/>
          <a:lstStyle/>
          <a:p>
            <a:r>
              <a:rPr lang="ru-RU" dirty="0" smtClean="0"/>
              <a:t>Субъекты протокола </a:t>
            </a:r>
            <a:r>
              <a:rPr lang="en-US" dirty="0" smtClean="0"/>
              <a:t>SET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8136904" cy="5202912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Протокол работает с четырьмя субъектами: 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ru-RU" dirty="0" smtClean="0"/>
              <a:t>владельцем </a:t>
            </a:r>
            <a:r>
              <a:rPr lang="ru-RU" dirty="0"/>
              <a:t>кредитной карточки, 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ru-RU" dirty="0" smtClean="0"/>
              <a:t>банком</a:t>
            </a:r>
            <a:r>
              <a:rPr lang="ru-RU" dirty="0"/>
              <a:t>, эту карточку выпустившим (</a:t>
            </a:r>
            <a:r>
              <a:rPr lang="ru-RU" dirty="0" err="1"/>
              <a:t>issuer</a:t>
            </a:r>
            <a:r>
              <a:rPr lang="ru-RU" dirty="0"/>
              <a:t> - эмитент), 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ru-RU" dirty="0" smtClean="0"/>
              <a:t>продавцом </a:t>
            </a:r>
            <a:r>
              <a:rPr lang="ru-RU" dirty="0"/>
              <a:t>(</a:t>
            </a:r>
            <a:r>
              <a:rPr lang="ru-RU" dirty="0" err="1"/>
              <a:t>merchant</a:t>
            </a:r>
            <a:r>
              <a:rPr lang="ru-RU" dirty="0" smtClean="0"/>
              <a:t>); 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ru-RU" dirty="0" smtClean="0"/>
              <a:t>банком</a:t>
            </a:r>
            <a:r>
              <a:rPr lang="ru-RU" dirty="0"/>
              <a:t>, где помещен счет продавца (</a:t>
            </a:r>
            <a:r>
              <a:rPr lang="ru-RU" dirty="0" err="1"/>
              <a:t>acquirer</a:t>
            </a:r>
            <a:r>
              <a:rPr lang="ru-RU" dirty="0"/>
              <a:t>). </a:t>
            </a:r>
            <a:endParaRPr lang="ru-RU" dirty="0" smtClean="0"/>
          </a:p>
          <a:p>
            <a:pPr algn="just"/>
            <a:r>
              <a:rPr lang="ru-RU" dirty="0" smtClean="0"/>
              <a:t>Помимо </a:t>
            </a:r>
            <a:r>
              <a:rPr lang="ru-RU" dirty="0"/>
              <a:t>этих функциональных субъектов в процессе обычно (</a:t>
            </a:r>
            <a:r>
              <a:rPr lang="ru-RU" dirty="0" err="1"/>
              <a:t>опционно</a:t>
            </a:r>
            <a:r>
              <a:rPr lang="ru-RU" dirty="0"/>
              <a:t>) участвует </a:t>
            </a:r>
            <a:r>
              <a:rPr lang="ru-RU" dirty="0">
                <a:solidFill>
                  <a:srgbClr val="7030A0"/>
                </a:solidFill>
              </a:rPr>
              <a:t>центры сертификации</a:t>
            </a:r>
            <a:r>
              <a:rPr lang="ru-RU" dirty="0"/>
              <a:t>, в задачу которых входит </a:t>
            </a:r>
            <a:r>
              <a:rPr lang="ru-RU" u="sng" dirty="0">
                <a:solidFill>
                  <a:srgbClr val="7030A0"/>
                </a:solidFill>
              </a:rPr>
              <a:t>подтверждение подлинности предъявляемых параметров аутентификации</a:t>
            </a:r>
            <a:r>
              <a:rPr lang="ru-RU" dirty="0"/>
              <a:t>, причем в случае крупных сделок с этими центрами должны взаимодействовать все участники.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2715200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838256" cy="1143000"/>
          </a:xfrm>
        </p:spPr>
        <p:txBody>
          <a:bodyPr/>
          <a:lstStyle/>
          <a:p>
            <a:r>
              <a:rPr lang="ru-RU" dirty="0"/>
              <a:t>Схема взаимодействия субъектов протокола SET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4" y="1844824"/>
            <a:ext cx="8005595" cy="4536504"/>
          </a:xfrm>
        </p:spPr>
      </p:pic>
    </p:spTree>
    <p:extLst>
      <p:ext uri="{BB962C8B-B14F-4D97-AF65-F5344CB8AC3E}">
        <p14:creationId xmlns:p14="http://schemas.microsoft.com/office/powerpoint/2010/main" val="2249007592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3848" y="548680"/>
            <a:ext cx="5864439" cy="836712"/>
          </a:xfrm>
        </p:spPr>
        <p:txBody>
          <a:bodyPr/>
          <a:lstStyle/>
          <a:p>
            <a:r>
              <a:rPr lang="ru-RU" sz="3200" dirty="0" smtClean="0"/>
              <a:t>Алгоритм протокола </a:t>
            </a:r>
            <a:r>
              <a:rPr lang="en-US" sz="3200" dirty="0" smtClean="0"/>
              <a:t>SET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7504" y="116632"/>
            <a:ext cx="8784976" cy="5949280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1300" b="1" dirty="0" smtClean="0">
                <a:solidFill>
                  <a:srgbClr val="7030A0"/>
                </a:solidFill>
              </a:rPr>
              <a:t>Покупатель </a:t>
            </a:r>
            <a:r>
              <a:rPr lang="ru-RU" sz="1300" b="1" dirty="0">
                <a:solidFill>
                  <a:srgbClr val="7030A0"/>
                </a:solidFill>
              </a:rPr>
              <a:t>инициализирует покупку. </a:t>
            </a:r>
            <a:endParaRPr lang="ru-RU" sz="1300" b="1" dirty="0" smtClean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выбирает </a:t>
            </a:r>
            <a:r>
              <a:rPr lang="ru-RU" sz="1300" b="1" dirty="0"/>
              <a:t>продавца,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просматривает </a:t>
            </a:r>
            <a:r>
              <a:rPr lang="ru-RU" sz="1300" b="1" dirty="0"/>
              <a:t>его WEB-сайт,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принимает </a:t>
            </a:r>
            <a:r>
              <a:rPr lang="ru-RU" sz="1300" b="1" dirty="0"/>
              <a:t>решение о покупке,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заполняет бланк заказа. </a:t>
            </a:r>
          </a:p>
          <a:p>
            <a:pPr marL="45720" indent="0">
              <a:buNone/>
            </a:pPr>
            <a:r>
              <a:rPr lang="ru-RU" sz="1300" i="1" dirty="0" smtClean="0"/>
              <a:t>SET начинает свою работу, когда покупатель нажимает клавишу оплаты. При этом сервер посылает ЭВМ-покупателя сообщение, которое и запускает соответствующую программу. Процедура эта может быть реализована с помощью PHP- или CGI-скрипта, или JAVA-</a:t>
            </a:r>
            <a:r>
              <a:rPr lang="ru-RU" sz="1300" i="1" dirty="0" err="1" smtClean="0"/>
              <a:t>аплета</a:t>
            </a:r>
            <a:r>
              <a:rPr lang="ru-RU" sz="1300" i="1" dirty="0" smtClean="0"/>
              <a:t>.</a:t>
            </a:r>
          </a:p>
          <a:p>
            <a:pPr marL="502920" indent="-457200">
              <a:buFont typeface="+mj-lt"/>
              <a:buAutoNum type="arabicParenR" startAt="2"/>
            </a:pPr>
            <a:r>
              <a:rPr lang="ru-RU" sz="1300" b="1" dirty="0" smtClean="0">
                <a:solidFill>
                  <a:srgbClr val="7030A0"/>
                </a:solidFill>
              </a:rPr>
              <a:t>Программа </a:t>
            </a:r>
            <a:r>
              <a:rPr lang="ru-RU" sz="1300" b="1" dirty="0">
                <a:solidFill>
                  <a:srgbClr val="7030A0"/>
                </a:solidFill>
              </a:rPr>
              <a:t>клиента посылает заказ и информацию об оплате. </a:t>
            </a:r>
            <a:endParaRPr lang="ru-RU" sz="1300" b="1" dirty="0" smtClean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ru-RU" sz="1300" b="1" dirty="0"/>
              <a:t>Ф</a:t>
            </a:r>
            <a:r>
              <a:rPr lang="ru-RU" sz="1300" b="1" dirty="0" smtClean="0"/>
              <a:t>ормируется </a:t>
            </a:r>
            <a:r>
              <a:rPr lang="ru-RU" sz="1300" b="1" dirty="0"/>
              <a:t>два сообщения, </a:t>
            </a:r>
            <a:r>
              <a:rPr lang="ru-RU" sz="1300" b="1" dirty="0" smtClean="0"/>
              <a:t>о </a:t>
            </a:r>
            <a:r>
              <a:rPr lang="ru-RU" sz="1300" b="1" dirty="0"/>
              <a:t>полной стоимости покупки и номере заказа, </a:t>
            </a:r>
            <a:r>
              <a:rPr lang="ru-RU" sz="1300" b="1" dirty="0" smtClean="0"/>
              <a:t> </a:t>
            </a:r>
            <a:r>
              <a:rPr lang="ru-RU" sz="1300" b="1" dirty="0"/>
              <a:t>номер кредитной карточки покупателя и банковскую информацию.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Сообщение </a:t>
            </a:r>
            <a:r>
              <a:rPr lang="ru-RU" sz="1300" b="1" dirty="0"/>
              <a:t>о заказе шифруется с использованием симметричного метода (например, DES) и вкладывается в цифровой конверт, где используется общедоступный ключ продавца.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Сообщение </a:t>
            </a:r>
            <a:r>
              <a:rPr lang="ru-RU" sz="1300" b="1" dirty="0"/>
              <a:t>об оплате шифруется с привлечением общедоступного ключа банка (эмитента кредитной карты). </a:t>
            </a:r>
            <a:endParaRPr lang="ru-RU" sz="1300" b="1" dirty="0" smtClean="0"/>
          </a:p>
          <a:p>
            <a:pPr marL="45720" indent="0">
              <a:buNone/>
            </a:pPr>
            <a:r>
              <a:rPr lang="ru-RU" sz="1300" i="1" dirty="0" smtClean="0"/>
              <a:t>Продавец </a:t>
            </a:r>
            <a:r>
              <a:rPr lang="ru-RU" sz="1300" i="1" dirty="0"/>
              <a:t>не получает доступа к номеру кредитной карточки покупателя. </a:t>
            </a:r>
            <a:endParaRPr lang="ru-RU" sz="1300" i="1" dirty="0" smtClean="0"/>
          </a:p>
          <a:p>
            <a:pPr marL="45720" indent="0">
              <a:buNone/>
            </a:pPr>
            <a:r>
              <a:rPr lang="ru-RU" sz="1300" i="1" dirty="0" smtClean="0"/>
              <a:t>Программа </a:t>
            </a:r>
            <a:r>
              <a:rPr lang="ru-RU" sz="1300" i="1" dirty="0"/>
              <a:t>генерирует </a:t>
            </a:r>
            <a:r>
              <a:rPr lang="ru-RU" sz="1300" i="1" dirty="0" err="1"/>
              <a:t>хэш</a:t>
            </a:r>
            <a:r>
              <a:rPr lang="ru-RU" sz="1300" i="1" dirty="0"/>
              <a:t>-дайджест (SHA1) обоих сообщений с использованием секретного ключа покупателя. </a:t>
            </a:r>
            <a:endParaRPr lang="ru-RU" sz="1300" i="1" dirty="0" smtClean="0"/>
          </a:p>
          <a:p>
            <a:pPr marL="45720" indent="0">
              <a:buNone/>
            </a:pPr>
            <a:r>
              <a:rPr lang="ru-RU" sz="1300" i="1" dirty="0" smtClean="0"/>
              <a:t>Это </a:t>
            </a:r>
            <a:r>
              <a:rPr lang="ru-RU" sz="1300" i="1" dirty="0"/>
              <a:t>позволяет продавцу и банкиру проконтролировать целостность сообщения, но препятствует прочтению части, ему не предназначенной (например, номера кредитной карты продавцом).</a:t>
            </a:r>
          </a:p>
          <a:p>
            <a:pPr marL="502920" indent="-457200">
              <a:buFont typeface="+mj-lt"/>
              <a:buAutoNum type="arabicParenR" startAt="3"/>
            </a:pPr>
            <a:r>
              <a:rPr lang="ru-RU" sz="1300" b="1" dirty="0" smtClean="0">
                <a:solidFill>
                  <a:srgbClr val="7030A0"/>
                </a:solidFill>
              </a:rPr>
              <a:t>Продавец </a:t>
            </a:r>
            <a:r>
              <a:rPr lang="ru-RU" sz="1300" b="1" dirty="0">
                <a:solidFill>
                  <a:srgbClr val="7030A0"/>
                </a:solidFill>
              </a:rPr>
              <a:t>выделяет часть, адресованную банкиру, и направляет ее по месту назначения. </a:t>
            </a:r>
            <a:endParaRPr lang="ru-RU" sz="1300" b="1" dirty="0" smtClean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Программа </a:t>
            </a:r>
            <a:r>
              <a:rPr lang="ru-RU" sz="1300" b="1" dirty="0"/>
              <a:t>SET WEB-сервера продавца генерирует запрос авторизации серверу банка, где находится счет продавца.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При </a:t>
            </a:r>
            <a:r>
              <a:rPr lang="ru-RU" sz="1300" b="1" dirty="0"/>
              <a:t>формировании запроса авторизации используется электронная подпись продавца, базирующаяся на его секретном ключе, что позволяет однозначно его идентифицировать. </a:t>
            </a:r>
            <a:endParaRPr lang="ru-RU" sz="1300" b="1" dirty="0" smtClean="0"/>
          </a:p>
          <a:p>
            <a:pPr>
              <a:buFont typeface="Wingdings" pitchFamily="2" charset="2"/>
              <a:buChar char="ü"/>
            </a:pPr>
            <a:r>
              <a:rPr lang="ru-RU" sz="1300" b="1" dirty="0" smtClean="0"/>
              <a:t>запрос </a:t>
            </a:r>
            <a:r>
              <a:rPr lang="ru-RU" sz="1300" b="1" dirty="0"/>
              <a:t>шифруется с помощью ключа сессии и вкладывается в цифровой конверт, где используется общедоступный ключ банка</a:t>
            </a:r>
            <a:r>
              <a:rPr lang="ru-RU" sz="1300" b="1" dirty="0" smtClean="0"/>
              <a:t>.</a:t>
            </a:r>
            <a:endParaRPr lang="ru-RU" sz="1300" b="1" dirty="0"/>
          </a:p>
        </p:txBody>
      </p:sp>
    </p:spTree>
    <p:extLst>
      <p:ext uri="{BB962C8B-B14F-4D97-AF65-F5344CB8AC3E}">
        <p14:creationId xmlns:p14="http://schemas.microsoft.com/office/powerpoint/2010/main" val="2586947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52928" cy="1143000"/>
          </a:xfrm>
        </p:spPr>
        <p:txBody>
          <a:bodyPr/>
          <a:lstStyle/>
          <a:p>
            <a:r>
              <a:rPr lang="ru-RU" dirty="0"/>
              <a:t>Описание ГОСТ 28147-89</a:t>
            </a:r>
            <a:br>
              <a:rPr lang="ru-RU" dirty="0"/>
            </a:br>
            <a:r>
              <a:rPr lang="ru-RU" dirty="0"/>
              <a:t>Процедуры шифрования и </a:t>
            </a:r>
            <a:r>
              <a:rPr lang="ru-RU" dirty="0" err="1"/>
              <a:t>расшифрования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433171"/>
            <a:ext cx="8136904" cy="4410824"/>
          </a:xfrm>
        </p:spPr>
        <p:txBody>
          <a:bodyPr>
            <a:normAutofit/>
          </a:bodyPr>
          <a:lstStyle/>
          <a:p>
            <a:r>
              <a:rPr lang="ru-RU" dirty="0"/>
              <a:t>ГОСТ 28147-89 является блочным шифром, поэтому преобразование данных осуществляется блоками в так называемых базовых циклах.</a:t>
            </a:r>
          </a:p>
          <a:p>
            <a:r>
              <a:rPr lang="ru-RU" dirty="0"/>
              <a:t>Базовые циклы заключаются в многократном выполнении для блока данных основного раунда, рассмотренного нами ранее, с использованием разных элементов ключа и отличаются друг от друга порядком использования ключевых элементов. </a:t>
            </a:r>
          </a:p>
          <a:p>
            <a:r>
              <a:rPr lang="ru-RU" dirty="0"/>
              <a:t>В каждом раунде используется один из восьми возможных 32-разрядных </a:t>
            </a:r>
            <a:r>
              <a:rPr lang="ru-RU" dirty="0" err="1"/>
              <a:t>подключей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1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32048"/>
            <a:ext cx="8028384" cy="1143000"/>
          </a:xfrm>
        </p:spPr>
        <p:txBody>
          <a:bodyPr/>
          <a:lstStyle/>
          <a:p>
            <a:r>
              <a:rPr lang="ru-RU" dirty="0"/>
              <a:t>Алгоритм протокола </a:t>
            </a:r>
            <a:r>
              <a:rPr lang="en-US" dirty="0"/>
              <a:t>SET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412776"/>
            <a:ext cx="8136904" cy="4464496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Банк </a:t>
            </a:r>
            <a:r>
              <a:rPr lang="ru-RU" sz="1600" b="1" dirty="0">
                <a:solidFill>
                  <a:srgbClr val="7030A0"/>
                </a:solidFill>
              </a:rPr>
              <a:t>проверяет действительность кредитной карточки, дешифрует запрос авторизации продавца и идентифицирует продавца.</a:t>
            </a:r>
            <a:r>
              <a:rPr lang="ru-RU" sz="1600" dirty="0"/>
              <a:t> После этого осуществляется проверка авторизации покупателя. При этом посылается запрос авторизации, снабженный электронной подписью, банку, выпустившему кредитную карточку.</a:t>
            </a:r>
          </a:p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Банк</a:t>
            </a:r>
            <a:r>
              <a:rPr lang="ru-RU" sz="1600" b="1" dirty="0">
                <a:solidFill>
                  <a:srgbClr val="7030A0"/>
                </a:solidFill>
              </a:rPr>
              <a:t>, выпустивший карточку, выполняет авторизацию и подписывает чек</a:t>
            </a:r>
            <a:r>
              <a:rPr lang="ru-RU" sz="1600" dirty="0"/>
              <a:t>, если кредитная карточка покупателя в порядке. Отклик, снабженный соответствующей подписью, посылается банку продавца.</a:t>
            </a:r>
          </a:p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Банк </a:t>
            </a:r>
            <a:r>
              <a:rPr lang="ru-RU" sz="1600" b="1" dirty="0">
                <a:solidFill>
                  <a:srgbClr val="7030A0"/>
                </a:solidFill>
              </a:rPr>
              <a:t>продавца авторизует данную операцию, и посылает подтверждение</a:t>
            </a:r>
            <a:r>
              <a:rPr lang="ru-RU" sz="1600" dirty="0"/>
              <a:t>, подписанное электронным образом, WEB-серверу продавца.</a:t>
            </a:r>
          </a:p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WEB-сервер </a:t>
            </a:r>
            <a:r>
              <a:rPr lang="ru-RU" sz="1600" b="1" dirty="0">
                <a:solidFill>
                  <a:srgbClr val="7030A0"/>
                </a:solidFill>
              </a:rPr>
              <a:t>продавца завершает операцию</a:t>
            </a:r>
            <a:r>
              <a:rPr lang="ru-RU" sz="1600" dirty="0"/>
              <a:t>, выдавая клиенту подтверждение на экран, и заносит результат операции в соответствующую базу данных.</a:t>
            </a:r>
          </a:p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Продавец </a:t>
            </a:r>
            <a:r>
              <a:rPr lang="ru-RU" sz="1600" b="1" dirty="0">
                <a:solidFill>
                  <a:srgbClr val="7030A0"/>
                </a:solidFill>
              </a:rPr>
              <a:t>осуществляет подтверждение выполнения операции своему банку</a:t>
            </a:r>
            <a:r>
              <a:rPr lang="ru-RU" sz="1600" dirty="0"/>
              <a:t>, Деньги покупателя переводятся на счет продавца.</a:t>
            </a:r>
          </a:p>
          <a:p>
            <a:pPr marL="502920" indent="-457200">
              <a:buFont typeface="+mj-lt"/>
              <a:buAutoNum type="arabicParenR" startAt="4"/>
            </a:pPr>
            <a:r>
              <a:rPr lang="ru-RU" sz="1600" b="1" dirty="0" smtClean="0">
                <a:solidFill>
                  <a:srgbClr val="7030A0"/>
                </a:solidFill>
              </a:rPr>
              <a:t>Банк</a:t>
            </a:r>
            <a:r>
              <a:rPr lang="ru-RU" sz="1600" b="1" dirty="0">
                <a:solidFill>
                  <a:srgbClr val="7030A0"/>
                </a:solidFill>
              </a:rPr>
              <a:t>, выпустивший карточку, посылает счет покупателю </a:t>
            </a:r>
            <a:r>
              <a:rPr lang="ru-RU" sz="1600" dirty="0"/>
              <a:t>и SET уведомляет покупателя об изменениях на его счету (раз в месяц).</a:t>
            </a:r>
          </a:p>
        </p:txBody>
      </p:sp>
    </p:spTree>
    <p:extLst>
      <p:ext uri="{BB962C8B-B14F-4D97-AF65-F5344CB8AC3E}">
        <p14:creationId xmlns:p14="http://schemas.microsoft.com/office/powerpoint/2010/main" val="3223807607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126288" cy="1143000"/>
          </a:xfrm>
        </p:spPr>
        <p:txBody>
          <a:bodyPr/>
          <a:lstStyle/>
          <a:p>
            <a:r>
              <a:rPr lang="en-US" dirty="0" smtClean="0"/>
              <a:t>5.9 </a:t>
            </a:r>
            <a:r>
              <a:rPr lang="ru-RU" dirty="0" smtClean="0"/>
              <a:t>Защита </a:t>
            </a:r>
            <a:r>
              <a:rPr lang="ru-RU" dirty="0"/>
              <a:t>электронных банковских платежных систем.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276872"/>
            <a:ext cx="8352928" cy="419480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настоящее время широко распространены в системах электронной коммерции парольная аутентификация (информация вводима с клавиатуры) и устройства аутентификации (банковские платежные карты).</a:t>
            </a:r>
          </a:p>
          <a:p>
            <a:r>
              <a:rPr lang="ru-RU" dirty="0"/>
              <a:t>Для аутентификации участников систем электронной коммерции может использоваться протокол </a:t>
            </a:r>
            <a:r>
              <a:rPr lang="ru-RU" dirty="0" err="1"/>
              <a:t>Kerberos</a:t>
            </a:r>
            <a:r>
              <a:rPr lang="ru-RU" dirty="0"/>
              <a:t>, который предназначен для решения следующей </a:t>
            </a:r>
            <a:r>
              <a:rPr lang="ru-RU" dirty="0" smtClean="0"/>
              <a:t>задачи: </a:t>
            </a:r>
          </a:p>
          <a:p>
            <a:pPr marL="502920" indent="-457200">
              <a:buFont typeface="+mj-lt"/>
              <a:buAutoNum type="arabicParenR"/>
            </a:pPr>
            <a:r>
              <a:rPr lang="ru-RU" i="1" dirty="0" smtClean="0"/>
              <a:t>Имеется </a:t>
            </a:r>
            <a:r>
              <a:rPr lang="ru-RU" i="1" dirty="0"/>
              <a:t>открытая (незащищенная) сеть, в узлах которой сосредоточены субъекты – пользователи, а также клиентские и серверные программные средства. </a:t>
            </a:r>
            <a:endParaRPr lang="ru-RU" i="1" dirty="0" smtClean="0"/>
          </a:p>
          <a:p>
            <a:pPr marL="502920" indent="-457200">
              <a:buFont typeface="+mj-lt"/>
              <a:buAutoNum type="arabicParenR"/>
            </a:pPr>
            <a:r>
              <a:rPr lang="ru-RU" i="1" dirty="0" smtClean="0"/>
              <a:t>Каждый </a:t>
            </a:r>
            <a:r>
              <a:rPr lang="ru-RU" i="1" dirty="0"/>
              <a:t>субъект обладает секретным ключом. </a:t>
            </a:r>
            <a:endParaRPr lang="ru-RU" i="1" dirty="0" smtClean="0"/>
          </a:p>
          <a:p>
            <a:pPr marL="502920" indent="-457200">
              <a:buFont typeface="+mj-lt"/>
              <a:buAutoNum type="arabicParenR"/>
            </a:pPr>
            <a:r>
              <a:rPr lang="ru-RU" i="1" dirty="0" smtClean="0"/>
              <a:t>Чтобы </a:t>
            </a:r>
            <a:r>
              <a:rPr lang="ru-RU" i="1" dirty="0"/>
              <a:t>субъект C мог доказать свою подлинность субъекту S (без этого S не станет обслуживать C), он должен не только назвать себя, но и продемонстрировать знание секретного ключа. </a:t>
            </a:r>
            <a:endParaRPr lang="ru-RU" i="1" dirty="0" smtClean="0"/>
          </a:p>
          <a:p>
            <a:pPr marL="502920" indent="-457200">
              <a:buFont typeface="+mj-lt"/>
              <a:buAutoNum type="arabicParenR"/>
            </a:pPr>
            <a:r>
              <a:rPr lang="ru-RU" i="1" dirty="0" smtClean="0"/>
              <a:t>C </a:t>
            </a:r>
            <a:r>
              <a:rPr lang="ru-RU" i="1" dirty="0"/>
              <a:t>не может просто послать S свой секретный ключ, во-первых, потому, что сеть открыта (доступна для пассивного и активного прослушивания), а, во-вторых, потому, что S не знает (и не должен знать) секретный ключ C. Требуется менее прямолинейный способ демонстрации знания секретного ключа.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i="1" dirty="0">
                <a:solidFill>
                  <a:srgbClr val="7030A0"/>
                </a:solidFill>
              </a:rPr>
              <a:t>Система </a:t>
            </a:r>
            <a:r>
              <a:rPr lang="ru-RU" b="1" i="1" dirty="0" err="1">
                <a:solidFill>
                  <a:srgbClr val="7030A0"/>
                </a:solidFill>
              </a:rPr>
              <a:t>Kerberos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i="1" dirty="0"/>
              <a:t>представляет собой </a:t>
            </a:r>
            <a:r>
              <a:rPr lang="ru-RU" i="1" u="sng" dirty="0">
                <a:solidFill>
                  <a:srgbClr val="7030A0"/>
                </a:solidFill>
              </a:rPr>
              <a:t>доверенную третью сторону</a:t>
            </a:r>
            <a:r>
              <a:rPr lang="ru-RU" i="1" dirty="0"/>
              <a:t> (то есть сторону, которой доверяют все), </a:t>
            </a:r>
            <a:r>
              <a:rPr lang="ru-RU" i="1" u="sng" dirty="0">
                <a:solidFill>
                  <a:srgbClr val="7030A0"/>
                </a:solidFill>
              </a:rPr>
              <a:t>владеющую секретными ключами обслуживаемых субъектов </a:t>
            </a:r>
            <a:r>
              <a:rPr lang="ru-RU" i="1" dirty="0"/>
              <a:t>и помогающую им в проверке подлинности</a:t>
            </a:r>
            <a:r>
              <a:rPr lang="ru-RU" i="1" dirty="0" smtClean="0"/>
              <a:t>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690091020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136904" cy="1052736"/>
          </a:xfrm>
        </p:spPr>
        <p:txBody>
          <a:bodyPr/>
          <a:lstStyle/>
          <a:p>
            <a:r>
              <a:rPr lang="ru-RU" dirty="0" smtClean="0"/>
              <a:t>Схема </a:t>
            </a:r>
            <a:r>
              <a:rPr lang="ru-RU" dirty="0"/>
              <a:t>проверки сервером S подлинности клиента C</a:t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107504" y="1916832"/>
            <a:ext cx="8784976" cy="4194800"/>
          </a:xfrm>
        </p:spPr>
        <p:txBody>
          <a:bodyPr>
            <a:normAutofit fontScale="92500" lnSpcReduction="10000"/>
          </a:bodyPr>
          <a:lstStyle/>
          <a:p>
            <a:pPr marL="502920" indent="-457200" algn="just">
              <a:buFont typeface="+mj-lt"/>
              <a:buAutoNum type="arabicParenR"/>
            </a:pPr>
            <a:r>
              <a:rPr lang="ru-RU" dirty="0" smtClean="0"/>
              <a:t>Клиент направляет </a:t>
            </a:r>
            <a:r>
              <a:rPr lang="en-US" dirty="0" smtClean="0"/>
              <a:t>Kerberos</a:t>
            </a:r>
            <a:r>
              <a:rPr lang="ru-RU" dirty="0" smtClean="0"/>
              <a:t> сведения о себе и о запрашиваемом сервере.</a:t>
            </a:r>
          </a:p>
          <a:p>
            <a:pPr marL="502920" indent="-457200" algn="just">
              <a:buFont typeface="+mj-lt"/>
              <a:buAutoNum type="arabicParenR"/>
            </a:pPr>
            <a:r>
              <a:rPr lang="ru-RU" dirty="0" err="1" smtClean="0"/>
              <a:t>Kerberos</a:t>
            </a:r>
            <a:r>
              <a:rPr lang="ru-RU" dirty="0" smtClean="0"/>
              <a:t> </a:t>
            </a:r>
            <a:r>
              <a:rPr lang="ru-RU" dirty="0"/>
              <a:t>возвращает так называемый билет, зашифрованный секретным ключом сервера, и копию части информации из билета, зашифрованную секретным ключом клиента. </a:t>
            </a:r>
            <a:endParaRPr lang="ru-RU" dirty="0" smtClean="0"/>
          </a:p>
          <a:p>
            <a:pPr marL="502920" indent="-457200" algn="just">
              <a:buFont typeface="+mj-lt"/>
              <a:buAutoNum type="arabicParenR"/>
            </a:pPr>
            <a:r>
              <a:rPr lang="ru-RU" dirty="0" smtClean="0"/>
              <a:t>Клиент расшифровывает вторую </a:t>
            </a:r>
            <a:r>
              <a:rPr lang="ru-RU" dirty="0"/>
              <a:t>часть данных и </a:t>
            </a:r>
            <a:r>
              <a:rPr lang="ru-RU" dirty="0" smtClean="0"/>
              <a:t>пересылает </a:t>
            </a:r>
            <a:r>
              <a:rPr lang="ru-RU" dirty="0"/>
              <a:t>ее вместе с билетом серверу. </a:t>
            </a:r>
            <a:endParaRPr lang="ru-RU" dirty="0" smtClean="0"/>
          </a:p>
          <a:p>
            <a:pPr marL="502920" indent="-457200" algn="just">
              <a:buFont typeface="+mj-lt"/>
              <a:buAutoNum type="arabicParenR"/>
            </a:pPr>
            <a:r>
              <a:rPr lang="ru-RU" dirty="0" smtClean="0"/>
              <a:t>Сервер</a:t>
            </a:r>
            <a:r>
              <a:rPr lang="ru-RU" dirty="0"/>
              <a:t>, расшифровав билет, </a:t>
            </a:r>
            <a:r>
              <a:rPr lang="ru-RU" dirty="0" smtClean="0"/>
              <a:t>сравнивает </a:t>
            </a:r>
            <a:r>
              <a:rPr lang="ru-RU" dirty="0"/>
              <a:t>его содержимое с дополнительной информацией, присланной клиентом. </a:t>
            </a:r>
            <a:endParaRPr lang="ru-RU" dirty="0" smtClean="0"/>
          </a:p>
          <a:p>
            <a:pPr marL="502920" indent="-457200" algn="just">
              <a:buFont typeface="+mj-lt"/>
              <a:buAutoNum type="arabicParenR"/>
            </a:pPr>
            <a:r>
              <a:rPr lang="ru-RU" dirty="0" smtClean="0"/>
              <a:t>Совпадение </a:t>
            </a:r>
            <a:r>
              <a:rPr lang="ru-RU" dirty="0"/>
              <a:t>свидетельствует о том, что клиент смог расшифровать предназначенные ему данные (ведь содержимое билета никому, кроме сервера и </a:t>
            </a:r>
            <a:r>
              <a:rPr lang="ru-RU" dirty="0" err="1"/>
              <a:t>Kerberos</a:t>
            </a:r>
            <a:r>
              <a:rPr lang="ru-RU" dirty="0"/>
              <a:t>, недоступно), то есть продемонстрировал знание секретного ключа.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118114031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838256" cy="1143000"/>
          </a:xfrm>
        </p:spPr>
        <p:txBody>
          <a:bodyPr/>
          <a:lstStyle/>
          <a:p>
            <a:r>
              <a:rPr lang="ru-RU" sz="4400" dirty="0"/>
              <a:t>Схема проверки сервером S подлинности клиента C</a:t>
            </a:r>
            <a:br>
              <a:rPr lang="ru-RU" sz="4400" dirty="0"/>
            </a:br>
            <a:endParaRPr lang="ru-RU" sz="4400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901101" cy="39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5805264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Секретные ключи в процессе проверки подлинности не передавались по сети (даже в зашифрованном виде) – они только использовались для шифрования </a:t>
            </a:r>
          </a:p>
        </p:txBody>
      </p:sp>
    </p:spTree>
    <p:extLst>
      <p:ext uri="{BB962C8B-B14F-4D97-AF65-F5344CB8AC3E}">
        <p14:creationId xmlns:p14="http://schemas.microsoft.com/office/powerpoint/2010/main" val="349938679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964487" cy="1143000"/>
          </a:xfrm>
        </p:spPr>
        <p:txBody>
          <a:bodyPr/>
          <a:lstStyle/>
          <a:p>
            <a:r>
              <a:rPr lang="ru-RU" dirty="0"/>
              <a:t>Схема взаимодействия участников системы электронной коммерции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988840"/>
            <a:ext cx="8640960" cy="1584176"/>
          </a:xfrm>
        </p:spPr>
        <p:txBody>
          <a:bodyPr>
            <a:normAutofit fontScale="77500" lnSpcReduction="20000"/>
          </a:bodyPr>
          <a:lstStyle/>
          <a:p>
            <a:endParaRPr lang="ru-RU" dirty="0"/>
          </a:p>
          <a:p>
            <a:r>
              <a:rPr lang="ru-RU" dirty="0"/>
              <a:t>Взаимодействие участников системы электронной коммерции включает в себя не только операции, связанные с куплей-продажей товаров и услуг, но и операции, направленные на поддержку извлечения прибыли, - создание спроса на товары и услуги, поддержку клиентов после продажи и т.п. 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12976"/>
            <a:ext cx="6881375" cy="35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1360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0"/>
            <a:ext cx="6512511" cy="1143000"/>
          </a:xfrm>
        </p:spPr>
        <p:txBody>
          <a:bodyPr/>
          <a:lstStyle/>
          <a:p>
            <a:r>
              <a:rPr lang="ru-RU" dirty="0" smtClean="0"/>
              <a:t>Виды </a:t>
            </a:r>
            <a:r>
              <a:rPr lang="ru-RU" dirty="0"/>
              <a:t>платежных средств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064896" cy="4698856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/>
              <a:t>Можно выделить следующие виды платежных средств: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 smtClean="0"/>
              <a:t>наличные </a:t>
            </a:r>
            <a:r>
              <a:rPr lang="ru-RU" dirty="0"/>
              <a:t>(в форме металлических монет или бумажных банкнот);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 smtClean="0"/>
              <a:t>кредитные </a:t>
            </a:r>
            <a:r>
              <a:rPr lang="ru-RU" dirty="0"/>
              <a:t>переводы;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 smtClean="0"/>
              <a:t>прямое </a:t>
            </a:r>
            <a:r>
              <a:rPr lang="ru-RU" dirty="0" err="1"/>
              <a:t>дебетование</a:t>
            </a:r>
            <a:r>
              <a:rPr lang="ru-RU" dirty="0"/>
              <a:t>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 smtClean="0"/>
              <a:t>межбанковские </a:t>
            </a:r>
            <a:r>
              <a:rPr lang="ru-RU" dirty="0"/>
              <a:t>переводы;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dirty="0" smtClean="0"/>
              <a:t>платежные </a:t>
            </a:r>
            <a:r>
              <a:rPr lang="ru-RU" dirty="0"/>
              <a:t>карты (кредитные или дебетовые</a:t>
            </a:r>
            <a:r>
              <a:rPr lang="ru-RU" dirty="0" smtClean="0"/>
              <a:t>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/>
              <a:t>Развивающиеся виды платежных средств основаны на дематериализованных деньгах, хранящихся в смарт-картах, электронных или виртуальных кошельках.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/>
              <a:t>Для обеспечения безопасности транзакций в сети Интернет используются различные протоколы, наиболее известными из которых являются SSL и SET.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055798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414"/>
            <a:ext cx="8856984" cy="1143000"/>
          </a:xfrm>
        </p:spPr>
        <p:txBody>
          <a:bodyPr/>
          <a:lstStyle/>
          <a:p>
            <a:r>
              <a:rPr lang="en-US" sz="3600" dirty="0" smtClean="0"/>
              <a:t>5.10	</a:t>
            </a:r>
            <a:r>
              <a:rPr lang="ru-RU" sz="3600" dirty="0" smtClean="0"/>
              <a:t>Защита </a:t>
            </a:r>
            <a:r>
              <a:rPr lang="ru-RU" sz="3600" dirty="0"/>
              <a:t>конфиденциальности информации в мобильных устройствах.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844824"/>
            <a:ext cx="8712968" cy="484287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/>
              <a:t>Практически </a:t>
            </a:r>
            <a:r>
              <a:rPr lang="ru-RU" dirty="0"/>
              <a:t>все смартфоны стали носителями конфиденциальной информации, важных персональных или корпоративных данных. 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помощью смартфона легко получить доступ к электронной </a:t>
            </a:r>
            <a:r>
              <a:rPr lang="ru-RU" dirty="0" smtClean="0"/>
              <a:t>почте и иной личной информации. </a:t>
            </a:r>
            <a:endParaRPr lang="en-US" dirty="0" smtClean="0"/>
          </a:p>
          <a:p>
            <a:r>
              <a:rPr lang="ru-RU" b="1" dirty="0">
                <a:solidFill>
                  <a:srgbClr val="7030A0"/>
                </a:solidFill>
              </a:rPr>
              <a:t>Выбор платформы с позиций информационной безопасности</a:t>
            </a:r>
          </a:p>
          <a:p>
            <a:r>
              <a:rPr lang="ru-RU" dirty="0"/>
              <a:t>Наиболее популярными сегодня являются устройства на базе ОС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Android</a:t>
            </a:r>
            <a:r>
              <a:rPr lang="ru-RU" dirty="0"/>
              <a:t> и ОС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iOS</a:t>
            </a:r>
            <a:r>
              <a:rPr lang="ru-RU" dirty="0"/>
              <a:t>. При выборе той или иной платформы возникает вопрос о её защищенности и отсутствии не декларированных возможностей. Наиболее точную картину по безопасности платформы можно подчерпнуть из ресурсов, публикующих уязвимости, найденные в программном обеспечении и операционных системах.</a:t>
            </a:r>
          </a:p>
          <a:p>
            <a:r>
              <a:rPr lang="ru-RU" dirty="0"/>
              <a:t>Например, обратившись к ресурсу </a:t>
            </a:r>
            <a:r>
              <a:rPr lang="ru-RU" u="sng" dirty="0">
                <a:solidFill>
                  <a:srgbClr val="7030A0"/>
                </a:solidFill>
              </a:rPr>
              <a:t>cvedetails.com</a:t>
            </a:r>
            <a:r>
              <a:rPr lang="ru-RU" dirty="0"/>
              <a:t> можно увидеть количество уязвимостей для ОС </a:t>
            </a:r>
            <a:r>
              <a:rPr lang="ru-RU" dirty="0" err="1"/>
              <a:t>Android</a:t>
            </a:r>
            <a:r>
              <a:rPr lang="ru-RU" dirty="0"/>
              <a:t> (рис. 1) и ОС </a:t>
            </a:r>
            <a:r>
              <a:rPr lang="ru-RU" dirty="0" err="1"/>
              <a:t>iOS</a:t>
            </a:r>
            <a:r>
              <a:rPr lang="ru-RU" dirty="0"/>
              <a:t> (рис. 2), распределенных по годам.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8739425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08"/>
            <a:ext cx="9144000" cy="1143000"/>
          </a:xfrm>
        </p:spPr>
        <p:txBody>
          <a:bodyPr/>
          <a:lstStyle/>
          <a:p>
            <a:r>
              <a:rPr lang="ru-RU" dirty="0" smtClean="0"/>
              <a:t>Количество </a:t>
            </a:r>
            <a:r>
              <a:rPr lang="ru-RU" dirty="0"/>
              <a:t>уязвимостей для ОС </a:t>
            </a:r>
            <a:r>
              <a:rPr lang="ru-RU" dirty="0" err="1"/>
              <a:t>Android</a:t>
            </a:r>
            <a:r>
              <a:rPr lang="ru-RU" dirty="0"/>
              <a:t> (рис. 1) и ОС </a:t>
            </a:r>
            <a:r>
              <a:rPr lang="ru-RU" dirty="0" err="1"/>
              <a:t>iOS</a:t>
            </a:r>
            <a:r>
              <a:rPr lang="ru-RU" dirty="0"/>
              <a:t> (рис. 2</a:t>
            </a:r>
            <a:r>
              <a:rPr lang="ru-RU" dirty="0" smtClean="0"/>
              <a:t>) </a:t>
            </a:r>
            <a:endParaRPr lang="ru-RU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4320480" cy="345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41214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55576" y="6017279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Анализ статистики показывает, что в ОС </a:t>
            </a:r>
            <a:r>
              <a:rPr lang="ru-RU" dirty="0" err="1"/>
              <a:t>iOS</a:t>
            </a:r>
            <a:r>
              <a:rPr lang="ru-RU" dirty="0"/>
              <a:t> за 2015 год обнаружено в 7 раз больше уязвимостей, чем в ОС </a:t>
            </a:r>
            <a:r>
              <a:rPr lang="ru-RU" dirty="0" err="1"/>
              <a:t>Android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155996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856"/>
            <a:ext cx="8640960" cy="1143000"/>
          </a:xfrm>
        </p:spPr>
        <p:txBody>
          <a:bodyPr/>
          <a:lstStyle/>
          <a:p>
            <a:r>
              <a:rPr lang="ru-RU" dirty="0" smtClean="0"/>
              <a:t>Уязвимости в приложениях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352928" cy="5040560"/>
          </a:xfrm>
        </p:spPr>
        <p:txBody>
          <a:bodyPr>
            <a:normAutofit/>
          </a:bodyPr>
          <a:lstStyle/>
          <a:p>
            <a:r>
              <a:rPr lang="ru-RU" dirty="0"/>
              <a:t>Известная антивирусная компания </a:t>
            </a:r>
            <a:r>
              <a:rPr lang="ru-RU" dirty="0" err="1"/>
              <a:t>BitDefender</a:t>
            </a:r>
            <a:r>
              <a:rPr lang="ru-RU" dirty="0"/>
              <a:t> провела </a:t>
            </a:r>
            <a:r>
              <a:rPr lang="ru-RU" dirty="0" smtClean="0"/>
              <a:t>исследование, </a:t>
            </a:r>
            <a:r>
              <a:rPr lang="ru-RU" dirty="0"/>
              <a:t>проанализировав 130.000(!) популярных приложений для </a:t>
            </a:r>
            <a:r>
              <a:rPr lang="ru-RU" dirty="0" err="1"/>
              <a:t>Android</a:t>
            </a:r>
            <a:r>
              <a:rPr lang="ru-RU" dirty="0"/>
              <a:t> на предмет нарушений пользовательской приватности. </a:t>
            </a:r>
            <a:endParaRPr lang="en-US" dirty="0" smtClean="0"/>
          </a:p>
          <a:p>
            <a:r>
              <a:rPr lang="ru-RU" dirty="0" smtClean="0"/>
              <a:t>Аналитики </a:t>
            </a:r>
            <a:r>
              <a:rPr lang="ru-RU" dirty="0"/>
              <a:t>компании обнаружили, что около </a:t>
            </a:r>
            <a:r>
              <a:rPr lang="ru-RU" b="1" dirty="0">
                <a:solidFill>
                  <a:srgbClr val="7030A0"/>
                </a:solidFill>
              </a:rPr>
              <a:t>13%</a:t>
            </a:r>
            <a:r>
              <a:rPr lang="ru-RU" dirty="0"/>
              <a:t> (или около 17.000) из рассмотренных приложений </a:t>
            </a:r>
            <a:r>
              <a:rPr lang="ru-RU" b="1" dirty="0">
                <a:solidFill>
                  <a:srgbClr val="7030A0"/>
                </a:solidFill>
              </a:rPr>
              <a:t>собирают и передают на сторону номера мобильных телефонов </a:t>
            </a:r>
            <a:r>
              <a:rPr lang="ru-RU" dirty="0"/>
              <a:t>пользователей без явного уведомления. </a:t>
            </a:r>
            <a:endParaRPr lang="en-US" dirty="0" smtClean="0"/>
          </a:p>
          <a:p>
            <a:pPr algn="just"/>
            <a:r>
              <a:rPr lang="ru-RU" dirty="0" smtClean="0"/>
              <a:t>Приблизительно </a:t>
            </a:r>
            <a:r>
              <a:rPr lang="ru-RU" dirty="0"/>
              <a:t>столько же </a:t>
            </a:r>
            <a:r>
              <a:rPr lang="ru-RU" b="1" dirty="0">
                <a:solidFill>
                  <a:srgbClr val="7030A0"/>
                </a:solidFill>
              </a:rPr>
              <a:t>передают данные о местонахождении владельца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Почти </a:t>
            </a:r>
            <a:r>
              <a:rPr lang="ru-RU" b="1" dirty="0">
                <a:solidFill>
                  <a:srgbClr val="7030A0"/>
                </a:solidFill>
              </a:rPr>
              <a:t>8% собирают адреса электронной почты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Почти </a:t>
            </a:r>
            <a:r>
              <a:rPr lang="ru-RU" b="1" dirty="0">
                <a:solidFill>
                  <a:srgbClr val="7030A0"/>
                </a:solidFill>
              </a:rPr>
              <a:t>6% получают доступ к журналу браузера</a:t>
            </a:r>
            <a:r>
              <a:rPr lang="ru-RU" dirty="0"/>
              <a:t>, а некоторые даже к личным фотографиям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103201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5" y="8257"/>
            <a:ext cx="8676456" cy="1143000"/>
          </a:xfrm>
        </p:spPr>
        <p:txBody>
          <a:bodyPr/>
          <a:lstStyle/>
          <a:p>
            <a:r>
              <a:rPr lang="ru-RU" dirty="0"/>
              <a:t>Уязвимости в приложениях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496944" cy="52029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Согласно другому отчету </a:t>
            </a:r>
            <a:r>
              <a:rPr lang="ru-RU" dirty="0" smtClean="0"/>
              <a:t>компании </a:t>
            </a:r>
            <a:r>
              <a:rPr lang="ru-RU" dirty="0"/>
              <a:t>Bit9, занимающейся вопросами информационной безопасности, более 100.000 приложений </a:t>
            </a:r>
            <a:r>
              <a:rPr lang="ru-RU" dirty="0" err="1"/>
              <a:t>Android</a:t>
            </a:r>
            <a:r>
              <a:rPr lang="ru-RU" dirty="0"/>
              <a:t>, размещенных в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Play</a:t>
            </a:r>
            <a:r>
              <a:rPr lang="ru-RU" dirty="0"/>
              <a:t> считаются “сомнительными”.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Согласно </a:t>
            </a:r>
            <a:r>
              <a:rPr lang="ru-RU" dirty="0"/>
              <a:t>данным </a:t>
            </a:r>
            <a:r>
              <a:rPr lang="ru-RU" dirty="0" smtClean="0"/>
              <a:t>исследования: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72</a:t>
            </a:r>
            <a:r>
              <a:rPr lang="ru-RU" dirty="0"/>
              <a:t>% приложений </a:t>
            </a:r>
            <a:r>
              <a:rPr lang="ru-RU" dirty="0">
                <a:solidFill>
                  <a:srgbClr val="7030A0"/>
                </a:solidFill>
              </a:rPr>
              <a:t>используют права с повышенным риском</a:t>
            </a:r>
            <a:r>
              <a:rPr lang="ru-RU" dirty="0"/>
              <a:t>;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42</a:t>
            </a:r>
            <a:r>
              <a:rPr lang="ru-RU" dirty="0"/>
              <a:t>% приложений </a:t>
            </a:r>
            <a:r>
              <a:rPr lang="ru-RU" dirty="0">
                <a:solidFill>
                  <a:srgbClr val="7030A0"/>
                </a:solidFill>
              </a:rPr>
              <a:t>получают GPS-данные о местоположении пользователя </a:t>
            </a:r>
            <a:r>
              <a:rPr lang="ru-RU" dirty="0"/>
              <a:t>(даже обои, игры и утилиты);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31</a:t>
            </a:r>
            <a:r>
              <a:rPr lang="ru-RU" dirty="0"/>
              <a:t>% получают сведения о номере телефона или звонках;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26</a:t>
            </a:r>
            <a:r>
              <a:rPr lang="ru-RU" dirty="0"/>
              <a:t>% имеют доступ к личным данным, таким как контакты и электронная почта</a:t>
            </a:r>
            <a:r>
              <a:rPr lang="ru-RU" dirty="0" smtClean="0"/>
              <a:t>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9</a:t>
            </a:r>
            <a:r>
              <a:rPr lang="ru-RU" dirty="0"/>
              <a:t>% используют функции, которые могут стоить пользователю денег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406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640960" cy="1872208"/>
          </a:xfrm>
        </p:spPr>
        <p:txBody>
          <a:bodyPr/>
          <a:lstStyle/>
          <a:p>
            <a:pPr algn="l"/>
            <a:r>
              <a:rPr lang="ru-RU" sz="1800" dirty="0" smtClean="0"/>
              <a:t>Рассмотрим </a:t>
            </a:r>
            <a:r>
              <a:rPr lang="ru-RU" sz="1800" dirty="0"/>
              <a:t>процесс создания </a:t>
            </a:r>
            <a:r>
              <a:rPr lang="ru-RU" sz="1800" dirty="0" err="1"/>
              <a:t>подключей</a:t>
            </a:r>
            <a:r>
              <a:rPr lang="ru-RU" sz="1800" dirty="0"/>
              <a:t> раундов</a:t>
            </a:r>
            <a:r>
              <a:rPr lang="ru-RU" sz="1800" dirty="0" smtClean="0"/>
              <a:t>.</a:t>
            </a:r>
            <a:br>
              <a:rPr lang="ru-RU" sz="1800" dirty="0" smtClean="0"/>
            </a:br>
            <a:r>
              <a:rPr lang="ru-RU" sz="1800" dirty="0" smtClean="0"/>
              <a:t>В </a:t>
            </a:r>
            <a:r>
              <a:rPr lang="ru-RU" sz="1800" dirty="0"/>
              <a:t>ГОСТ эта процедура очень проста, особенно по сравнению с DES.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256-битный </a:t>
            </a:r>
            <a:r>
              <a:rPr lang="ru-RU" sz="1800" dirty="0"/>
              <a:t>ключ K разбивается на восемь 32-битных </a:t>
            </a:r>
            <a:r>
              <a:rPr lang="ru-RU" sz="1800" dirty="0" err="1"/>
              <a:t>подключей</a:t>
            </a:r>
            <a:r>
              <a:rPr lang="ru-RU" sz="1800" dirty="0"/>
              <a:t>, обозначаемых K0, K1, K2,K3, K4, K5, K6, K7.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Алгоритм </a:t>
            </a:r>
            <a:r>
              <a:rPr lang="ru-RU" sz="1800" dirty="0"/>
              <a:t>включает 32 раунда, поэтому каждый </a:t>
            </a:r>
            <a:r>
              <a:rPr lang="ru-RU" sz="1800" dirty="0" err="1"/>
              <a:t>подключ</a:t>
            </a:r>
            <a:r>
              <a:rPr lang="ru-RU" sz="1800" dirty="0"/>
              <a:t> при шифровании используется в четырех </a:t>
            </a:r>
            <a:r>
              <a:rPr lang="ru-RU" sz="1800" dirty="0" smtClean="0"/>
              <a:t>раундах </a:t>
            </a:r>
            <a:r>
              <a:rPr lang="ru-RU" sz="1800" dirty="0"/>
              <a:t>в последовательности, представленной </a:t>
            </a:r>
            <a:r>
              <a:rPr lang="ru-RU" sz="1800" dirty="0" smtClean="0"/>
              <a:t>в таблице</a:t>
            </a: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2636912"/>
            <a:ext cx="8784976" cy="3888432"/>
          </a:xfr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ru-RU" dirty="0"/>
              <a:t> </a:t>
            </a:r>
          </a:p>
          <a:p>
            <a:r>
              <a:rPr lang="ru-RU" dirty="0" smtClean="0"/>
              <a:t>Таблица Последовательность </a:t>
            </a:r>
            <a:r>
              <a:rPr lang="ru-RU" dirty="0"/>
              <a:t>использования </a:t>
            </a:r>
            <a:r>
              <a:rPr lang="ru-RU" dirty="0" err="1"/>
              <a:t>подключей</a:t>
            </a:r>
            <a:r>
              <a:rPr lang="ru-RU" dirty="0"/>
              <a:t> при шифровании </a:t>
            </a:r>
            <a:endParaRPr lang="ru-RU" dirty="0" smtClean="0"/>
          </a:p>
          <a:p>
            <a:r>
              <a:rPr lang="ru-RU" dirty="0" smtClean="0"/>
              <a:t>Раунд </a:t>
            </a:r>
            <a:r>
              <a:rPr lang="ru-RU" dirty="0"/>
              <a:t>	1 	2 	3 	4 	5 	6 	7 	8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9 	10 	11 	12 	13 	14 	15 	16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17 	18 	19 	20 	21 	22 	23 	24</a:t>
            </a:r>
          </a:p>
          <a:p>
            <a:r>
              <a:rPr lang="ru-RU" dirty="0" err="1"/>
              <a:t>Подключ</a:t>
            </a:r>
            <a:r>
              <a:rPr lang="ru-RU" dirty="0"/>
              <a:t> 	K0 	K1 	K2 	K3 	K4 	K5 	K6 	K7</a:t>
            </a:r>
          </a:p>
          <a:p>
            <a:r>
              <a:rPr lang="ru-RU" dirty="0"/>
              <a:t>Раунд 	25 	26 	27 	28 	29 	30 	31 	32</a:t>
            </a:r>
          </a:p>
          <a:p>
            <a:r>
              <a:rPr lang="ru-RU" dirty="0" err="1"/>
              <a:t>Подключ</a:t>
            </a:r>
            <a:r>
              <a:rPr lang="ru-RU" dirty="0"/>
              <a:t> 	K7 	K6 	K5 	K4 	K3 	K2 	K1 	K0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1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712968" cy="1143000"/>
          </a:xfrm>
        </p:spPr>
        <p:txBody>
          <a:bodyPr/>
          <a:lstStyle/>
          <a:p>
            <a:r>
              <a:rPr lang="ru-RU" dirty="0" smtClean="0"/>
              <a:t>Цель: Охота </a:t>
            </a:r>
            <a:r>
              <a:rPr lang="ru-RU" dirty="0"/>
              <a:t>за персональными данными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136904" cy="504056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Далеко </a:t>
            </a:r>
            <a:r>
              <a:rPr lang="ru-RU" dirty="0"/>
              <a:t>не всем приложениям нужны эти данные для своей работы. 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учетом того, что охота за персональными данными набирает обороты, так как все это позволяет создавать маркетинговые портреты пользователей, за которые платятся деньги, </a:t>
            </a:r>
            <a:r>
              <a:rPr lang="ru-RU" dirty="0" smtClean="0"/>
              <a:t>становится </a:t>
            </a:r>
            <a:r>
              <a:rPr lang="ru-RU" dirty="0"/>
              <a:t>понятно, что в дальнейшем тенденция будет только нарастать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А </a:t>
            </a:r>
            <a:r>
              <a:rPr lang="ru-RU" dirty="0"/>
              <a:t>ведь кроме того нужно учесть, что многие пользователи </a:t>
            </a:r>
            <a:r>
              <a:rPr lang="ru-RU" dirty="0" err="1"/>
              <a:t>Android</a:t>
            </a:r>
            <a:r>
              <a:rPr lang="ru-RU" dirty="0"/>
              <a:t> хранят у себя и корпоративные данные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Наиболее </a:t>
            </a:r>
            <a:r>
              <a:rPr lang="ru-RU" dirty="0"/>
              <a:t>злостными нарушителями являются мобильные игры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грань между собственно вредоносным ПО и агрессивной рекламой становится все более призрачной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948187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34528"/>
            <a:ext cx="6512511" cy="1143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340768"/>
            <a:ext cx="7992888" cy="50588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Еще в 2011 году две жительницы штата Мичиган подали иск в окружной суд Детройта.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 err="1"/>
              <a:t>Google</a:t>
            </a:r>
            <a:r>
              <a:rPr lang="ru-RU" dirty="0"/>
              <a:t> подтвердили, что смартфоны с “</a:t>
            </a:r>
            <a:r>
              <a:rPr lang="ru-RU" dirty="0" err="1"/>
              <a:t>операционкой</a:t>
            </a:r>
            <a:r>
              <a:rPr lang="ru-RU" dirty="0"/>
              <a:t>” </a:t>
            </a:r>
            <a:r>
              <a:rPr lang="ru-RU" dirty="0" err="1"/>
              <a:t>Android</a:t>
            </a:r>
            <a:r>
              <a:rPr lang="ru-RU" dirty="0"/>
              <a:t> собирают данные о ближайших сетях </a:t>
            </a:r>
            <a:r>
              <a:rPr lang="ru-RU" dirty="0" err="1"/>
              <a:t>Wi-Fi</a:t>
            </a:r>
            <a:r>
              <a:rPr lang="ru-RU" dirty="0"/>
              <a:t> и сотовых вышках. </a:t>
            </a:r>
            <a:endParaRPr lang="en-US" dirty="0" smtClean="0"/>
          </a:p>
          <a:p>
            <a:r>
              <a:rPr lang="ru-RU" dirty="0" smtClean="0"/>
              <a:t>Эти </a:t>
            </a:r>
            <a:r>
              <a:rPr lang="ru-RU" dirty="0"/>
              <a:t>данные хранятся в специальной базе. Аппарат обращается к ним, когда устанавливает свое местоположение. </a:t>
            </a:r>
            <a:endParaRPr lang="en-US" dirty="0" smtClean="0"/>
          </a:p>
          <a:p>
            <a:r>
              <a:rPr lang="ru-RU" dirty="0" err="1" smtClean="0"/>
              <a:t>Google</a:t>
            </a:r>
            <a:r>
              <a:rPr lang="ru-RU" dirty="0" smtClean="0"/>
              <a:t> </a:t>
            </a:r>
            <a:r>
              <a:rPr lang="ru-RU" dirty="0"/>
              <a:t>– не единственная компания, чьи смартфоны обвиняют в “шпионаже”. </a:t>
            </a:r>
            <a:endParaRPr lang="en-US" dirty="0" smtClean="0"/>
          </a:p>
          <a:p>
            <a:r>
              <a:rPr lang="ru-RU" dirty="0" smtClean="0"/>
              <a:t>Аналогичные </a:t>
            </a:r>
            <a:r>
              <a:rPr lang="ru-RU" dirty="0"/>
              <a:t>претензии пользователи предъявляют к компании </a:t>
            </a:r>
            <a:r>
              <a:rPr lang="ru-RU" dirty="0" err="1"/>
              <a:t>Apple</a:t>
            </a:r>
            <a:r>
              <a:rPr lang="ru-RU" dirty="0"/>
              <a:t> за </a:t>
            </a:r>
            <a:r>
              <a:rPr lang="ru-RU" dirty="0" err="1"/>
              <a:t>iPhone</a:t>
            </a:r>
            <a:r>
              <a:rPr lang="ru-RU" dirty="0"/>
              <a:t> и к </a:t>
            </a:r>
            <a:r>
              <a:rPr lang="ru-RU" dirty="0" err="1"/>
              <a:t>Microsoft</a:t>
            </a:r>
            <a:r>
              <a:rPr lang="ru-RU" dirty="0"/>
              <a:t> – за аппараты по ОС 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 7. И в </a:t>
            </a:r>
            <a:r>
              <a:rPr lang="ru-RU" dirty="0" err="1"/>
              <a:t>Google</a:t>
            </a:r>
            <a:r>
              <a:rPr lang="ru-RU" dirty="0"/>
              <a:t>, и </a:t>
            </a:r>
            <a:r>
              <a:rPr lang="ru-RU" dirty="0" err="1"/>
              <a:t>Apple</a:t>
            </a:r>
            <a:r>
              <a:rPr lang="ru-RU" dirty="0"/>
              <a:t> настаивают, что сбор информации осуществляется на анонимной основе, но проверить это невозможно.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4727472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6512511" cy="1143000"/>
          </a:xfrm>
        </p:spPr>
        <p:txBody>
          <a:bodyPr/>
          <a:lstStyle/>
          <a:p>
            <a:r>
              <a:rPr lang="ru-RU" dirty="0"/>
              <a:t>Анализ платформы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8208912" cy="563496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Приведенная </a:t>
            </a:r>
            <a:r>
              <a:rPr lang="ru-RU" dirty="0"/>
              <a:t>статистика подтверждается исследованиями проводимыми компанией </a:t>
            </a:r>
            <a:r>
              <a:rPr lang="ru-RU" dirty="0" err="1"/>
              <a:t>ИнфоТеКС</a:t>
            </a:r>
            <a:r>
              <a:rPr lang="ru-RU" dirty="0"/>
              <a:t> на протяжении пяти лет. Так был проведен эксперимент, доказывающий факты передачи с мобильных устройств информации достаточно больших объемов (до 150 МБ\сутки), в том числе в зашифрованном виде.</a:t>
            </a:r>
          </a:p>
          <a:p>
            <a:r>
              <a:rPr lang="ru-RU" dirty="0"/>
              <a:t>Эксперимент заключался в перехвате и контроле трафика, переданного за сутки с вновь приобретенного мобильного устройства.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ходе эксперимента была выявлена характерная особенность устройств на платформе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iOS</a:t>
            </a:r>
            <a:r>
              <a:rPr lang="ru-RU" dirty="0"/>
              <a:t>: передача осуществлялась только при отсутствии использования устройства и подключения его к адаптеру питания.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отключении режима зарядки или использовании устройства несанкционированная передача шифрованного трафика прекращалась.</a:t>
            </a:r>
          </a:p>
          <a:p>
            <a:r>
              <a:rPr lang="ru-RU" dirty="0" smtClean="0"/>
              <a:t>Вывод: считать </a:t>
            </a:r>
            <a:r>
              <a:rPr lang="ru-RU" dirty="0"/>
              <a:t>мобильные платформы, отправляющие зашифрованный трафик, надежными и «доверенными» нельзя.</a:t>
            </a:r>
          </a:p>
        </p:txBody>
      </p:sp>
    </p:spTree>
    <p:extLst>
      <p:ext uri="{BB962C8B-B14F-4D97-AF65-F5344CB8AC3E}">
        <p14:creationId xmlns:p14="http://schemas.microsoft.com/office/powerpoint/2010/main" val="1664139232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6512511" cy="1143000"/>
          </a:xfrm>
        </p:spPr>
        <p:txBody>
          <a:bodyPr/>
          <a:lstStyle/>
          <a:p>
            <a:r>
              <a:rPr lang="ru-RU" dirty="0"/>
              <a:t>Что защищаем?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8280920" cy="5490944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>
                <a:solidFill>
                  <a:srgbClr val="7030A0"/>
                </a:solidFill>
              </a:rPr>
              <a:t>Данные об учетных записях</a:t>
            </a:r>
            <a:r>
              <a:rPr lang="ru-RU" dirty="0"/>
              <a:t>. </a:t>
            </a:r>
            <a:r>
              <a:rPr lang="ru-RU" i="1" dirty="0"/>
              <a:t>В случае если вы настроили синхронизацию с </a:t>
            </a:r>
            <a:r>
              <a:rPr lang="ru-RU" i="1" dirty="0" err="1" smtClean="0"/>
              <a:t>Facebook</a:t>
            </a:r>
            <a:r>
              <a:rPr lang="ru-RU" i="1" dirty="0" smtClean="0"/>
              <a:t>, </a:t>
            </a:r>
            <a:r>
              <a:rPr lang="ru-RU" i="1" dirty="0" err="1"/>
              <a:t>Twitter</a:t>
            </a:r>
            <a:r>
              <a:rPr lang="ru-RU" i="1" dirty="0"/>
              <a:t>, логины и пароли для этих систем хранятся в открытом виде в папке профиля телефона /</a:t>
            </a:r>
            <a:r>
              <a:rPr lang="ru-RU" i="1" dirty="0" err="1"/>
              <a:t>data</a:t>
            </a:r>
            <a:r>
              <a:rPr lang="ru-RU" i="1" dirty="0"/>
              <a:t>/</a:t>
            </a:r>
            <a:r>
              <a:rPr lang="ru-RU" i="1" dirty="0" err="1"/>
              <a:t>system</a:t>
            </a:r>
            <a:r>
              <a:rPr lang="ru-RU" i="1" dirty="0"/>
              <a:t>/</a:t>
            </a:r>
            <a:r>
              <a:rPr lang="ru-RU" i="1" dirty="0" err="1"/>
              <a:t>accounts.db</a:t>
            </a:r>
            <a:r>
              <a:rPr lang="ru-RU" i="1" dirty="0"/>
              <a:t>. </a:t>
            </a:r>
            <a:endParaRPr lang="en-US" i="1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История </a:t>
            </a:r>
            <a:r>
              <a:rPr lang="ru-RU" b="1" dirty="0">
                <a:solidFill>
                  <a:srgbClr val="7030A0"/>
                </a:solidFill>
              </a:rPr>
              <a:t>СМС-переписки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телефонная книга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Данные </a:t>
            </a:r>
            <a:r>
              <a:rPr lang="ru-RU" b="1" dirty="0" err="1">
                <a:solidFill>
                  <a:srgbClr val="7030A0"/>
                </a:solidFill>
              </a:rPr>
              <a:t>Web</a:t>
            </a:r>
            <a:r>
              <a:rPr lang="ru-RU" b="1" dirty="0">
                <a:solidFill>
                  <a:srgbClr val="7030A0"/>
                </a:solidFill>
              </a:rPr>
              <a:t>-браузера</a:t>
            </a:r>
            <a:r>
              <a:rPr lang="ru-RU" dirty="0"/>
              <a:t>. </a:t>
            </a:r>
            <a:r>
              <a:rPr lang="ru-RU" i="1" dirty="0"/>
              <a:t>В браузере могут храниться ваши данные для авторизации на сторонних веб-серверах. В случае если вы синхронизируете мобильный браузер (</a:t>
            </a:r>
            <a:r>
              <a:rPr lang="ru-RU" i="1" dirty="0" err="1"/>
              <a:t>Google</a:t>
            </a:r>
            <a:r>
              <a:rPr lang="ru-RU" i="1" dirty="0"/>
              <a:t> </a:t>
            </a:r>
            <a:r>
              <a:rPr lang="ru-RU" i="1" dirty="0" err="1"/>
              <a:t>Chrome</a:t>
            </a:r>
            <a:r>
              <a:rPr lang="ru-RU" i="1" dirty="0"/>
              <a:t>, </a:t>
            </a:r>
            <a:r>
              <a:rPr lang="ru-RU" i="1" dirty="0" err="1"/>
              <a:t>Firefox</a:t>
            </a:r>
            <a:r>
              <a:rPr lang="ru-RU" i="1" dirty="0"/>
              <a:t>, </a:t>
            </a:r>
            <a:r>
              <a:rPr lang="ru-RU" i="1" dirty="0" err="1"/>
              <a:t>Maxton</a:t>
            </a:r>
            <a:r>
              <a:rPr lang="ru-RU" i="1" dirty="0"/>
              <a:t> и т.д.) с настольной версией браузера, следует учесть, что с вашего смартфона (планшета) можно получить доступ ко всем вашим паролям. </a:t>
            </a:r>
            <a:endParaRPr lang="en-US" i="1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Карта </a:t>
            </a:r>
            <a:r>
              <a:rPr lang="ru-RU" b="1" dirty="0">
                <a:solidFill>
                  <a:srgbClr val="7030A0"/>
                </a:solidFill>
              </a:rPr>
              <a:t>памяти. </a:t>
            </a:r>
            <a:r>
              <a:rPr lang="ru-RU" i="1" dirty="0"/>
              <a:t>Как правило, на карте хранят фото и </a:t>
            </a:r>
            <a:r>
              <a:rPr lang="ru-RU" i="1" dirty="0" smtClean="0"/>
              <a:t>видеосъемку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787648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512511" cy="1143000"/>
          </a:xfrm>
        </p:spPr>
        <p:txBody>
          <a:bodyPr/>
          <a:lstStyle/>
          <a:p>
            <a:r>
              <a:rPr lang="ru-RU" dirty="0"/>
              <a:t>Угрозы вашему смартфону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628800"/>
            <a:ext cx="8136904" cy="498688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Кража </a:t>
            </a:r>
            <a:r>
              <a:rPr lang="ru-RU" b="1" dirty="0">
                <a:solidFill>
                  <a:srgbClr val="7030A0"/>
                </a:solidFill>
              </a:rPr>
              <a:t>(утеря</a:t>
            </a:r>
            <a:r>
              <a:rPr lang="ru-RU" b="1" dirty="0" smtClean="0">
                <a:solidFill>
                  <a:srgbClr val="7030A0"/>
                </a:solidFill>
              </a:rPr>
              <a:t>). </a:t>
            </a:r>
            <a:r>
              <a:rPr lang="ru-RU" dirty="0" smtClean="0"/>
              <a:t>Скорее </a:t>
            </a:r>
            <a:r>
              <a:rPr lang="ru-RU" dirty="0"/>
              <a:t>всего, ваш телефон будет переформатирован, может быть, </a:t>
            </a:r>
            <a:r>
              <a:rPr lang="ru-RU" dirty="0" err="1"/>
              <a:t>перепрошит</a:t>
            </a:r>
            <a:r>
              <a:rPr lang="ru-RU" dirty="0" smtClean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Защита </a:t>
            </a:r>
            <a:r>
              <a:rPr lang="ru-RU" b="1" dirty="0">
                <a:solidFill>
                  <a:srgbClr val="7030A0"/>
                </a:solidFill>
              </a:rPr>
              <a:t>от любопытных</a:t>
            </a:r>
            <a:r>
              <a:rPr lang="ru-RU" dirty="0"/>
              <a:t>. К вашему смартфону могут захотеть получить доступ ваши дети (близкие), либо сослуживцы. Ведь вам случалось оставлять ваш смартфон без присмотра?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Целенаправленная </a:t>
            </a:r>
            <a:r>
              <a:rPr lang="ru-RU" b="1" dirty="0">
                <a:solidFill>
                  <a:srgbClr val="7030A0"/>
                </a:solidFill>
              </a:rPr>
              <a:t>кража вашего смартфона</a:t>
            </a:r>
            <a:r>
              <a:rPr lang="ru-RU" dirty="0"/>
              <a:t>. В данном случае </a:t>
            </a:r>
            <a:r>
              <a:rPr lang="ru-RU" dirty="0" smtClean="0"/>
              <a:t>метод - только </a:t>
            </a:r>
            <a:r>
              <a:rPr lang="ru-RU" dirty="0"/>
              <a:t>полное шифрование.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Атака </a:t>
            </a:r>
            <a:r>
              <a:rPr lang="ru-RU" b="1" dirty="0">
                <a:solidFill>
                  <a:srgbClr val="7030A0"/>
                </a:solidFill>
              </a:rPr>
              <a:t>злонамеренного ПО</a:t>
            </a:r>
            <a:r>
              <a:rPr lang="ru-RU" dirty="0"/>
              <a:t>.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err="1" smtClean="0">
                <a:solidFill>
                  <a:srgbClr val="7030A0"/>
                </a:solidFill>
              </a:rPr>
              <a:t>Фишинговая</a:t>
            </a:r>
            <a:r>
              <a:rPr lang="ru-RU" b="1" dirty="0" smtClean="0">
                <a:solidFill>
                  <a:srgbClr val="7030A0"/>
                </a:solidFill>
              </a:rPr>
              <a:t> </a:t>
            </a:r>
            <a:r>
              <a:rPr lang="ru-RU" b="1" dirty="0">
                <a:solidFill>
                  <a:srgbClr val="7030A0"/>
                </a:solidFill>
              </a:rPr>
              <a:t>атака</a:t>
            </a:r>
            <a:r>
              <a:rPr lang="ru-RU" b="1" dirty="0" smtClean="0">
                <a:solidFill>
                  <a:srgbClr val="7030A0"/>
                </a:solidFill>
              </a:rPr>
              <a:t>.</a:t>
            </a:r>
            <a:endParaRPr lang="ru-RU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9004"/>
            <a:ext cx="7910264" cy="1143000"/>
          </a:xfrm>
        </p:spPr>
        <p:txBody>
          <a:bodyPr/>
          <a:lstStyle/>
          <a:p>
            <a:r>
              <a:rPr lang="ru-RU" dirty="0"/>
              <a:t>Встроенные средства защиты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844824"/>
            <a:ext cx="7920880" cy="448283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Для решения этих и других проблем применяются как встроенные средства безопасности, так и ПО сторонних разработчиков. </a:t>
            </a:r>
            <a:endParaRPr lang="en-US" dirty="0" smtClean="0"/>
          </a:p>
          <a:p>
            <a:r>
              <a:rPr lang="ru-RU" dirty="0" smtClean="0"/>
              <a:t>Рассмотрим </a:t>
            </a:r>
            <a:r>
              <a:rPr lang="ru-RU" dirty="0"/>
              <a:t>некоторые способы защиты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rgbClr val="7030A0"/>
                </a:solidFill>
              </a:rPr>
              <a:t>Блокировка </a:t>
            </a:r>
            <a:r>
              <a:rPr lang="ru-RU" b="1" dirty="0">
                <a:solidFill>
                  <a:srgbClr val="7030A0"/>
                </a:solidFill>
              </a:rPr>
              <a:t>экрана смартфона (планшета) Разблокирование экрана может производиться: 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Касанием </a:t>
            </a:r>
            <a:r>
              <a:rPr lang="ru-RU" dirty="0"/>
              <a:t>к экрану (проведите пальцем по экрану) (фактически, защита отсутствует</a:t>
            </a:r>
            <a:r>
              <a:rPr lang="ru-RU" dirty="0" smtClean="0"/>
              <a:t>);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Распознавание </a:t>
            </a:r>
            <a:r>
              <a:rPr lang="ru-RU" dirty="0"/>
              <a:t>лица (низкий уровень безопасности);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Лицо </a:t>
            </a:r>
            <a:r>
              <a:rPr lang="ru-RU" dirty="0"/>
              <a:t>и голос (низкий уровень безопасности);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Подпись </a:t>
            </a:r>
            <a:r>
              <a:rPr lang="ru-RU" dirty="0"/>
              <a:t>(низкий уровень безопасности</a:t>
            </a:r>
            <a:r>
              <a:rPr lang="ru-RU" dirty="0" smtClean="0"/>
              <a:t>);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Рисунок </a:t>
            </a:r>
            <a:r>
              <a:rPr lang="ru-RU" dirty="0"/>
              <a:t>(средний уровень безопасности);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PIN </a:t>
            </a:r>
            <a:r>
              <a:rPr lang="ru-RU" dirty="0"/>
              <a:t>(средний или высокий уровень безопасности); </a:t>
            </a:r>
            <a:endParaRPr lang="en-US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Пароль </a:t>
            </a:r>
            <a:r>
              <a:rPr lang="ru-RU" dirty="0"/>
              <a:t>(высокий уровень безопасности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5380685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8712968" cy="1143000"/>
          </a:xfrm>
        </p:spPr>
        <p:txBody>
          <a:bodyPr/>
          <a:lstStyle/>
          <a:p>
            <a:r>
              <a:rPr lang="ru-RU" dirty="0"/>
              <a:t>Пароль – наиболее высокий уровень безопасности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772816"/>
            <a:ext cx="8496944" cy="4842872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Пароль </a:t>
            </a:r>
            <a:r>
              <a:rPr lang="ru-RU" dirty="0"/>
              <a:t>– наиболее высокий уровень безопасности. Содержит сочетание букв и цифр. </a:t>
            </a:r>
            <a:endParaRPr lang="en-US" dirty="0" smtClean="0"/>
          </a:p>
          <a:p>
            <a:r>
              <a:rPr lang="ru-RU" dirty="0" smtClean="0"/>
              <a:t>Если </a:t>
            </a:r>
            <a:r>
              <a:rPr lang="ru-RU" dirty="0"/>
              <a:t>вы используете пароль для доступа, в таком случае вы можете использовать опцию Шифрование телефона. </a:t>
            </a:r>
            <a:endParaRPr lang="en-US" dirty="0" smtClean="0"/>
          </a:p>
          <a:p>
            <a:r>
              <a:rPr lang="ru-RU" dirty="0" smtClean="0"/>
              <a:t>Данная </a:t>
            </a:r>
            <a:r>
              <a:rPr lang="ru-RU" dirty="0"/>
              <a:t>функция доступна для смартфонов и планшетов, использующих OS </a:t>
            </a:r>
            <a:r>
              <a:rPr lang="ru-RU" dirty="0" err="1"/>
              <a:t>Android</a:t>
            </a:r>
            <a:r>
              <a:rPr lang="ru-RU" dirty="0"/>
              <a:t> версии 4.0 и выше. </a:t>
            </a:r>
            <a:endParaRPr lang="en-US" dirty="0" smtClean="0"/>
          </a:p>
          <a:p>
            <a:r>
              <a:rPr lang="ru-RU" dirty="0" smtClean="0"/>
              <a:t>Вместе </a:t>
            </a:r>
            <a:r>
              <a:rPr lang="ru-RU" dirty="0"/>
              <a:t>с тем, в бюджетных моделях смартфонов она может отсутствовать. </a:t>
            </a:r>
            <a:endParaRPr lang="en-US" dirty="0" smtClean="0"/>
          </a:p>
          <a:p>
            <a:r>
              <a:rPr lang="ru-RU" dirty="0" smtClean="0"/>
              <a:t>Вы </a:t>
            </a:r>
            <a:r>
              <a:rPr lang="ru-RU" dirty="0"/>
              <a:t>сможете использовать шифрование только в случае, если у вас установлена блокировка экрана с помощью пароля. 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помощью шифрования вы можете сохранить данные пользователя, расположенные в памяти смартфона (планшета). </a:t>
            </a:r>
            <a:endParaRPr lang="en-US" dirty="0" smtClean="0"/>
          </a:p>
          <a:p>
            <a:r>
              <a:rPr lang="ru-RU" dirty="0" smtClean="0"/>
              <a:t>Необходимо </a:t>
            </a:r>
            <a:r>
              <a:rPr lang="ru-RU" dirty="0"/>
              <a:t>учесть, что программа при этом не шифрует SD-карту. </a:t>
            </a:r>
            <a:endParaRPr lang="en-US" dirty="0" smtClean="0"/>
          </a:p>
          <a:p>
            <a:r>
              <a:rPr lang="ru-RU" dirty="0" smtClean="0"/>
              <a:t>Шифрование </a:t>
            </a:r>
            <a:r>
              <a:rPr lang="ru-RU" dirty="0"/>
              <a:t>может занять до 1 часа в зависимости от объема памяти устройства.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84135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6512511" cy="1143000"/>
          </a:xfrm>
        </p:spPr>
        <p:txBody>
          <a:bodyPr/>
          <a:lstStyle/>
          <a:p>
            <a:r>
              <a:rPr lang="ru-RU" dirty="0"/>
              <a:t>Шифрование внешней </a:t>
            </a:r>
            <a:r>
              <a:rPr lang="en-US" dirty="0"/>
              <a:t>SD-</a:t>
            </a:r>
            <a:r>
              <a:rPr lang="ru-RU" dirty="0"/>
              <a:t>карты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8136904" cy="4968552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Функция </a:t>
            </a:r>
            <a:r>
              <a:rPr lang="ru-RU" dirty="0"/>
              <a:t>входит в стандартный пакет </a:t>
            </a:r>
            <a:r>
              <a:rPr lang="ru-RU" dirty="0" err="1"/>
              <a:t>Android</a:t>
            </a:r>
            <a:r>
              <a:rPr lang="ru-RU" dirty="0"/>
              <a:t> 4.1.1 для планшетов. </a:t>
            </a:r>
            <a:endParaRPr lang="en-US" dirty="0" smtClean="0"/>
          </a:p>
          <a:p>
            <a:r>
              <a:rPr lang="ru-RU" dirty="0" smtClean="0"/>
              <a:t>Отсутствует </a:t>
            </a:r>
            <a:r>
              <a:rPr lang="ru-RU" dirty="0"/>
              <a:t>во многих бюджетных сборках. </a:t>
            </a:r>
            <a:endParaRPr lang="en-US" dirty="0" smtClean="0"/>
          </a:p>
          <a:p>
            <a:r>
              <a:rPr lang="ru-RU" dirty="0" smtClean="0"/>
              <a:t>Функция </a:t>
            </a:r>
            <a:r>
              <a:rPr lang="ru-RU" dirty="0"/>
              <a:t>обеспечивает надежную защиту данных на внешней SD-карте. Здесь могут храниться личные фотографии, текстовые файлы с информацией коммерческого и личного характера. </a:t>
            </a:r>
            <a:endParaRPr lang="en-US" dirty="0" smtClean="0"/>
          </a:p>
          <a:p>
            <a:r>
              <a:rPr lang="ru-RU" dirty="0" smtClean="0"/>
              <a:t>Позволяет </a:t>
            </a:r>
            <a:r>
              <a:rPr lang="ru-RU" dirty="0"/>
              <a:t>зашифровать файлы на SD-карте, не изменяя их названий, файловой структуры, с сохранением предварительного просмотра графических файлов (иконки). </a:t>
            </a:r>
            <a:endParaRPr lang="en-US" dirty="0" smtClean="0"/>
          </a:p>
          <a:p>
            <a:r>
              <a:rPr lang="ru-RU" dirty="0" smtClean="0"/>
              <a:t>Функция </a:t>
            </a:r>
            <a:r>
              <a:rPr lang="ru-RU" dirty="0"/>
              <a:t>требует установки блокировочного пароля на дисплей длиной не менее 6 символов (из них не менее одной цифры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 smtClean="0"/>
              <a:t>При </a:t>
            </a:r>
            <a:r>
              <a:rPr lang="ru-RU" dirty="0"/>
              <a:t>смене пароля происходит автоматическое </a:t>
            </a:r>
            <a:r>
              <a:rPr lang="ru-RU" dirty="0" err="1"/>
              <a:t>перешифрование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391902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838256" cy="1143000"/>
          </a:xfrm>
        </p:spPr>
        <p:txBody>
          <a:bodyPr/>
          <a:lstStyle/>
          <a:p>
            <a:r>
              <a:rPr lang="ru-RU" dirty="0"/>
              <a:t>Варианты защиты выбранной платформы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352928" cy="484287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В первую очередь необходимо </a:t>
            </a:r>
            <a:r>
              <a:rPr lang="ru-RU" u="sng" dirty="0">
                <a:solidFill>
                  <a:srgbClr val="7030A0"/>
                </a:solidFill>
              </a:rPr>
              <a:t>получить контроль над устройством и операционной системой</a:t>
            </a:r>
            <a:r>
              <a:rPr lang="ru-RU" dirty="0"/>
              <a:t>, что позволит контролировать все сетевые интерфейсы, приложения и сервисы, запущенные в системе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Защита устройств от несанкционированного доступа, путем установки пароля или графического ключа на разблокировку устройства.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Получить </a:t>
            </a:r>
            <a:r>
              <a:rPr lang="ru-RU" dirty="0"/>
              <a:t>права </a:t>
            </a:r>
            <a:r>
              <a:rPr lang="ru-RU" dirty="0" err="1"/>
              <a:t>суперпользователя</a:t>
            </a:r>
            <a:r>
              <a:rPr lang="ru-RU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Обеспечить </a:t>
            </a:r>
            <a:r>
              <a:rPr lang="ru-RU" dirty="0"/>
              <a:t>защиту устройства от сетевых атак, путем установки персонального сетевого экрана</a:t>
            </a:r>
            <a:r>
              <a:rPr lang="ru-RU" dirty="0" smtClean="0"/>
              <a:t>,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Обеспечить </a:t>
            </a:r>
            <a:r>
              <a:rPr lang="ru-RU" dirty="0"/>
              <a:t>наличие VPN клиента для организации защищенного канала для доступа к корпоративным ресурсам. 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решения этих задач оптимально использовать продукты, совмещающие в себе описанный 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3188453208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222"/>
            <a:ext cx="9144000" cy="1035514"/>
          </a:xfrm>
        </p:spPr>
        <p:txBody>
          <a:bodyPr/>
          <a:lstStyle/>
          <a:p>
            <a:r>
              <a:rPr lang="ru-RU" sz="3200" dirty="0"/>
              <a:t>Сценарий очистки трафика с мобильного устройства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880"/>
            <a:ext cx="6192688" cy="364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1052736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Запрос </a:t>
            </a:r>
            <a:r>
              <a:rPr lang="ru-RU" sz="1600" dirty="0"/>
              <a:t>в сторону ресурсов </a:t>
            </a:r>
            <a:r>
              <a:rPr lang="ru-RU" sz="1600" dirty="0" smtClean="0"/>
              <a:t>КИС </a:t>
            </a:r>
            <a:r>
              <a:rPr lang="ru-RU" sz="1600" dirty="0"/>
              <a:t>будет зашифрован на мобильном устройстве и отправлен на </a:t>
            </a:r>
            <a:r>
              <a:rPr lang="ru-RU" sz="1600" dirty="0" err="1"/>
              <a:t>криптошлюз</a:t>
            </a:r>
            <a:r>
              <a:rPr lang="ru-RU" sz="1600" dirty="0"/>
              <a:t>, откуда, по отдельному сетевому интерфейсу, будет отправлен в сегмент КИС. </a:t>
            </a:r>
            <a:endParaRPr lang="ru-RU" sz="1600" dirty="0" smtClean="0"/>
          </a:p>
          <a:p>
            <a:r>
              <a:rPr lang="ru-RU" sz="1600" dirty="0" smtClean="0"/>
              <a:t>Запрос </a:t>
            </a:r>
            <a:r>
              <a:rPr lang="ru-RU" sz="1600" dirty="0"/>
              <a:t>к ресурсам сети </a:t>
            </a:r>
            <a:r>
              <a:rPr lang="ru-RU" sz="1600" dirty="0" smtClean="0"/>
              <a:t>Интернет будет </a:t>
            </a:r>
            <a:r>
              <a:rPr lang="ru-RU" sz="1600" dirty="0"/>
              <a:t>зашифрован и отправлен на </a:t>
            </a:r>
            <a:r>
              <a:rPr lang="ru-RU" sz="1600" dirty="0" err="1"/>
              <a:t>криптошлюз</a:t>
            </a:r>
            <a:r>
              <a:rPr lang="ru-RU" sz="1600" dirty="0"/>
              <a:t>, откуда, уже по другому сетевому интерфейсу он будет отправлен в зону очистки трафика и далее в сеть Интернет. </a:t>
            </a:r>
            <a:endParaRPr lang="ru-RU" sz="1600" dirty="0" smtClean="0"/>
          </a:p>
          <a:p>
            <a:r>
              <a:rPr lang="ru-RU" sz="1600" dirty="0" smtClean="0"/>
              <a:t>Ответ </a:t>
            </a:r>
            <a:r>
              <a:rPr lang="ru-RU" sz="1600" dirty="0"/>
              <a:t>из Интернета так же сначала пройдет через зону очистки трафика, и только потом попадет на </a:t>
            </a:r>
            <a:r>
              <a:rPr lang="ru-RU" sz="1600" dirty="0" err="1" smtClean="0"/>
              <a:t>Криптошлюз</a:t>
            </a:r>
            <a:r>
              <a:rPr lang="ru-RU" sz="1600" dirty="0" smtClean="0"/>
              <a:t> и </a:t>
            </a:r>
            <a:r>
              <a:rPr lang="ru-RU" sz="1600" dirty="0"/>
              <a:t>по VPN каналу будет отправлен на мобильное устройство. </a:t>
            </a:r>
            <a:endParaRPr lang="ru-RU" sz="1600" dirty="0" smtClean="0"/>
          </a:p>
          <a:p>
            <a:r>
              <a:rPr lang="ru-RU" sz="1600" dirty="0" smtClean="0"/>
              <a:t>Инициативный </a:t>
            </a:r>
            <a:r>
              <a:rPr lang="ru-RU" sz="1600" dirty="0"/>
              <a:t>трафик из сети Интернет, потенциально содержащий угрозы</a:t>
            </a:r>
            <a:r>
              <a:rPr lang="ru-RU" sz="1600" dirty="0" smtClean="0"/>
              <a:t>, </a:t>
            </a:r>
            <a:r>
              <a:rPr lang="ru-RU" sz="1600" dirty="0"/>
              <a:t>блокируется.</a:t>
            </a:r>
          </a:p>
        </p:txBody>
      </p:sp>
    </p:spTree>
    <p:extLst>
      <p:ext uri="{BB962C8B-B14F-4D97-AF65-F5344CB8AC3E}">
        <p14:creationId xmlns:p14="http://schemas.microsoft.com/office/powerpoint/2010/main" val="250533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352928" cy="1143000"/>
          </a:xfrm>
        </p:spPr>
        <p:txBody>
          <a:bodyPr/>
          <a:lstStyle/>
          <a:p>
            <a:pPr algn="l"/>
            <a:r>
              <a:rPr lang="ru-RU" sz="1800" dirty="0"/>
              <a:t>Процесс </a:t>
            </a:r>
            <a:r>
              <a:rPr lang="ru-RU" sz="1800" dirty="0" err="1"/>
              <a:t>расшифрования</a:t>
            </a:r>
            <a:r>
              <a:rPr lang="ru-RU" sz="1800" dirty="0"/>
              <a:t> производится по тому же алгоритму, что и шифрование</a:t>
            </a:r>
            <a:r>
              <a:rPr lang="ru-RU" sz="1800" dirty="0" smtClean="0"/>
              <a:t>.</a:t>
            </a:r>
            <a:br>
              <a:rPr lang="ru-RU" sz="1800" dirty="0" smtClean="0"/>
            </a:br>
            <a:r>
              <a:rPr lang="ru-RU" sz="1800" dirty="0" smtClean="0"/>
              <a:t>Единственное </a:t>
            </a:r>
            <a:r>
              <a:rPr lang="ru-RU" sz="1800" dirty="0"/>
              <a:t>отличие заключается в порядке использования </a:t>
            </a:r>
            <a:r>
              <a:rPr lang="ru-RU" sz="1800" dirty="0" err="1"/>
              <a:t>подключей</a:t>
            </a:r>
            <a:r>
              <a:rPr lang="ru-RU" sz="1800" dirty="0"/>
              <a:t> </a:t>
            </a:r>
            <a:r>
              <a:rPr lang="ru-RU" sz="1800" dirty="0" err="1"/>
              <a:t>Ki</a:t>
            </a:r>
            <a:r>
              <a:rPr lang="ru-RU" sz="1800" dirty="0"/>
              <a:t>.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При </a:t>
            </a:r>
            <a:r>
              <a:rPr lang="ru-RU" sz="1800" dirty="0" err="1"/>
              <a:t>расшифровании</a:t>
            </a:r>
            <a:r>
              <a:rPr lang="ru-RU" sz="1800" dirty="0"/>
              <a:t> подключи должны быть использованы в обратном порядке, а именно, как указано </a:t>
            </a:r>
            <a:r>
              <a:rPr lang="ru-RU" sz="1800" dirty="0" smtClean="0"/>
              <a:t>в таблице </a:t>
            </a: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2276872"/>
            <a:ext cx="9144000" cy="3960440"/>
          </a:xfrm>
          <a:solidFill>
            <a:schemeClr val="bg2">
              <a:lumMod val="75000"/>
            </a:schemeClr>
          </a:solidFill>
        </p:spPr>
        <p:txBody>
          <a:bodyPr anchor="ctr">
            <a:normAutofit fontScale="92500" lnSpcReduction="10000"/>
          </a:bodyPr>
          <a:lstStyle/>
          <a:p>
            <a:r>
              <a:rPr lang="ru-RU" dirty="0" smtClean="0"/>
              <a:t>Таблица Последовательность </a:t>
            </a:r>
            <a:r>
              <a:rPr lang="ru-RU" dirty="0"/>
              <a:t>использования </a:t>
            </a:r>
            <a:r>
              <a:rPr lang="ru-RU" dirty="0" err="1"/>
              <a:t>подключей</a:t>
            </a:r>
            <a:r>
              <a:rPr lang="ru-RU" dirty="0"/>
              <a:t> при </a:t>
            </a:r>
            <a:r>
              <a:rPr lang="ru-RU" dirty="0" err="1"/>
              <a:t>расшифровании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Раунд </a:t>
            </a:r>
            <a:r>
              <a:rPr lang="ru-RU" dirty="0"/>
              <a:t>	1 </a:t>
            </a:r>
            <a:r>
              <a:rPr lang="ru-RU" dirty="0" smtClean="0"/>
              <a:t>	2 </a:t>
            </a:r>
            <a:r>
              <a:rPr lang="ru-RU" dirty="0"/>
              <a:t>	3 	4 	5 	6 	7 	8</a:t>
            </a:r>
          </a:p>
          <a:p>
            <a:r>
              <a:rPr lang="ru-RU" dirty="0" err="1" smtClean="0"/>
              <a:t>Подключ</a:t>
            </a:r>
            <a:r>
              <a:rPr lang="ru-RU" dirty="0" smtClean="0"/>
              <a:t>       K0 </a:t>
            </a:r>
            <a:r>
              <a:rPr lang="ru-RU" dirty="0"/>
              <a:t>	</a:t>
            </a:r>
            <a:r>
              <a:rPr lang="ru-RU" dirty="0" smtClean="0"/>
              <a:t>K1 </a:t>
            </a:r>
            <a:r>
              <a:rPr lang="ru-RU" dirty="0"/>
              <a:t>	</a:t>
            </a:r>
            <a:r>
              <a:rPr lang="ru-RU" dirty="0" smtClean="0"/>
              <a:t>K2 </a:t>
            </a:r>
            <a:r>
              <a:rPr lang="ru-RU" dirty="0"/>
              <a:t>	</a:t>
            </a:r>
            <a:r>
              <a:rPr lang="ru-RU" dirty="0" smtClean="0"/>
              <a:t>K3 </a:t>
            </a:r>
            <a:r>
              <a:rPr lang="ru-RU" dirty="0"/>
              <a:t>	</a:t>
            </a:r>
            <a:r>
              <a:rPr lang="ru-RU" dirty="0" smtClean="0"/>
              <a:t>K4 </a:t>
            </a:r>
            <a:r>
              <a:rPr lang="ru-RU" dirty="0"/>
              <a:t>	</a:t>
            </a:r>
            <a:r>
              <a:rPr lang="ru-RU" dirty="0" smtClean="0"/>
              <a:t>K5 </a:t>
            </a:r>
            <a:r>
              <a:rPr lang="ru-RU" dirty="0"/>
              <a:t>	</a:t>
            </a:r>
            <a:r>
              <a:rPr lang="ru-RU" dirty="0" smtClean="0"/>
              <a:t>K6 </a:t>
            </a:r>
            <a:r>
              <a:rPr lang="ru-RU" dirty="0"/>
              <a:t>	</a:t>
            </a:r>
            <a:r>
              <a:rPr lang="ru-RU" dirty="0" smtClean="0"/>
              <a:t>K7</a:t>
            </a:r>
            <a:endParaRPr lang="ru-RU" dirty="0"/>
          </a:p>
          <a:p>
            <a:r>
              <a:rPr lang="ru-RU" dirty="0"/>
              <a:t>Раунд 	9 	10 	11 	12 	13 	14 	15 	16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r>
              <a:rPr lang="ru-RU" dirty="0"/>
              <a:t>Раунд 	17 	18 	19 	20 	21 	22 	23 	24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r>
              <a:rPr lang="ru-RU" dirty="0"/>
              <a:t>Раунд 	25 	26 	27 	28 	29 	30 	31 	32</a:t>
            </a:r>
          </a:p>
          <a:p>
            <a:r>
              <a:rPr lang="ru-RU" dirty="0" err="1"/>
              <a:t>Подключ</a:t>
            </a:r>
            <a:r>
              <a:rPr lang="ru-RU" dirty="0"/>
              <a:t> </a:t>
            </a:r>
            <a:r>
              <a:rPr lang="ru-RU" dirty="0" smtClean="0"/>
              <a:t>      K7 </a:t>
            </a:r>
            <a:r>
              <a:rPr lang="ru-RU" dirty="0"/>
              <a:t>	K6 	K5 	K4 	K3 	K2 	K1 	K0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4746695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720080"/>
          </a:xfrm>
        </p:spPr>
        <p:txBody>
          <a:bodyPr/>
          <a:lstStyle/>
          <a:p>
            <a:r>
              <a:rPr lang="ru-RU" sz="3200" dirty="0"/>
              <a:t>Сценарий защиты почтовой переписки.</a:t>
            </a:r>
          </a:p>
        </p:txBody>
      </p:sp>
      <p:pic>
        <p:nvPicPr>
          <p:cNvPr id="46086" name="Picture 6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5" y="2374851"/>
            <a:ext cx="7606441" cy="448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9512" y="692696"/>
            <a:ext cx="89644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Еще одним востребованным сценарием является доступ с мобильных устройств к корпоративной почте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Exchange</a:t>
            </a:r>
            <a:r>
              <a:rPr lang="ru-RU" dirty="0"/>
              <a:t> или аналогичной.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этом сценарии доступна возможность очистки почты и скачанных файлов почтового клиента в случае отключения </a:t>
            </a:r>
            <a:r>
              <a:rPr lang="ru-RU" dirty="0" smtClean="0"/>
              <a:t>защиты, </a:t>
            </a:r>
            <a:r>
              <a:rPr lang="ru-RU" dirty="0"/>
              <a:t>таким образом, почтовые сообщение будут недоступны злоумышленнику даже при отключенной защите</a:t>
            </a:r>
          </a:p>
        </p:txBody>
      </p:sp>
    </p:spTree>
    <p:extLst>
      <p:ext uri="{BB962C8B-B14F-4D97-AF65-F5344CB8AC3E}">
        <p14:creationId xmlns:p14="http://schemas.microsoft.com/office/powerpoint/2010/main" val="2799939932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764704"/>
          </a:xfrm>
        </p:spPr>
        <p:txBody>
          <a:bodyPr/>
          <a:lstStyle/>
          <a:p>
            <a:r>
              <a:rPr lang="ru-RU" sz="3200" dirty="0"/>
              <a:t>Сценарий защиты телефонных звонков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88832" cy="453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1520" y="764704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Сценарий защиты GSM телефонных звонков требует внедрения средств безопасности в инфраструктуру операторов сотовой связи, что выходит за рамки простых корпоративных сценариев, поэтому в роли защищённой телефонии рассматривается IP-телефония.</a:t>
            </a:r>
          </a:p>
        </p:txBody>
      </p:sp>
    </p:spTree>
    <p:extLst>
      <p:ext uri="{BB962C8B-B14F-4D97-AF65-F5344CB8AC3E}">
        <p14:creationId xmlns:p14="http://schemas.microsoft.com/office/powerpoint/2010/main" val="436487633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568952" cy="1143000"/>
          </a:xfrm>
        </p:spPr>
        <p:txBody>
          <a:bodyPr/>
          <a:lstStyle/>
          <a:p>
            <a:r>
              <a:rPr lang="ru-RU" sz="3200" dirty="0" smtClean="0"/>
              <a:t>Обмен </a:t>
            </a:r>
            <a:r>
              <a:rPr lang="ru-RU" sz="3200" dirty="0"/>
              <a:t>данными между пользователями напрямую, в обход сервера (схема точка-точка)</a:t>
            </a: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47722" cy="477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635359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512511" cy="1143000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196752"/>
            <a:ext cx="7992888" cy="5256584"/>
          </a:xfrm>
        </p:spPr>
        <p:txBody>
          <a:bodyPr>
            <a:normAutofit fontScale="70000" lnSpcReduction="20000"/>
          </a:bodyPr>
          <a:lstStyle/>
          <a:p>
            <a:r>
              <a:rPr lang="ru-RU" sz="2300" dirty="0"/>
              <a:t>Встроенные средства защиты являются достаточно удобными инструментами защиты данных на мобильных телефонах и планшетах. </a:t>
            </a:r>
            <a:endParaRPr lang="ru-RU" sz="2300" dirty="0" smtClean="0"/>
          </a:p>
          <a:p>
            <a:r>
              <a:rPr lang="ru-RU" sz="2300" dirty="0" smtClean="0"/>
              <a:t>Вместе </a:t>
            </a:r>
            <a:r>
              <a:rPr lang="ru-RU" sz="2300" dirty="0"/>
              <a:t>с тем, необходимо учитывать необратимость шифрования внутренней памяти телефона. Единственный способ отказаться от шифрования – полный сброс настроек.</a:t>
            </a:r>
          </a:p>
          <a:p>
            <a:r>
              <a:rPr lang="ru-RU" sz="2300" dirty="0" smtClean="0"/>
              <a:t>Если </a:t>
            </a:r>
            <a:r>
              <a:rPr lang="ru-RU" sz="2300" dirty="0"/>
              <a:t>уж решили покупать смартфон (планшет) под управлением </a:t>
            </a:r>
            <a:r>
              <a:rPr lang="ru-RU" sz="2300" dirty="0" err="1"/>
              <a:t>Android</a:t>
            </a:r>
            <a:r>
              <a:rPr lang="ru-RU" sz="2300" dirty="0"/>
              <a:t>, покупайте устройство от </a:t>
            </a:r>
            <a:r>
              <a:rPr lang="ru-RU" sz="2300" dirty="0" err="1"/>
              <a:t>Google</a:t>
            </a:r>
            <a:r>
              <a:rPr lang="ru-RU" sz="2300" dirty="0"/>
              <a:t>. Они еще более-менее обновляются. </a:t>
            </a:r>
            <a:endParaRPr lang="en-US" sz="2300" dirty="0" smtClean="0"/>
          </a:p>
          <a:p>
            <a:r>
              <a:rPr lang="ru-RU" sz="2300" dirty="0" smtClean="0"/>
              <a:t>Покупая </a:t>
            </a:r>
            <a:r>
              <a:rPr lang="ru-RU" sz="2300" dirty="0"/>
              <a:t>устройство, берите то, которое только что вышло у </a:t>
            </a:r>
            <a:r>
              <a:rPr lang="ru-RU" sz="2300" dirty="0" err="1"/>
              <a:t>вендора</a:t>
            </a:r>
            <a:r>
              <a:rPr lang="ru-RU" sz="2300" dirty="0"/>
              <a:t>. Есть шанс, что на нем установлена новейшая версия ОС. Естественно, проверяйте, так ли это</a:t>
            </a:r>
            <a:r>
              <a:rPr lang="ru-RU" sz="2300" dirty="0" smtClean="0"/>
              <a:t>.</a:t>
            </a:r>
            <a:endParaRPr lang="en-US" sz="2300" dirty="0" smtClean="0"/>
          </a:p>
          <a:p>
            <a:r>
              <a:rPr lang="ru-RU" sz="2300" dirty="0" smtClean="0"/>
              <a:t>Устройство</a:t>
            </a:r>
            <a:r>
              <a:rPr lang="ru-RU" sz="2300" dirty="0"/>
              <a:t>, еще лежащее на прилавке, уже может работать под устаревшей версией ОС, причем есть вероятность, что оно не обновится никогда. </a:t>
            </a:r>
            <a:endParaRPr lang="en-US" sz="2300" dirty="0" smtClean="0"/>
          </a:p>
          <a:p>
            <a:r>
              <a:rPr lang="ru-RU" sz="2300" dirty="0" smtClean="0"/>
              <a:t>Не </a:t>
            </a:r>
            <a:r>
              <a:rPr lang="ru-RU" sz="2300" dirty="0"/>
              <a:t>покупайте дешевые смартфоны и планшеты. Вероятность их обновления близка к нулю. Производителю выгоднее выпустить новое </a:t>
            </a:r>
            <a:r>
              <a:rPr lang="ru-RU" sz="2300" dirty="0" smtClean="0"/>
              <a:t>устройство. </a:t>
            </a:r>
            <a:endParaRPr lang="en-US" sz="2300" dirty="0" smtClean="0"/>
          </a:p>
          <a:p>
            <a:r>
              <a:rPr lang="ru-RU" sz="2300" dirty="0" smtClean="0"/>
              <a:t>Время </a:t>
            </a:r>
            <a:r>
              <a:rPr lang="ru-RU" sz="2300" dirty="0"/>
              <a:t>жизни вашего устройства – максимум год, потом продавайте, чтобы купить новое. Да, вы потеряете в цене вдвое, но ведь вы же хотите использовать </a:t>
            </a:r>
            <a:r>
              <a:rPr lang="ru-RU" sz="2300" dirty="0" err="1"/>
              <a:t>Android</a:t>
            </a:r>
            <a:r>
              <a:rPr lang="ru-RU" sz="2300" dirty="0"/>
              <a:t> и быть в безопасности, не так ли</a:t>
            </a:r>
            <a:r>
              <a:rPr lang="ru-RU" sz="2300" dirty="0" smtClean="0"/>
              <a:t>?</a:t>
            </a:r>
            <a:endParaRPr lang="en-US" sz="2300" dirty="0" smtClean="0"/>
          </a:p>
          <a:p>
            <a:r>
              <a:rPr lang="ru-RU" sz="2300" dirty="0" smtClean="0"/>
              <a:t>Еще </a:t>
            </a:r>
            <a:r>
              <a:rPr lang="ru-RU" sz="2300" dirty="0"/>
              <a:t>одна причина покупки нового устройства – необходимость установки антивируса. А так как антивирусные компании ориентируются на быстродействие новых </a:t>
            </a:r>
            <a:r>
              <a:rPr lang="ru-RU" sz="2300" dirty="0" err="1"/>
              <a:t>топовых</a:t>
            </a:r>
            <a:r>
              <a:rPr lang="ru-RU" sz="2300" dirty="0"/>
              <a:t> устройств, то чем дешевле ваше устройство, тем больше вероятность того, что ваш антивирус будет тормозить.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178620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1143000"/>
          </a:xfrm>
        </p:spPr>
        <p:txBody>
          <a:bodyPr/>
          <a:lstStyle/>
          <a:p>
            <a:r>
              <a:rPr lang="ru-RU" dirty="0" smtClean="0"/>
              <a:t>Тема 6 Методы </a:t>
            </a:r>
            <a:r>
              <a:rPr lang="ru-RU" dirty="0"/>
              <a:t>и средства защиты программного обеспечения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2492896"/>
            <a:ext cx="8064896" cy="412279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3200" dirty="0"/>
              <a:t>Средства защиты от несанкционированного использования</a:t>
            </a:r>
            <a:r>
              <a:rPr lang="ru-RU" sz="3200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Средства </a:t>
            </a:r>
            <a:r>
              <a:rPr lang="ru-RU" sz="3200" dirty="0"/>
              <a:t>защиты ПО от обратного проектирования</a:t>
            </a:r>
            <a:r>
              <a:rPr lang="ru-RU" sz="3200" dirty="0" smtClean="0"/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3200" dirty="0" smtClean="0"/>
              <a:t>Атаки </a:t>
            </a:r>
            <a:r>
              <a:rPr lang="ru-RU" sz="3200" dirty="0"/>
              <a:t>на переполнение </a:t>
            </a:r>
            <a:r>
              <a:rPr lang="ru-RU" sz="3200" dirty="0" smtClean="0"/>
              <a:t>буфера. Защита </a:t>
            </a:r>
            <a:r>
              <a:rPr lang="ru-RU" sz="3200" dirty="0"/>
              <a:t>от переполнения буфера. 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229390497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1556792"/>
            <a:ext cx="8938844" cy="4868763"/>
          </a:xfrm>
          <a:prstGeom prst="rect">
            <a:avLst/>
          </a:prstGeom>
        </p:spPr>
        <p:txBody>
          <a:bodyPr/>
          <a:lstStyle/>
          <a:p>
            <a:pPr marL="0" indent="361950" eaLnBrk="1" hangingPunct="1">
              <a:buFont typeface="Wingdings" pitchFamily="2" charset="2"/>
              <a:buNone/>
              <a:defRPr/>
            </a:pPr>
            <a:r>
              <a:rPr lang="ru-RU" sz="2400" dirty="0" smtClean="0">
                <a:effectLst/>
              </a:rPr>
              <a:t>Наиболее </a:t>
            </a:r>
            <a:r>
              <a:rPr lang="ru-RU" sz="2400" dirty="0">
                <a:effectLst/>
              </a:rPr>
              <a:t>типичными ситуациями, которые возникают при получении злоумышленником нелегальных копий, являются </a:t>
            </a:r>
            <a:r>
              <a:rPr lang="ru-RU" sz="2400" dirty="0" smtClean="0">
                <a:effectLst/>
              </a:rPr>
              <a:t>следующие:</a:t>
            </a:r>
          </a:p>
          <a:p>
            <a:pPr marL="0" indent="361950" eaLnBrk="1" hangingPunct="1">
              <a:buFont typeface="Wingdings" pitchFamily="2" charset="2"/>
              <a:buAutoNum type="arabicPeriod"/>
              <a:defRPr/>
            </a:pPr>
            <a:r>
              <a:rPr lang="ru-RU" sz="2000" u="sng" dirty="0" smtClean="0">
                <a:solidFill>
                  <a:srgbClr val="7030A0"/>
                </a:solidFill>
                <a:effectLst/>
              </a:rPr>
              <a:t>Изготовление </a:t>
            </a:r>
            <a:r>
              <a:rPr lang="ru-RU" sz="2000" u="sng" dirty="0">
                <a:solidFill>
                  <a:srgbClr val="7030A0"/>
                </a:solidFill>
                <a:effectLst/>
              </a:rPr>
              <a:t>официальным распространителем нелегальных копий программ</a:t>
            </a:r>
            <a:r>
              <a:rPr lang="ru-RU" sz="2000" dirty="0" smtClean="0">
                <a:solidFill>
                  <a:srgbClr val="7030A0"/>
                </a:solidFill>
                <a:effectLst/>
              </a:rPr>
              <a:t>.</a:t>
            </a:r>
          </a:p>
          <a:p>
            <a:pPr marL="0" indent="361950" eaLnBrk="1" hangingPunct="1">
              <a:buFont typeface="Wingdings" pitchFamily="2" charset="2"/>
              <a:buAutoNum type="arabicPeriod"/>
              <a:defRPr/>
            </a:pPr>
            <a:r>
              <a:rPr lang="ru-RU" sz="2000" u="sng" dirty="0">
                <a:solidFill>
                  <a:srgbClr val="7030A0"/>
                </a:solidFill>
                <a:effectLst/>
              </a:rPr>
              <a:t>Изготовление и коммерческое распространение злоумышленником поддельных нелегальных копий программ без разрешения правообладателей</a:t>
            </a:r>
            <a:r>
              <a:rPr lang="ru-RU" sz="2000" dirty="0">
                <a:solidFill>
                  <a:srgbClr val="7030A0"/>
                </a:solidFill>
                <a:effectLst/>
              </a:rPr>
              <a:t>. </a:t>
            </a:r>
            <a:endParaRPr lang="ru-RU" sz="2000" dirty="0" smtClean="0">
              <a:solidFill>
                <a:srgbClr val="7030A0"/>
              </a:solidFill>
              <a:effectLst/>
            </a:endParaRPr>
          </a:p>
          <a:p>
            <a:pPr marL="0" indent="361950" eaLnBrk="1" hangingPunct="1">
              <a:buFont typeface="Wingdings" pitchFamily="2" charset="2"/>
              <a:buAutoNum type="arabicPeriod"/>
              <a:defRPr/>
            </a:pPr>
            <a:r>
              <a:rPr lang="ru-RU" sz="2000" u="sng" dirty="0">
                <a:solidFill>
                  <a:srgbClr val="7030A0"/>
                </a:solidFill>
                <a:effectLst/>
              </a:rPr>
              <a:t>Несанкционированное правообладателями коммерческое распространение программ</a:t>
            </a:r>
            <a:r>
              <a:rPr lang="ru-RU" sz="2000" dirty="0">
                <a:solidFill>
                  <a:srgbClr val="7030A0"/>
                </a:solidFill>
                <a:effectLst/>
              </a:rPr>
              <a:t>. </a:t>
            </a:r>
            <a:endParaRPr lang="ru-RU" sz="2000" dirty="0" smtClean="0">
              <a:solidFill>
                <a:srgbClr val="7030A0"/>
              </a:solidFill>
              <a:effectLst/>
            </a:endParaRPr>
          </a:p>
          <a:p>
            <a:pPr marL="0" indent="361950" eaLnBrk="1" hangingPunct="1">
              <a:buFont typeface="Wingdings" pitchFamily="2" charset="2"/>
              <a:buAutoNum type="arabicPeriod"/>
              <a:defRPr/>
            </a:pPr>
            <a:r>
              <a:rPr lang="ru-RU" sz="2000" u="sng" dirty="0">
                <a:solidFill>
                  <a:srgbClr val="7030A0"/>
                </a:solidFill>
                <a:effectLst/>
              </a:rPr>
              <a:t>Получение нелегальной копии программы у законного пользователя</a:t>
            </a:r>
            <a:r>
              <a:rPr lang="ru-RU" sz="2000" dirty="0">
                <a:solidFill>
                  <a:srgbClr val="7030A0"/>
                </a:solidFill>
                <a:effectLst/>
              </a:rPr>
              <a:t> </a:t>
            </a:r>
            <a:r>
              <a:rPr lang="ru-RU" sz="2000" dirty="0" smtClean="0">
                <a:solidFill>
                  <a:srgbClr val="7030A0"/>
                </a:solidFill>
                <a:effectLst/>
              </a:rPr>
              <a:t>.</a:t>
            </a:r>
          </a:p>
          <a:p>
            <a:pPr marL="0" indent="361950" eaLnBrk="1" hangingPunct="1">
              <a:buFont typeface="Wingdings" pitchFamily="2" charset="2"/>
              <a:buAutoNum type="arabicPeriod"/>
              <a:defRPr/>
            </a:pPr>
            <a:r>
              <a:rPr lang="ru-RU" sz="2000" u="sng" dirty="0">
                <a:solidFill>
                  <a:srgbClr val="7030A0"/>
                </a:solidFill>
                <a:effectLst/>
              </a:rPr>
              <a:t>Превышение числа разрешенных правообладателями инсталляций законно приобретенной </a:t>
            </a:r>
            <a:r>
              <a:rPr lang="ru-RU" sz="2000" u="sng" dirty="0" smtClean="0">
                <a:solidFill>
                  <a:srgbClr val="7030A0"/>
                </a:solidFill>
                <a:effectLst/>
              </a:rPr>
              <a:t>программы.</a:t>
            </a:r>
            <a:endParaRPr lang="ru-RU" sz="2000" dirty="0" smtClean="0">
              <a:solidFill>
                <a:srgbClr val="7030A0"/>
              </a:solidFill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836613"/>
          </a:xfrm>
        </p:spPr>
        <p:txBody>
          <a:bodyPr anchor="t"/>
          <a:lstStyle/>
          <a:p>
            <a:pPr eaLnBrk="1" hangingPunct="1">
              <a:defRPr/>
            </a:pPr>
            <a:r>
              <a:rPr lang="ru-RU" sz="3200" dirty="0" smtClean="0">
                <a:solidFill>
                  <a:srgbClr val="7030A0"/>
                </a:solidFill>
                <a:effectLst/>
              </a:rPr>
              <a:t>Проблема </a:t>
            </a:r>
            <a:r>
              <a:rPr lang="ru-RU" sz="3200" dirty="0">
                <a:solidFill>
                  <a:srgbClr val="7030A0"/>
                </a:solidFill>
                <a:effectLst/>
              </a:rPr>
              <a:t>защиты программного обеспечения от несанкционированного использования</a:t>
            </a:r>
            <a:r>
              <a:rPr lang="ru-RU" sz="3200" dirty="0" smtClean="0">
                <a:solidFill>
                  <a:srgbClr val="7030A0"/>
                </a:solidFill>
                <a:effectLst/>
              </a:rPr>
              <a:t>.</a:t>
            </a:r>
            <a:endParaRPr lang="ru-RU" sz="3200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1704"/>
            <a:ext cx="7910264" cy="1143000"/>
          </a:xfrm>
        </p:spPr>
        <p:txBody>
          <a:bodyPr/>
          <a:lstStyle/>
          <a:p>
            <a:r>
              <a:rPr lang="ru-RU" dirty="0" smtClean="0"/>
              <a:t>1.		Средства </a:t>
            </a:r>
            <a:r>
              <a:rPr lang="ru-RU" dirty="0"/>
              <a:t>защиты от несанкционированного использования.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276872"/>
            <a:ext cx="8496944" cy="433881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При </a:t>
            </a:r>
            <a:r>
              <a:rPr lang="ru-RU" dirty="0"/>
              <a:t>защите программ от несанкционированного копирования применяются методы, которые позволяют привносить в защищаемую программу функции привязки процесса выполнения кода программы только на тех ЭВМ, на которые они были инсталлированы. </a:t>
            </a:r>
            <a:endParaRPr lang="ru-RU" dirty="0" smtClean="0"/>
          </a:p>
          <a:p>
            <a:r>
              <a:rPr lang="ru-RU" dirty="0" smtClean="0"/>
              <a:t>Инсталлированная </a:t>
            </a:r>
            <a:r>
              <a:rPr lang="ru-RU" dirty="0"/>
              <a:t>программа для защиты от копирования при каждом запуске должна выполнять следующие действия: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анализ </a:t>
            </a:r>
            <a:r>
              <a:rPr lang="ru-RU" b="1" dirty="0">
                <a:solidFill>
                  <a:srgbClr val="7030A0"/>
                </a:solidFill>
              </a:rPr>
              <a:t>программно-аппаратной среды </a:t>
            </a:r>
            <a:r>
              <a:rPr lang="ru-RU" b="1" dirty="0" smtClean="0">
                <a:solidFill>
                  <a:srgbClr val="7030A0"/>
                </a:solidFill>
              </a:rPr>
              <a:t>компьютера </a:t>
            </a: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формирование </a:t>
            </a:r>
            <a:r>
              <a:rPr lang="ru-RU" b="1" dirty="0">
                <a:solidFill>
                  <a:srgbClr val="7030A0"/>
                </a:solidFill>
              </a:rPr>
              <a:t>на основе этого анализа текущих характеристик своей среды </a:t>
            </a:r>
            <a:r>
              <a:rPr lang="ru-RU" b="1" dirty="0" smtClean="0">
                <a:solidFill>
                  <a:srgbClr val="7030A0"/>
                </a:solidFill>
              </a:rPr>
              <a:t>выполнения</a:t>
            </a:r>
            <a:endParaRPr lang="ru-RU" b="1" dirty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проверка </a:t>
            </a:r>
            <a:r>
              <a:rPr lang="ru-RU" b="1" dirty="0">
                <a:solidFill>
                  <a:srgbClr val="7030A0"/>
                </a:solidFill>
              </a:rPr>
              <a:t>подлинности среды выполнения путем сравнения ее текущих характеристик с </a:t>
            </a:r>
            <a:r>
              <a:rPr lang="ru-RU" b="1" dirty="0" smtClean="0">
                <a:solidFill>
                  <a:srgbClr val="7030A0"/>
                </a:solidFill>
              </a:rPr>
              <a:t>эталонными</a:t>
            </a:r>
            <a:endParaRPr lang="ru-RU" b="1" dirty="0">
              <a:solidFill>
                <a:srgbClr val="7030A0"/>
              </a:solidFill>
            </a:endParaRPr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rgbClr val="7030A0"/>
                </a:solidFill>
              </a:rPr>
              <a:t>блокирование </a:t>
            </a:r>
            <a:r>
              <a:rPr lang="ru-RU" b="1" dirty="0">
                <a:solidFill>
                  <a:srgbClr val="7030A0"/>
                </a:solidFill>
              </a:rPr>
              <a:t>дальнейшей работы программы при несовпадении текущих характеристик с эталонными. </a:t>
            </a:r>
          </a:p>
        </p:txBody>
      </p:sp>
    </p:spTree>
    <p:extLst>
      <p:ext uri="{BB962C8B-B14F-4D97-AF65-F5344CB8AC3E}">
        <p14:creationId xmlns:p14="http://schemas.microsoft.com/office/powerpoint/2010/main" val="3904681636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34404"/>
            <a:ext cx="7550224" cy="1143000"/>
          </a:xfrm>
        </p:spPr>
        <p:txBody>
          <a:bodyPr/>
          <a:lstStyle/>
          <a:p>
            <a:r>
              <a:rPr lang="ru-RU" dirty="0" smtClean="0"/>
              <a:t>Снятие </a:t>
            </a:r>
            <a:r>
              <a:rPr lang="ru-RU" dirty="0"/>
              <a:t>защиты от копирования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8352928" cy="4770864"/>
          </a:xfrm>
        </p:spPr>
        <p:txBody>
          <a:bodyPr>
            <a:normAutofit/>
          </a:bodyPr>
          <a:lstStyle/>
          <a:p>
            <a:r>
              <a:rPr lang="ru-RU" sz="2800" dirty="0"/>
              <a:t>Для снятия защиты от копирования применяют два основных метода: статический и </a:t>
            </a:r>
            <a:r>
              <a:rPr lang="ru-RU" sz="2800" dirty="0" smtClean="0"/>
              <a:t>динамический.</a:t>
            </a:r>
            <a:endParaRPr lang="ru-RU" sz="2800" dirty="0"/>
          </a:p>
          <a:p>
            <a:pPr marL="560070" indent="-51435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Статические </a:t>
            </a:r>
            <a:r>
              <a:rPr lang="ru-RU" sz="2800" b="1" dirty="0">
                <a:solidFill>
                  <a:srgbClr val="7030A0"/>
                </a:solidFill>
              </a:rPr>
              <a:t>методы </a:t>
            </a:r>
            <a:r>
              <a:rPr lang="ru-RU" sz="2800" dirty="0"/>
              <a:t>предусматривают анализ текстов защищенных программ в естественном или преобразованном виде. </a:t>
            </a:r>
            <a:endParaRPr lang="ru-RU" sz="2800" dirty="0" smtClean="0"/>
          </a:p>
          <a:p>
            <a:pPr marL="560070" indent="-514350">
              <a:buFont typeface="+mj-lt"/>
              <a:buAutoNum type="arabicParenR"/>
            </a:pPr>
            <a:r>
              <a:rPr lang="ru-RU" sz="2800" b="1" dirty="0" smtClean="0">
                <a:solidFill>
                  <a:srgbClr val="7030A0"/>
                </a:solidFill>
              </a:rPr>
              <a:t>Динамические </a:t>
            </a:r>
            <a:r>
              <a:rPr lang="ru-RU" sz="2800" b="1" dirty="0">
                <a:solidFill>
                  <a:srgbClr val="7030A0"/>
                </a:solidFill>
              </a:rPr>
              <a:t>методы</a:t>
            </a:r>
            <a:r>
              <a:rPr lang="ru-RU" sz="2800" dirty="0"/>
              <a:t> предусматривают слежение за выполнением программы с помощью специальных средств снятия защиты от копирования.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2068609969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6512511" cy="1143000"/>
          </a:xfrm>
        </p:spPr>
        <p:txBody>
          <a:bodyPr/>
          <a:lstStyle/>
          <a:p>
            <a:r>
              <a:rPr lang="ru-RU" dirty="0"/>
              <a:t>Основные методы защиты от копирования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780928"/>
            <a:ext cx="8064896" cy="1728192"/>
          </a:xfrm>
        </p:spPr>
        <p:txBody>
          <a:bodyPr>
            <a:normAutofit fontScale="85000" lnSpcReduction="10000"/>
          </a:bodyPr>
          <a:lstStyle/>
          <a:p>
            <a:r>
              <a:rPr lang="ru-RU" sz="3200" b="1" dirty="0" smtClean="0">
                <a:solidFill>
                  <a:srgbClr val="7030A0"/>
                </a:solidFill>
              </a:rPr>
              <a:t>Криптографические методы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/>
              <a:t> с использованием односторонней функции;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/>
              <a:t> </a:t>
            </a:r>
            <a:r>
              <a:rPr lang="ru-RU" sz="3200" dirty="0" smtClean="0"/>
              <a:t>с </a:t>
            </a:r>
            <a:r>
              <a:rPr lang="ru-RU" sz="3200" dirty="0"/>
              <a:t>использованием шифрования. </a:t>
            </a:r>
            <a:endParaRPr lang="ru-RU" sz="3200" dirty="0" smtClean="0"/>
          </a:p>
          <a:p>
            <a:pPr>
              <a:buFont typeface="Arial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876557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43000"/>
          </a:xfrm>
        </p:spPr>
        <p:txBody>
          <a:bodyPr/>
          <a:lstStyle/>
          <a:p>
            <a:r>
              <a:rPr lang="ru-RU" dirty="0" smtClean="0"/>
              <a:t>Функции инсталлятора при криптографическом методе защиты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492896"/>
            <a:ext cx="8280920" cy="3240360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анализ </a:t>
            </a:r>
            <a:r>
              <a:rPr lang="ru-RU" sz="2800" dirty="0" smtClean="0"/>
              <a:t>программно-аппаратной </a:t>
            </a:r>
            <a:r>
              <a:rPr lang="ru-RU" sz="2800" dirty="0"/>
              <a:t>среды </a:t>
            </a:r>
            <a:r>
              <a:rPr lang="ru-RU" sz="2800" dirty="0" smtClean="0"/>
              <a:t>компьютера</a:t>
            </a:r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формирование </a:t>
            </a:r>
            <a:r>
              <a:rPr lang="ru-RU" sz="2800" dirty="0"/>
              <a:t>на основе </a:t>
            </a:r>
            <a:r>
              <a:rPr lang="ru-RU" sz="2800" dirty="0" smtClean="0"/>
              <a:t>анализа </a:t>
            </a:r>
            <a:r>
              <a:rPr lang="ru-RU" sz="2800" dirty="0"/>
              <a:t>эталонных характеристик среды выполнения </a:t>
            </a:r>
            <a:r>
              <a:rPr lang="ru-RU" sz="2800" dirty="0" smtClean="0"/>
              <a:t>программы</a:t>
            </a:r>
            <a:endParaRPr lang="ru-RU" sz="2800" dirty="0"/>
          </a:p>
          <a:p>
            <a:pPr marL="502920" indent="-457200">
              <a:buFont typeface="+mj-lt"/>
              <a:buAutoNum type="arabicParenR"/>
            </a:pPr>
            <a:r>
              <a:rPr lang="ru-RU" sz="2800" dirty="0" smtClean="0"/>
              <a:t>запись </a:t>
            </a:r>
            <a:r>
              <a:rPr lang="ru-RU" sz="2800" dirty="0" err="1"/>
              <a:t>криптографически</a:t>
            </a:r>
            <a:r>
              <a:rPr lang="ru-RU" sz="2800" dirty="0"/>
              <a:t> преобразованных эталонных характеристик </a:t>
            </a:r>
            <a:r>
              <a:rPr lang="ru-RU" sz="2800" dirty="0" smtClean="0"/>
              <a:t>программно-аппаратной </a:t>
            </a:r>
            <a:r>
              <a:rPr lang="ru-RU" sz="2800" dirty="0"/>
              <a:t>среды </a:t>
            </a:r>
            <a:r>
              <a:rPr lang="ru-RU" sz="2800" dirty="0" smtClean="0"/>
              <a:t>компьютера </a:t>
            </a:r>
            <a:r>
              <a:rPr lang="ru-RU" sz="2800" dirty="0"/>
              <a:t>на </a:t>
            </a:r>
            <a:r>
              <a:rPr lang="ru-RU" sz="2800" dirty="0" smtClean="0"/>
              <a:t>винчестер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3150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/>
              <a:t>ГОСТ </a:t>
            </a:r>
            <a:r>
              <a:rPr lang="ru-RU" dirty="0" smtClean="0"/>
              <a:t>28147-89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280920" cy="4842872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646584739"/>
              </p:ext>
            </p:extLst>
          </p:nvPr>
        </p:nvGraphicFramePr>
        <p:xfrm>
          <a:off x="323528" y="1268760"/>
          <a:ext cx="8568952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217691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9968"/>
            <a:ext cx="8136904" cy="1143000"/>
          </a:xfrm>
        </p:spPr>
        <p:txBody>
          <a:bodyPr/>
          <a:lstStyle/>
          <a:p>
            <a:r>
              <a:rPr lang="ru-RU" dirty="0" smtClean="0"/>
              <a:t>Эталонные </a:t>
            </a:r>
            <a:r>
              <a:rPr lang="ru-RU" dirty="0"/>
              <a:t>характеристики </a:t>
            </a:r>
            <a:r>
              <a:rPr lang="ru-RU" dirty="0" smtClean="0"/>
              <a:t>среды заносятся </a:t>
            </a:r>
            <a:r>
              <a:rPr lang="ru-RU" dirty="0"/>
              <a:t>в следующие области жесткого диска: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3140968"/>
            <a:ext cx="8424936" cy="371703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в </a:t>
            </a:r>
            <a:r>
              <a:rPr lang="ru-RU" b="1" dirty="0">
                <a:solidFill>
                  <a:srgbClr val="7030A0"/>
                </a:solidFill>
              </a:rPr>
              <a:t>любые места области данных </a:t>
            </a:r>
            <a:r>
              <a:rPr lang="ru-RU" dirty="0"/>
              <a:t>(в созданный для этого отдельный файл, в отдельные кластеры, которые должны помечаться затем в FAT как зарезервированные под операционную систему или дефектные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b="1" dirty="0" smtClean="0">
                <a:solidFill>
                  <a:srgbClr val="7030A0"/>
                </a:solidFill>
              </a:rPr>
              <a:t>в </a:t>
            </a:r>
            <a:r>
              <a:rPr lang="ru-RU" b="1" dirty="0">
                <a:solidFill>
                  <a:srgbClr val="7030A0"/>
                </a:solidFill>
              </a:rPr>
              <a:t>зарезервированные сектора системной области </a:t>
            </a:r>
            <a:r>
              <a:rPr lang="ru-RU" dirty="0" smtClean="0"/>
              <a:t>винчестера</a:t>
            </a:r>
            <a:endParaRPr lang="ru-RU" dirty="0"/>
          </a:p>
          <a:p>
            <a:r>
              <a:rPr lang="ru-RU" b="1" dirty="0" smtClean="0">
                <a:solidFill>
                  <a:srgbClr val="7030A0"/>
                </a:solidFill>
              </a:rPr>
              <a:t>непосредственно </a:t>
            </a:r>
            <a:r>
              <a:rPr lang="ru-RU" b="1" dirty="0">
                <a:solidFill>
                  <a:srgbClr val="7030A0"/>
                </a:solidFill>
              </a:rPr>
              <a:t>в файлы </a:t>
            </a:r>
            <a:r>
              <a:rPr lang="ru-RU" dirty="0"/>
              <a:t>размещения защищаемой программной системы, например, в файл настройки ее параметров </a:t>
            </a:r>
            <a:r>
              <a:rPr lang="ru-RU" dirty="0" smtClean="0"/>
              <a:t>функционирования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683384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4404"/>
            <a:ext cx="8964488" cy="1143000"/>
          </a:xfrm>
        </p:spPr>
        <p:txBody>
          <a:bodyPr/>
          <a:lstStyle/>
          <a:p>
            <a:r>
              <a:rPr lang="ru-RU" sz="3200" dirty="0"/>
              <a:t>Метод привязки к идентификатору формируемому инсталлятором.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280920" cy="4896544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Используется </a:t>
            </a:r>
            <a:r>
              <a:rPr lang="ru-RU" u="sng" dirty="0" smtClean="0">
                <a:solidFill>
                  <a:srgbClr val="7030A0"/>
                </a:solidFill>
              </a:rPr>
              <a:t>если </a:t>
            </a:r>
            <a:r>
              <a:rPr lang="ru-RU" u="sng" dirty="0">
                <a:solidFill>
                  <a:srgbClr val="7030A0"/>
                </a:solidFill>
              </a:rPr>
              <a:t>характеристики </a:t>
            </a:r>
            <a:r>
              <a:rPr lang="ru-RU" u="sng" dirty="0" smtClean="0">
                <a:solidFill>
                  <a:srgbClr val="7030A0"/>
                </a:solidFill>
              </a:rPr>
              <a:t>программно-аппаратной </a:t>
            </a:r>
            <a:r>
              <a:rPr lang="ru-RU" u="sng" dirty="0">
                <a:solidFill>
                  <a:srgbClr val="7030A0"/>
                </a:solidFill>
              </a:rPr>
              <a:t>среды отсутствуют в явном виде </a:t>
            </a:r>
            <a:r>
              <a:rPr lang="ru-RU" dirty="0"/>
              <a:t>или </a:t>
            </a:r>
            <a:r>
              <a:rPr lang="ru-RU" u="sng" dirty="0">
                <a:solidFill>
                  <a:srgbClr val="7030A0"/>
                </a:solidFill>
              </a:rPr>
              <a:t>их определение значительно замедляет запуск программ </a:t>
            </a:r>
            <a:r>
              <a:rPr lang="ru-RU" dirty="0"/>
              <a:t>или снижает удобство их </a:t>
            </a:r>
            <a:r>
              <a:rPr lang="ru-RU" dirty="0" smtClean="0"/>
              <a:t>использования. 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На </a:t>
            </a:r>
            <a:r>
              <a:rPr lang="ru-RU" b="1" dirty="0">
                <a:solidFill>
                  <a:srgbClr val="7030A0"/>
                </a:solidFill>
              </a:rPr>
              <a:t>винчестере </a:t>
            </a:r>
            <a:r>
              <a:rPr lang="ru-RU" dirty="0"/>
              <a:t>при инсталляции защищаемой от копирования </a:t>
            </a:r>
            <a:r>
              <a:rPr lang="ru-RU" b="1" dirty="0">
                <a:solidFill>
                  <a:srgbClr val="7030A0"/>
                </a:solidFill>
              </a:rPr>
              <a:t>программы формируется уникальный идентификатор, наличие </a:t>
            </a:r>
            <a:r>
              <a:rPr lang="ru-RU" dirty="0"/>
              <a:t>которого затем </a:t>
            </a:r>
            <a:r>
              <a:rPr lang="ru-RU" b="1" dirty="0">
                <a:solidFill>
                  <a:srgbClr val="7030A0"/>
                </a:solidFill>
              </a:rPr>
              <a:t>проверяется</a:t>
            </a:r>
            <a:r>
              <a:rPr lang="ru-RU" dirty="0"/>
              <a:t> инсталлированной программой </a:t>
            </a:r>
            <a:r>
              <a:rPr lang="ru-RU" b="1" dirty="0">
                <a:solidFill>
                  <a:srgbClr val="7030A0"/>
                </a:solidFill>
              </a:rPr>
              <a:t>при каждом ее запуске</a:t>
            </a:r>
            <a:r>
              <a:rPr lang="ru-RU" dirty="0" smtClean="0"/>
              <a:t>.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При</a:t>
            </a:r>
            <a:r>
              <a:rPr lang="ru-RU" dirty="0" smtClean="0"/>
              <a:t> </a:t>
            </a:r>
            <a:r>
              <a:rPr lang="ru-RU" dirty="0"/>
              <a:t>отсутствии или </a:t>
            </a:r>
            <a:r>
              <a:rPr lang="ru-RU" b="1" dirty="0">
                <a:solidFill>
                  <a:srgbClr val="7030A0"/>
                </a:solidFill>
              </a:rPr>
              <a:t>несовпадении</a:t>
            </a:r>
            <a:r>
              <a:rPr lang="ru-RU" dirty="0"/>
              <a:t> этого идентификатора </a:t>
            </a:r>
            <a:r>
              <a:rPr lang="ru-RU" b="1" dirty="0">
                <a:solidFill>
                  <a:srgbClr val="7030A0"/>
                </a:solidFill>
              </a:rPr>
              <a:t>программа блокирует </a:t>
            </a:r>
            <a:r>
              <a:rPr lang="ru-RU" dirty="0"/>
              <a:t>свое дальнейшее выполнение.</a:t>
            </a:r>
          </a:p>
        </p:txBody>
      </p:sp>
    </p:spTree>
    <p:extLst>
      <p:ext uri="{BB962C8B-B14F-4D97-AF65-F5344CB8AC3E}">
        <p14:creationId xmlns:p14="http://schemas.microsoft.com/office/powerpoint/2010/main" val="3202662959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896"/>
            <a:ext cx="9144000" cy="1143000"/>
          </a:xfrm>
        </p:spPr>
        <p:txBody>
          <a:bodyPr/>
          <a:lstStyle/>
          <a:p>
            <a:r>
              <a:rPr lang="ru-RU" dirty="0" smtClean="0"/>
              <a:t>Требования </a:t>
            </a:r>
            <a:r>
              <a:rPr lang="ru-RU" dirty="0"/>
              <a:t>к </a:t>
            </a:r>
            <a:r>
              <a:rPr lang="ru-RU" dirty="0" smtClean="0"/>
              <a:t> </a:t>
            </a:r>
            <a:r>
              <a:rPr lang="ru-RU" dirty="0"/>
              <a:t>уникальному идентификатору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72816"/>
            <a:ext cx="8640960" cy="469885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dirty="0" smtClean="0"/>
              <a:t>Идентификатор </a:t>
            </a:r>
            <a:r>
              <a:rPr lang="ru-RU" sz="2800" dirty="0"/>
              <a:t>не должен копироваться стандартным способом. </a:t>
            </a:r>
            <a:endParaRPr lang="ru-RU" sz="2800" dirty="0" smtClean="0"/>
          </a:p>
          <a:p>
            <a:pPr algn="just"/>
            <a:r>
              <a:rPr lang="ru-RU" sz="2800" dirty="0" smtClean="0"/>
              <a:t>Идентификатор </a:t>
            </a:r>
            <a:r>
              <a:rPr lang="ru-RU" sz="2800" dirty="0"/>
              <a:t>целесообразно записывать в следующие области жесткого диска:</a:t>
            </a:r>
          </a:p>
          <a:p>
            <a:pPr>
              <a:buFont typeface="Arial"/>
              <a:buChar char="•"/>
            </a:pPr>
            <a:r>
              <a:rPr lang="ru-RU" sz="2800" b="1" dirty="0">
                <a:solidFill>
                  <a:srgbClr val="7030A0"/>
                </a:solidFill>
              </a:rPr>
              <a:t>в отдельные кластеры области данных</a:t>
            </a:r>
            <a:r>
              <a:rPr lang="ru-RU" sz="2800" dirty="0"/>
              <a:t>, которые должны помечаться затем в FAT </a:t>
            </a:r>
            <a:r>
              <a:rPr lang="ru-RU" sz="2800" u="sng" dirty="0">
                <a:solidFill>
                  <a:srgbClr val="7030A0"/>
                </a:solidFill>
              </a:rPr>
              <a:t>как зарезервированные под операционную систему </a:t>
            </a:r>
            <a:r>
              <a:rPr lang="ru-RU" sz="2800" dirty="0"/>
              <a:t>или как дефектные; </a:t>
            </a:r>
          </a:p>
          <a:p>
            <a:pPr>
              <a:buFont typeface="Arial"/>
              <a:buChar char="•"/>
            </a:pPr>
            <a:r>
              <a:rPr lang="ru-RU" sz="2800" b="1" dirty="0">
                <a:solidFill>
                  <a:srgbClr val="7030A0"/>
                </a:solidFill>
              </a:rPr>
              <a:t>в зарезервированные сектора системной области </a:t>
            </a:r>
            <a:r>
              <a:rPr lang="ru-RU" sz="2800" dirty="0"/>
              <a:t>винчестера.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78562767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" y="20960"/>
            <a:ext cx="3193975" cy="237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3888" y="188640"/>
            <a:ext cx="5040560" cy="1143000"/>
          </a:xfrm>
        </p:spPr>
        <p:txBody>
          <a:bodyPr/>
          <a:lstStyle/>
          <a:p>
            <a:r>
              <a:rPr lang="ru-RU" dirty="0" smtClean="0"/>
              <a:t>Ключевой носитель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2415784"/>
            <a:ext cx="8136904" cy="4176464"/>
          </a:xfrm>
        </p:spPr>
        <p:txBody>
          <a:bodyPr>
            <a:normAutofit/>
          </a:bodyPr>
          <a:lstStyle/>
          <a:p>
            <a:r>
              <a:rPr lang="ru-RU" dirty="0" err="1"/>
              <a:t>Некопируемый</a:t>
            </a:r>
            <a:r>
              <a:rPr lang="ru-RU" dirty="0"/>
              <a:t> стандартным образом идентификатор может помещаться на </a:t>
            </a:r>
            <a:r>
              <a:rPr lang="ru-RU" dirty="0" smtClean="0"/>
              <a:t>носитель, </a:t>
            </a:r>
            <a:r>
              <a:rPr lang="ru-RU" dirty="0"/>
              <a:t>к которой должна будет обращаться при каждом своем запуске программа. </a:t>
            </a:r>
            <a:endParaRPr lang="ru-RU" dirty="0" smtClean="0"/>
          </a:p>
          <a:p>
            <a:r>
              <a:rPr lang="ru-RU" dirty="0" smtClean="0">
                <a:solidFill>
                  <a:srgbClr val="7030A0"/>
                </a:solidFill>
              </a:rPr>
              <a:t>Такой носитель </a:t>
            </a:r>
            <a:r>
              <a:rPr lang="ru-RU" dirty="0">
                <a:solidFill>
                  <a:srgbClr val="7030A0"/>
                </a:solidFill>
              </a:rPr>
              <a:t>называют </a:t>
            </a:r>
            <a:r>
              <a:rPr lang="ru-RU" b="1" dirty="0" smtClean="0">
                <a:solidFill>
                  <a:srgbClr val="7030A0"/>
                </a:solidFill>
              </a:rPr>
              <a:t>ключевым.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</a:p>
          <a:p>
            <a:r>
              <a:rPr lang="ru-RU" dirty="0" smtClean="0"/>
              <a:t>Защищаемая </a:t>
            </a:r>
            <a:r>
              <a:rPr lang="ru-RU" dirty="0"/>
              <a:t>от копирования программа </a:t>
            </a:r>
            <a:r>
              <a:rPr lang="ru-RU" dirty="0">
                <a:solidFill>
                  <a:srgbClr val="7030A0"/>
                </a:solidFill>
              </a:rPr>
              <a:t>может быть привязана</a:t>
            </a:r>
            <a:r>
              <a:rPr lang="ru-RU" dirty="0"/>
              <a:t> </a:t>
            </a:r>
            <a:r>
              <a:rPr lang="ru-RU" dirty="0" smtClean="0"/>
              <a:t>к </a:t>
            </a:r>
            <a:r>
              <a:rPr lang="ru-RU" u="sng" dirty="0">
                <a:solidFill>
                  <a:srgbClr val="7030A0"/>
                </a:solidFill>
              </a:rPr>
              <a:t>уникальным характеристикам </a:t>
            </a:r>
            <a:r>
              <a:rPr lang="ru-RU" u="sng" dirty="0" smtClean="0">
                <a:solidFill>
                  <a:srgbClr val="7030A0"/>
                </a:solidFill>
              </a:rPr>
              <a:t>ключевого носителя. </a:t>
            </a:r>
          </a:p>
          <a:p>
            <a:r>
              <a:rPr lang="ru-RU" sz="2000" i="1" dirty="0" smtClean="0"/>
              <a:t>Следует </a:t>
            </a:r>
            <a:r>
              <a:rPr lang="ru-RU" sz="2000" i="1" dirty="0"/>
              <a:t>учитывать, что при использовании </a:t>
            </a:r>
            <a:r>
              <a:rPr lang="ru-RU" sz="2000" i="1" dirty="0" smtClean="0"/>
              <a:t>ключевого носителя </a:t>
            </a:r>
            <a:r>
              <a:rPr lang="ru-RU" sz="2000" i="1" dirty="0"/>
              <a:t>значительно увеличивается неудобство пользователя, так как он всегда должен </a:t>
            </a:r>
            <a:r>
              <a:rPr lang="ru-RU" sz="2000" i="1" dirty="0" smtClean="0"/>
              <a:t>его вставлять </a:t>
            </a:r>
            <a:r>
              <a:rPr lang="ru-RU" sz="2000" i="1" dirty="0"/>
              <a:t>перед запуском защищаемой от копирования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74595248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490352"/>
            <a:ext cx="5895677" cy="23676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004"/>
            <a:ext cx="9144000" cy="1143000"/>
          </a:xfrm>
        </p:spPr>
        <p:txBody>
          <a:bodyPr/>
          <a:lstStyle/>
          <a:p>
            <a:r>
              <a:rPr lang="ru-RU" sz="2800" dirty="0"/>
              <a:t>Методы, основанные на </a:t>
            </a:r>
            <a:r>
              <a:rPr lang="ru-RU" sz="2800" dirty="0" smtClean="0"/>
              <a:t>работе </a:t>
            </a:r>
            <a:r>
              <a:rPr lang="ru-RU" sz="2800" dirty="0"/>
              <a:t>с переходами и стеком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08720"/>
            <a:ext cx="8496944" cy="3528392"/>
          </a:xfrm>
        </p:spPr>
        <p:txBody>
          <a:bodyPr>
            <a:noAutofit/>
          </a:bodyPr>
          <a:lstStyle/>
          <a:p>
            <a:r>
              <a:rPr lang="ru-RU" sz="2000" dirty="0"/>
              <a:t>Данные методы основаны на </a:t>
            </a:r>
            <a:r>
              <a:rPr lang="ru-RU" sz="2000" b="1" dirty="0">
                <a:solidFill>
                  <a:srgbClr val="7030A0"/>
                </a:solidFill>
              </a:rPr>
              <a:t>включение в тело программы переходов по динамически изменяемым адресам и прерываниям</a:t>
            </a:r>
            <a:r>
              <a:rPr lang="ru-RU" sz="2000" dirty="0"/>
              <a:t>, а также </a:t>
            </a:r>
            <a:r>
              <a:rPr lang="ru-RU" sz="2000" dirty="0" err="1"/>
              <a:t>самогенерирующихся</a:t>
            </a:r>
            <a:r>
              <a:rPr lang="ru-RU" sz="2000" dirty="0"/>
              <a:t> команд </a:t>
            </a:r>
            <a:r>
              <a:rPr lang="ru-RU" sz="2000" i="1" dirty="0"/>
              <a:t>(например, команд, полученных с помощью сложения и </a:t>
            </a:r>
            <a:r>
              <a:rPr lang="ru-RU" sz="2000" i="1" dirty="0" smtClean="0"/>
              <a:t>вычитания; использования вместо </a:t>
            </a:r>
            <a:r>
              <a:rPr lang="ru-RU" sz="2000" i="1" dirty="0"/>
              <a:t>команды безусловного перехода (JMP) </a:t>
            </a:r>
            <a:r>
              <a:rPr lang="ru-RU" sz="2000" i="1" dirty="0" smtClean="0"/>
              <a:t>- возврата </a:t>
            </a:r>
            <a:r>
              <a:rPr lang="ru-RU" sz="2000" i="1" dirty="0"/>
              <a:t>из подпрограммы (RET</a:t>
            </a:r>
            <a:r>
              <a:rPr lang="ru-RU" sz="2000" i="1" dirty="0" smtClean="0"/>
              <a:t>).)</a:t>
            </a:r>
            <a:endParaRPr lang="ru-RU" sz="2000" i="1" dirty="0" smtClean="0"/>
          </a:p>
          <a:p>
            <a:r>
              <a:rPr lang="ru-RU" sz="2000" dirty="0" smtClean="0"/>
              <a:t>В </a:t>
            </a:r>
            <a:r>
              <a:rPr lang="ru-RU" sz="2000" dirty="0"/>
              <a:t>стек записывается адрес </a:t>
            </a:r>
            <a:r>
              <a:rPr lang="ru-RU" sz="2000" dirty="0" smtClean="0"/>
              <a:t>перехода</a:t>
            </a:r>
          </a:p>
          <a:p>
            <a:r>
              <a:rPr lang="ru-RU" sz="2000" dirty="0" smtClean="0"/>
              <a:t>В </a:t>
            </a:r>
            <a:r>
              <a:rPr lang="ru-RU" sz="2000" dirty="0"/>
              <a:t>процессе работы программы </a:t>
            </a:r>
            <a:r>
              <a:rPr lang="ru-RU" sz="2000" dirty="0" smtClean="0"/>
              <a:t>адрес модифицируется </a:t>
            </a:r>
            <a:r>
              <a:rPr lang="ru-RU" sz="2000" dirty="0"/>
              <a:t>непосредственно в стеке.</a:t>
            </a:r>
          </a:p>
          <a:p>
            <a:r>
              <a:rPr lang="ru-RU" sz="2000" dirty="0" smtClean="0"/>
              <a:t>При </a:t>
            </a:r>
            <a:r>
              <a:rPr lang="ru-RU" sz="2000" dirty="0"/>
              <a:t>работе со стеком, стек определяется непосредственно в области исполняемых команд, что приводит к затиранию при работе со стеком. 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119101800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21704"/>
            <a:ext cx="6512511" cy="1143000"/>
          </a:xfrm>
        </p:spPr>
        <p:txBody>
          <a:bodyPr/>
          <a:lstStyle/>
          <a:p>
            <a:r>
              <a:rPr lang="ru-RU" dirty="0"/>
              <a:t>Манипуляции с кодом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7992888" cy="4842872"/>
          </a:xfrm>
        </p:spPr>
        <p:txBody>
          <a:bodyPr/>
          <a:lstStyle/>
          <a:p>
            <a:r>
              <a:rPr lang="ru-RU" dirty="0"/>
              <a:t>При манипуляциях с кодом программы можно привести два следующих способа:</a:t>
            </a:r>
          </a:p>
          <a:p>
            <a:endParaRPr lang="ru-RU" dirty="0"/>
          </a:p>
          <a:p>
            <a:pPr algn="just"/>
            <a:r>
              <a:rPr lang="ru-RU" sz="2800" dirty="0"/>
              <a:t>    </a:t>
            </a:r>
            <a:r>
              <a:rPr lang="ru-RU" sz="2800" b="1" dirty="0">
                <a:solidFill>
                  <a:srgbClr val="7030A0"/>
                </a:solidFill>
              </a:rPr>
              <a:t>включение в тело программы "пустых" модулей;</a:t>
            </a:r>
          </a:p>
          <a:p>
            <a:r>
              <a:rPr lang="ru-RU" sz="2800" dirty="0"/>
              <a:t>    </a:t>
            </a:r>
            <a:r>
              <a:rPr lang="ru-RU" sz="2800" b="1" dirty="0">
                <a:solidFill>
                  <a:srgbClr val="7030A0"/>
                </a:solidFill>
              </a:rPr>
              <a:t>изменение защищаемой программы. </a:t>
            </a:r>
          </a:p>
        </p:txBody>
      </p:sp>
    </p:spTree>
    <p:extLst>
      <p:ext uri="{BB962C8B-B14F-4D97-AF65-F5344CB8AC3E}">
        <p14:creationId xmlns:p14="http://schemas.microsoft.com/office/powerpoint/2010/main" val="2058398294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7478216" cy="1143000"/>
          </a:xfrm>
        </p:spPr>
        <p:txBody>
          <a:bodyPr/>
          <a:lstStyle/>
          <a:p>
            <a:r>
              <a:rPr lang="ru-RU" dirty="0" smtClean="0"/>
              <a:t>Включение </a:t>
            </a:r>
            <a:r>
              <a:rPr lang="ru-RU" dirty="0"/>
              <a:t>в тело программы "пустых" модулей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276872"/>
            <a:ext cx="8352928" cy="4410824"/>
          </a:xfrm>
        </p:spPr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тело программы </a:t>
            </a:r>
            <a:r>
              <a:rPr lang="ru-RU" dirty="0" smtClean="0">
                <a:solidFill>
                  <a:srgbClr val="7030A0"/>
                </a:solidFill>
              </a:rPr>
              <a:t>включают модули</a:t>
            </a:r>
            <a:r>
              <a:rPr lang="ru-RU" dirty="0" smtClean="0"/>
              <a:t>, </a:t>
            </a:r>
            <a:r>
              <a:rPr lang="ru-RU" dirty="0"/>
              <a:t>на которые </a:t>
            </a:r>
            <a:r>
              <a:rPr lang="ru-RU" u="sng" dirty="0">
                <a:solidFill>
                  <a:srgbClr val="7030A0"/>
                </a:solidFill>
              </a:rPr>
              <a:t>имитируется передача управления</a:t>
            </a:r>
            <a:r>
              <a:rPr lang="ru-RU" dirty="0"/>
              <a:t>, но реально никогда не осуществляется. </a:t>
            </a: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Эти </a:t>
            </a:r>
            <a:r>
              <a:rPr lang="ru-RU" dirty="0"/>
              <a:t>модули содержат большое количество команд, не имеющих никакого отношения к логике работы программы</a:t>
            </a:r>
            <a:r>
              <a:rPr lang="ru-RU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«</a:t>
            </a:r>
            <a:r>
              <a:rPr lang="ru-RU" dirty="0" smtClean="0"/>
              <a:t>Ненужность» </a:t>
            </a:r>
            <a:r>
              <a:rPr lang="ru-RU" dirty="0"/>
              <a:t>этих программ не должна быть очевидна потенциальному злоумышленнику.</a:t>
            </a:r>
          </a:p>
        </p:txBody>
      </p:sp>
    </p:spTree>
    <p:extLst>
      <p:ext uri="{BB962C8B-B14F-4D97-AF65-F5344CB8AC3E}">
        <p14:creationId xmlns:p14="http://schemas.microsoft.com/office/powerpoint/2010/main" val="274841725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910264" cy="1143000"/>
          </a:xfrm>
        </p:spPr>
        <p:txBody>
          <a:bodyPr/>
          <a:lstStyle/>
          <a:p>
            <a:r>
              <a:rPr lang="ru-RU" dirty="0" smtClean="0"/>
              <a:t>Изменение </a:t>
            </a:r>
            <a:r>
              <a:rPr lang="ru-RU" dirty="0"/>
              <a:t>защищаемой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7992888" cy="4842872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rgbClr val="7030A0"/>
                </a:solidFill>
              </a:rPr>
              <a:t>Изменяется начало </a:t>
            </a:r>
            <a:r>
              <a:rPr lang="ru-RU" dirty="0">
                <a:solidFill>
                  <a:srgbClr val="7030A0"/>
                </a:solidFill>
              </a:rPr>
              <a:t>защищаемой программы </a:t>
            </a:r>
            <a:r>
              <a:rPr lang="ru-RU" dirty="0"/>
              <a:t>таким образом, чтобы стандартный дизассемблер не смог ее правильно дизассемблировать. </a:t>
            </a:r>
            <a:endParaRPr lang="ru-RU" dirty="0" smtClean="0"/>
          </a:p>
          <a:p>
            <a:pPr algn="just">
              <a:buFont typeface="Wingdings" pitchFamily="2" charset="2"/>
              <a:buChar char="Ø"/>
            </a:pPr>
            <a:r>
              <a:rPr lang="ru-RU" dirty="0" smtClean="0"/>
              <a:t>Например</a:t>
            </a:r>
            <a:r>
              <a:rPr lang="ru-RU" dirty="0"/>
              <a:t>, такие программы, как </a:t>
            </a:r>
            <a:r>
              <a:rPr lang="ru-RU" b="1" dirty="0" err="1">
                <a:solidFill>
                  <a:srgbClr val="7030A0"/>
                </a:solidFill>
              </a:rPr>
              <a:t>Nota</a:t>
            </a:r>
            <a:r>
              <a:rPr lang="ru-RU" b="1" dirty="0">
                <a:solidFill>
                  <a:srgbClr val="7030A0"/>
                </a:solidFill>
              </a:rPr>
              <a:t> и Copylock</a:t>
            </a:r>
            <a:r>
              <a:rPr lang="ru-RU" dirty="0"/>
              <a:t>, внедряя защитный механизм в защищаемый файл, </a:t>
            </a:r>
            <a:r>
              <a:rPr lang="ru-RU" u="sng" dirty="0">
                <a:solidFill>
                  <a:srgbClr val="7030A0"/>
                </a:solidFill>
              </a:rPr>
              <a:t>полностью модифицируют исходный заголовок </a:t>
            </a:r>
            <a:r>
              <a:rPr lang="ru-RU" u="sng" dirty="0" smtClean="0">
                <a:solidFill>
                  <a:srgbClr val="7030A0"/>
                </a:solidFill>
              </a:rPr>
              <a:t>EXE-файла.</a:t>
            </a:r>
          </a:p>
          <a:p>
            <a:pPr algn="just">
              <a:buFont typeface="Wingdings" pitchFamily="2" charset="2"/>
              <a:buChar char="Ø"/>
            </a:pPr>
            <a:endParaRPr lang="ru-RU" u="sng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ru-RU" i="1" u="sng" dirty="0">
              <a:solidFill>
                <a:srgbClr val="7030A0"/>
              </a:solidFill>
            </a:endParaRPr>
          </a:p>
          <a:p>
            <a:pPr algn="just"/>
            <a:r>
              <a:rPr lang="ru-RU" i="1" dirty="0"/>
              <a:t>Все перечисленные методы были, в основном направлены на противодействия статическим способам снятия защиты от копирования.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908234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136903" cy="1143000"/>
          </a:xfrm>
        </p:spPr>
        <p:txBody>
          <a:bodyPr/>
          <a:lstStyle/>
          <a:p>
            <a:r>
              <a:rPr lang="ru-RU" dirty="0"/>
              <a:t>Методы противодействия динамическим способам снятия защиты программ от копирования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3212976"/>
            <a:ext cx="7992888" cy="3474720"/>
          </a:xfrm>
        </p:spPr>
        <p:txBody>
          <a:bodyPr/>
          <a:lstStyle/>
          <a:p>
            <a:pPr marL="502920" indent="-457200">
              <a:buFont typeface="+mj-lt"/>
              <a:buAutoNum type="arabicParenR"/>
            </a:pPr>
            <a:r>
              <a:rPr lang="ru-RU" dirty="0"/>
              <a:t>Периодический подсчет контрольной </a:t>
            </a:r>
            <a:r>
              <a:rPr lang="ru-RU" dirty="0" smtClean="0"/>
              <a:t>суммы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Проверка количества свободной </a:t>
            </a:r>
            <a:r>
              <a:rPr lang="ru-RU" dirty="0" smtClean="0"/>
              <a:t>памяти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Проверка </a:t>
            </a:r>
            <a:r>
              <a:rPr lang="ru-RU" dirty="0" smtClean="0"/>
              <a:t>незадействованных областей памяти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Проверка содержимого векторов </a:t>
            </a:r>
            <a:r>
              <a:rPr lang="ru-RU" dirty="0" smtClean="0"/>
              <a:t>прерываний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Переустановка векторов </a:t>
            </a:r>
            <a:r>
              <a:rPr lang="ru-RU" dirty="0" smtClean="0"/>
              <a:t>прерываний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Чередование разрешения </a:t>
            </a:r>
            <a:r>
              <a:rPr lang="ru-RU" dirty="0"/>
              <a:t>и запрещения </a:t>
            </a:r>
            <a:r>
              <a:rPr lang="ru-RU" dirty="0" smtClean="0"/>
              <a:t>прерывания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Контроль времени выполнения </a:t>
            </a:r>
            <a:r>
              <a:rPr lang="ru-RU" dirty="0" smtClean="0"/>
              <a:t>частей </a:t>
            </a:r>
            <a:r>
              <a:rPr lang="ru-RU" dirty="0"/>
              <a:t>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468587690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5784" y="0"/>
            <a:ext cx="7478216" cy="1143000"/>
          </a:xfrm>
        </p:spPr>
        <p:txBody>
          <a:bodyPr/>
          <a:lstStyle/>
          <a:p>
            <a:r>
              <a:rPr lang="ru-RU" dirty="0"/>
              <a:t>Периодический подсчет контрольной суммы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72816"/>
            <a:ext cx="8280920" cy="2808312"/>
          </a:xfrm>
        </p:spPr>
        <p:txBody>
          <a:bodyPr/>
          <a:lstStyle/>
          <a:p>
            <a:r>
              <a:rPr lang="ru-RU" dirty="0"/>
              <a:t> Периодический подсчет контрольной суммы, занимаемой образом задачи области оперативной памяти, в процессе </a:t>
            </a:r>
            <a:r>
              <a:rPr lang="ru-RU" dirty="0" smtClean="0"/>
              <a:t>выполнения </a:t>
            </a:r>
            <a:r>
              <a:rPr lang="ru-RU" dirty="0"/>
              <a:t>позволяет: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    </a:t>
            </a:r>
            <a:r>
              <a:rPr lang="ru-RU" b="1" dirty="0">
                <a:solidFill>
                  <a:srgbClr val="7030A0"/>
                </a:solidFill>
              </a:rPr>
              <a:t>заметить изменения, внесенные в загрузочный модуль</a:t>
            </a:r>
            <a:r>
              <a:rPr lang="ru-RU" dirty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    </a:t>
            </a:r>
            <a:r>
              <a:rPr lang="ru-RU" b="1" dirty="0" smtClean="0">
                <a:solidFill>
                  <a:srgbClr val="7030A0"/>
                </a:solidFill>
              </a:rPr>
              <a:t>выявить </a:t>
            </a:r>
            <a:r>
              <a:rPr lang="ru-RU" b="1" dirty="0">
                <a:solidFill>
                  <a:srgbClr val="7030A0"/>
                </a:solidFill>
              </a:rPr>
              <a:t>контрольные точки, установленные отладчиком.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149080"/>
            <a:ext cx="28860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3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1143000"/>
          </a:xfrm>
        </p:spPr>
        <p:txBody>
          <a:bodyPr/>
          <a:lstStyle/>
          <a:p>
            <a:r>
              <a:rPr lang="ru-RU" dirty="0" smtClean="0"/>
              <a:t>1.1	Основные </a:t>
            </a:r>
            <a:r>
              <a:rPr lang="ru-RU" dirty="0"/>
              <a:t>понятия и терминология.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2276872"/>
            <a:ext cx="8424936" cy="4392488"/>
          </a:xfrm>
        </p:spPr>
        <p:txBody>
          <a:bodyPr/>
          <a:lstStyle/>
          <a:p>
            <a:r>
              <a:rPr lang="ru-RU" sz="2400" b="1" u="sng" dirty="0" smtClean="0"/>
              <a:t>Информация</a:t>
            </a:r>
            <a:r>
              <a:rPr lang="ru-RU" sz="2400" dirty="0" smtClean="0"/>
              <a:t> - сведения </a:t>
            </a:r>
            <a:r>
              <a:rPr lang="ru-RU" sz="2400" dirty="0"/>
              <a:t>о лицах, предметах, фактах, событиях, явлениях и процессах</a:t>
            </a:r>
            <a:r>
              <a:rPr lang="ru-RU" sz="2400" dirty="0" smtClean="0"/>
              <a:t>.</a:t>
            </a:r>
          </a:p>
          <a:p>
            <a:r>
              <a:rPr lang="ru-RU" sz="2400" b="1" u="sng" dirty="0" smtClean="0"/>
              <a:t>Информационный объект</a:t>
            </a:r>
            <a:r>
              <a:rPr lang="ru-RU" sz="2400" dirty="0" smtClean="0"/>
              <a:t> - среда, </a:t>
            </a:r>
            <a:r>
              <a:rPr lang="ru-RU" sz="2400" dirty="0"/>
              <a:t>в которой информация создается, передается, обрабатывается или </a:t>
            </a:r>
            <a:r>
              <a:rPr lang="ru-RU" sz="2400" dirty="0" smtClean="0"/>
              <a:t>хранится.</a:t>
            </a:r>
          </a:p>
          <a:p>
            <a:r>
              <a:rPr lang="ru-RU" sz="2400" b="1" u="sng" dirty="0" smtClean="0"/>
              <a:t>Безопасность </a:t>
            </a:r>
            <a:r>
              <a:rPr lang="ru-RU" sz="2400" b="1" u="sng" dirty="0"/>
              <a:t>информационного объекта </a:t>
            </a:r>
            <a:r>
              <a:rPr lang="ru-RU" sz="2400" dirty="0" smtClean="0"/>
              <a:t>- его защищенность </a:t>
            </a:r>
            <a:r>
              <a:rPr lang="ru-RU" sz="2400" dirty="0"/>
              <a:t>от случайного или преднамеренного вмешательства в нормальный процесс его функционирования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2259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6512511" cy="1143000"/>
          </a:xfrm>
        </p:spPr>
        <p:txBody>
          <a:bodyPr/>
          <a:lstStyle/>
          <a:p>
            <a:r>
              <a:rPr lang="ru-RU" dirty="0"/>
              <a:t>ГОСТ </a:t>
            </a:r>
            <a:r>
              <a:rPr lang="ru-RU" dirty="0" smtClean="0"/>
              <a:t>28147-89</a:t>
            </a:r>
            <a:r>
              <a:rPr lang="en-US" dirty="0" smtClean="0"/>
              <a:t> </a:t>
            </a:r>
            <a:r>
              <a:rPr lang="ru-RU" dirty="0" smtClean="0"/>
              <a:t>Режимы </a:t>
            </a:r>
            <a:r>
              <a:rPr lang="ru-RU" dirty="0"/>
              <a:t>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700808"/>
            <a:ext cx="8280920" cy="4842872"/>
          </a:xfrm>
        </p:spPr>
        <p:txBody>
          <a:bodyPr>
            <a:normAutofit fontScale="92500"/>
          </a:bodyPr>
          <a:lstStyle/>
          <a:p>
            <a:r>
              <a:rPr lang="ru-RU" b="1" u="sng" dirty="0" smtClean="0">
                <a:solidFill>
                  <a:schemeClr val="accent1"/>
                </a:solidFill>
              </a:rPr>
              <a:t>Режим </a:t>
            </a:r>
            <a:r>
              <a:rPr lang="ru-RU" b="1" u="sng" dirty="0">
                <a:solidFill>
                  <a:schemeClr val="accent1"/>
                </a:solidFill>
              </a:rPr>
              <a:t>простой замены</a:t>
            </a:r>
            <a:r>
              <a:rPr lang="ru-RU" dirty="0"/>
              <a:t>: все блоки шифруются независимо друг от друга с разными </a:t>
            </a:r>
            <a:r>
              <a:rPr lang="ru-RU" dirty="0" err="1"/>
              <a:t>подключами</a:t>
            </a:r>
            <a:r>
              <a:rPr lang="ru-RU" dirty="0"/>
              <a:t> в разных раундах. </a:t>
            </a:r>
            <a:r>
              <a:rPr lang="ru-RU" u="sng" dirty="0"/>
              <a:t>Для одинаковых блоков сообщения М блоки </a:t>
            </a:r>
            <a:r>
              <a:rPr lang="ru-RU" u="sng" dirty="0" err="1"/>
              <a:t>шифртекста</a:t>
            </a:r>
            <a:r>
              <a:rPr lang="ru-RU" u="sng" dirty="0"/>
              <a:t> будут одинаковыми.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Режим </a:t>
            </a:r>
            <a:r>
              <a:rPr lang="ru-RU" b="1" u="sng" dirty="0" err="1">
                <a:solidFill>
                  <a:schemeClr val="accent1"/>
                </a:solidFill>
              </a:rPr>
              <a:t>гаммирования</a:t>
            </a:r>
            <a:r>
              <a:rPr lang="ru-RU" dirty="0"/>
              <a:t>: В регистры N1 и N2 записывается 64-битовая </a:t>
            </a:r>
            <a:r>
              <a:rPr lang="ru-RU" dirty="0" err="1"/>
              <a:t>синхропосылка</a:t>
            </a:r>
            <a:r>
              <a:rPr lang="ru-RU" dirty="0"/>
              <a:t> (вектор инициализации) и шифруется с использованием СК. Результат подается на вход регистров и снова шифруется с использованием ключа. Получается «одноразовый блокнот». </a:t>
            </a:r>
            <a:endParaRPr lang="ru-RU" dirty="0" smtClean="0"/>
          </a:p>
          <a:p>
            <a:r>
              <a:rPr lang="ru-RU" b="1" u="sng" dirty="0">
                <a:solidFill>
                  <a:schemeClr val="accent1"/>
                </a:solidFill>
              </a:rPr>
              <a:t>В режиме </a:t>
            </a:r>
            <a:r>
              <a:rPr lang="ru-RU" b="1" u="sng" dirty="0" err="1">
                <a:solidFill>
                  <a:schemeClr val="accent1"/>
                </a:solidFill>
              </a:rPr>
              <a:t>гаммирования</a:t>
            </a:r>
            <a:r>
              <a:rPr lang="ru-RU" b="1" u="sng" dirty="0">
                <a:solidFill>
                  <a:schemeClr val="accent1"/>
                </a:solidFill>
              </a:rPr>
              <a:t> с обратной связью</a:t>
            </a:r>
            <a:r>
              <a:rPr lang="ru-RU" dirty="0"/>
              <a:t> для заполнения регистров N1 и N2, начиная со 2-го блока</a:t>
            </a:r>
            <a:r>
              <a:rPr lang="ru-RU" dirty="0" smtClean="0"/>
              <a:t>, используется результат </a:t>
            </a:r>
            <a:r>
              <a:rPr lang="ru-RU" dirty="0" err="1"/>
              <a:t>зашифрования</a:t>
            </a:r>
            <a:r>
              <a:rPr lang="ru-RU" dirty="0"/>
              <a:t> предыдущего блока открытого текста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81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6396"/>
            <a:ext cx="9113788" cy="1143000"/>
          </a:xfrm>
        </p:spPr>
        <p:txBody>
          <a:bodyPr/>
          <a:lstStyle/>
          <a:p>
            <a:r>
              <a:rPr lang="ru-RU" sz="3200" dirty="0"/>
              <a:t>Проверка количества </a:t>
            </a:r>
            <a:r>
              <a:rPr lang="ru-RU" sz="3200" dirty="0" smtClean="0"/>
              <a:t>свободной и незадействованной  </a:t>
            </a:r>
            <a:r>
              <a:rPr lang="ru-RU" sz="3200" dirty="0"/>
              <a:t>памяти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124744"/>
            <a:ext cx="8280920" cy="3888432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Проверка количества свободной памяти </a:t>
            </a:r>
            <a:r>
              <a:rPr lang="ru-RU" sz="2400" dirty="0"/>
              <a:t>и сравнение и с тем объемом, к которому задача </a:t>
            </a:r>
            <a:r>
              <a:rPr lang="ru-RU" sz="2400" dirty="0" smtClean="0"/>
              <a:t>«привыкла» позволит </a:t>
            </a:r>
            <a:r>
              <a:rPr lang="ru-RU" sz="2400" dirty="0"/>
              <a:t>застраховаться </a:t>
            </a:r>
            <a:r>
              <a:rPr lang="ru-RU" sz="2400" u="sng" dirty="0">
                <a:solidFill>
                  <a:srgbClr val="7030A0"/>
                </a:solidFill>
              </a:rPr>
              <a:t>от </a:t>
            </a:r>
            <a:r>
              <a:rPr lang="ru-RU" sz="2400" u="sng" dirty="0" smtClean="0">
                <a:solidFill>
                  <a:srgbClr val="7030A0"/>
                </a:solidFill>
              </a:rPr>
              <a:t>грубой </a:t>
            </a:r>
            <a:r>
              <a:rPr lang="ru-RU" sz="2400" u="sng" dirty="0">
                <a:solidFill>
                  <a:srgbClr val="7030A0"/>
                </a:solidFill>
              </a:rPr>
              <a:t>слежки </a:t>
            </a:r>
            <a:r>
              <a:rPr lang="ru-RU" sz="2400" u="sng" dirty="0" smtClean="0">
                <a:solidFill>
                  <a:srgbClr val="7030A0"/>
                </a:solidFill>
              </a:rPr>
              <a:t>с </a:t>
            </a:r>
            <a:r>
              <a:rPr lang="ru-RU" sz="2400" u="sng" dirty="0">
                <a:solidFill>
                  <a:srgbClr val="7030A0"/>
                </a:solidFill>
              </a:rPr>
              <a:t>помощью резидентных модулей</a:t>
            </a:r>
            <a:r>
              <a:rPr lang="ru-RU" sz="2400" dirty="0"/>
              <a:t>. </a:t>
            </a:r>
            <a:endParaRPr lang="ru-RU" sz="2400" dirty="0" smtClean="0"/>
          </a:p>
          <a:p>
            <a:r>
              <a:rPr lang="ru-RU" sz="2400" dirty="0">
                <a:solidFill>
                  <a:srgbClr val="7030A0"/>
                </a:solidFill>
              </a:rPr>
              <a:t>Проверка содержимого незадействованных </a:t>
            </a:r>
            <a:r>
              <a:rPr lang="ru-RU" sz="2400" dirty="0"/>
              <a:t>для решения защищаемой программы </a:t>
            </a:r>
            <a:r>
              <a:rPr lang="ru-RU" sz="2400" b="1" dirty="0">
                <a:solidFill>
                  <a:srgbClr val="7030A0"/>
                </a:solidFill>
              </a:rPr>
              <a:t>областей памяти</a:t>
            </a:r>
            <a:r>
              <a:rPr lang="ru-RU" sz="2400" dirty="0"/>
              <a:t>, которые не попадают под общее распределение оперативной памяти, доступной для программиста, </a:t>
            </a:r>
            <a:r>
              <a:rPr lang="ru-RU" sz="2400" dirty="0" smtClean="0"/>
              <a:t>позволяет </a:t>
            </a:r>
            <a:r>
              <a:rPr lang="ru-RU" sz="2400" dirty="0"/>
              <a:t>добиться </a:t>
            </a:r>
            <a:r>
              <a:rPr lang="ru-RU" sz="2400" b="1" dirty="0">
                <a:solidFill>
                  <a:srgbClr val="7030A0"/>
                </a:solidFill>
              </a:rPr>
              <a:t>"монопольного" режима работы программы</a:t>
            </a:r>
            <a:r>
              <a:rPr lang="ru-RU" sz="2400" dirty="0"/>
              <a:t>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81" y="4548341"/>
            <a:ext cx="2588319" cy="23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56553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694240" cy="1143000"/>
          </a:xfrm>
        </p:spPr>
        <p:txBody>
          <a:bodyPr/>
          <a:lstStyle/>
          <a:p>
            <a:r>
              <a:rPr lang="ru-RU" dirty="0"/>
              <a:t>Проверка содержимого векторов прерываний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556792"/>
            <a:ext cx="8640960" cy="4536504"/>
          </a:xfrm>
        </p:spPr>
        <p:txBody>
          <a:bodyPr>
            <a:noAutofit/>
          </a:bodyPr>
          <a:lstStyle/>
          <a:p>
            <a:r>
              <a:rPr lang="ru-RU" sz="2400" dirty="0"/>
              <a:t>Проверка содержимого векторов прерываний (особенно </a:t>
            </a:r>
            <a:r>
              <a:rPr lang="ru-RU" sz="2400" dirty="0" smtClean="0"/>
              <a:t>13h </a:t>
            </a:r>
            <a:r>
              <a:rPr lang="ru-RU" sz="2400" dirty="0" smtClean="0">
                <a:latin typeface="Times New Roman, Times, serif"/>
              </a:rPr>
              <a:t>- </a:t>
            </a:r>
            <a:r>
              <a:rPr lang="ru-RU" sz="2400" i="1" dirty="0">
                <a:latin typeface="Times New Roman, Times, serif"/>
              </a:rPr>
              <a:t>программное прерывание, программы BIOS управления дисками</a:t>
            </a:r>
            <a:r>
              <a:rPr lang="ru-RU" sz="2400" dirty="0">
                <a:latin typeface="Times New Roman, Times, serif"/>
              </a:rPr>
              <a:t>;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ru-RU" sz="2400" dirty="0"/>
              <a:t>21h </a:t>
            </a:r>
            <a:r>
              <a:rPr lang="ru-RU" sz="2400" dirty="0" smtClean="0"/>
              <a:t>- </a:t>
            </a:r>
            <a:r>
              <a:rPr lang="ru-RU" sz="2400" i="1" dirty="0"/>
              <a:t>программное прерывание, </a:t>
            </a:r>
            <a:r>
              <a:rPr lang="ru-RU" sz="2400" i="1" dirty="0" smtClean="0"/>
              <a:t>вызов </a:t>
            </a:r>
            <a:r>
              <a:rPr lang="ru-RU" sz="2400" i="1" dirty="0"/>
              <a:t>функций </a:t>
            </a:r>
            <a:r>
              <a:rPr lang="ru-RU" sz="2400" i="1" dirty="0" smtClean="0"/>
              <a:t>DOS</a:t>
            </a:r>
            <a:r>
              <a:rPr lang="ru-RU" sz="2400" dirty="0" smtClean="0"/>
              <a:t>) </a:t>
            </a:r>
            <a:r>
              <a:rPr lang="ru-RU" sz="2400" dirty="0"/>
              <a:t>на наличие тех значений, к которым задача "приучена</a:t>
            </a:r>
            <a:r>
              <a:rPr lang="ru-RU" sz="2400" dirty="0" smtClean="0"/>
              <a:t>".</a:t>
            </a:r>
          </a:p>
          <a:p>
            <a:r>
              <a:rPr lang="ru-RU" sz="2400" dirty="0" smtClean="0"/>
              <a:t>Иногда </a:t>
            </a:r>
            <a:r>
              <a:rPr lang="ru-RU" sz="2400" dirty="0"/>
              <a:t>бывает полезным сравнение первых команд операционной системы, отрабатывающих этим прерывания, с теми командами, которые там должны быть. </a:t>
            </a:r>
            <a:endParaRPr lang="ru-RU" sz="2400" dirty="0" smtClean="0"/>
          </a:p>
          <a:p>
            <a:r>
              <a:rPr lang="ru-RU" sz="2400" dirty="0" smtClean="0"/>
              <a:t>Вместе </a:t>
            </a:r>
            <a:r>
              <a:rPr lang="ru-RU" sz="2400" dirty="0"/>
              <a:t>с предварительной очисткой оперативной памяти </a:t>
            </a:r>
            <a:r>
              <a:rPr lang="ru-RU" sz="2400" b="1" dirty="0">
                <a:solidFill>
                  <a:srgbClr val="7030A0"/>
                </a:solidFill>
              </a:rPr>
              <a:t>проверка векторов прерываний </a:t>
            </a:r>
            <a:r>
              <a:rPr lang="ru-RU" sz="2400" dirty="0"/>
              <a:t>и </a:t>
            </a:r>
            <a:r>
              <a:rPr lang="ru-RU" sz="2400" b="1" dirty="0">
                <a:solidFill>
                  <a:srgbClr val="7030A0"/>
                </a:solidFill>
              </a:rPr>
              <a:t>их принудительное восстановление</a:t>
            </a:r>
            <a:r>
              <a:rPr lang="ru-RU" sz="2400" dirty="0"/>
              <a:t> </a:t>
            </a:r>
            <a:r>
              <a:rPr lang="ru-RU" sz="2400" u="sng" dirty="0">
                <a:solidFill>
                  <a:srgbClr val="7030A0"/>
                </a:solidFill>
              </a:rPr>
              <a:t>позволяет избавиться от большинства </a:t>
            </a:r>
            <a:r>
              <a:rPr lang="ru-RU" sz="2400" dirty="0"/>
              <a:t>присутствующих в памяти </a:t>
            </a:r>
            <a:r>
              <a:rPr lang="ru-RU" sz="2400" u="sng" dirty="0">
                <a:solidFill>
                  <a:srgbClr val="7030A0"/>
                </a:solidFill>
              </a:rPr>
              <a:t>резидентных программ</a:t>
            </a:r>
            <a:r>
              <a:rPr lang="ru-RU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6132280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43000"/>
          </a:xfrm>
        </p:spPr>
        <p:txBody>
          <a:bodyPr/>
          <a:lstStyle/>
          <a:p>
            <a:r>
              <a:rPr lang="ru-RU" dirty="0"/>
              <a:t>Переустановка векторов прерываний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700808"/>
            <a:ext cx="8424936" cy="4842872"/>
          </a:xfrm>
        </p:spPr>
        <p:txBody>
          <a:bodyPr/>
          <a:lstStyle/>
          <a:p>
            <a:r>
              <a:rPr lang="ru-RU" dirty="0"/>
              <a:t>Содержимое некоторых векторов прерываний (например, 13h и 21h) копируется в область свободных векторов. </a:t>
            </a:r>
            <a:endParaRPr lang="ru-RU" dirty="0" smtClean="0"/>
          </a:p>
          <a:p>
            <a:r>
              <a:rPr lang="ru-RU" dirty="0" smtClean="0"/>
              <a:t>Соответственно </a:t>
            </a:r>
            <a:r>
              <a:rPr lang="ru-RU" dirty="0"/>
              <a:t>изменяются и обращения к прерываниям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/>
              <a:t>При этом </a:t>
            </a:r>
            <a:r>
              <a:rPr lang="ru-RU" b="1" dirty="0">
                <a:solidFill>
                  <a:srgbClr val="7030A0"/>
                </a:solidFill>
              </a:rPr>
              <a:t>слежение за известными векторами не даст желаемого результата. 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i="1" dirty="0" smtClean="0"/>
              <a:t>Например</a:t>
            </a:r>
            <a:r>
              <a:rPr lang="ru-RU" i="1" dirty="0"/>
              <a:t>, самыми первыми исполняемыми командами программы копируется содержимое вектора 21h (4 байта) в вектор 60h, а вместо команд </a:t>
            </a:r>
            <a:r>
              <a:rPr lang="ru-RU" i="1" dirty="0" err="1"/>
              <a:t>int</a:t>
            </a:r>
            <a:r>
              <a:rPr lang="ru-RU" i="1" dirty="0"/>
              <a:t> 21h в программе везде записывается команда </a:t>
            </a:r>
            <a:r>
              <a:rPr lang="ru-RU" i="1" dirty="0" err="1"/>
              <a:t>int</a:t>
            </a:r>
            <a:r>
              <a:rPr lang="ru-RU" i="1" dirty="0"/>
              <a:t> 60h. </a:t>
            </a:r>
            <a:endParaRPr lang="ru-RU" i="1" dirty="0" smtClean="0"/>
          </a:p>
          <a:p>
            <a:r>
              <a:rPr lang="ru-RU" dirty="0" smtClean="0"/>
              <a:t>В </a:t>
            </a:r>
            <a:r>
              <a:rPr lang="ru-RU" dirty="0"/>
              <a:t>результате </a:t>
            </a:r>
            <a:r>
              <a:rPr lang="ru-RU" u="sng" dirty="0">
                <a:solidFill>
                  <a:srgbClr val="7030A0"/>
                </a:solidFill>
              </a:rPr>
              <a:t>в явном виде в тексте программы нет ни одной команды работы с прерыванием 21h. </a:t>
            </a:r>
          </a:p>
        </p:txBody>
      </p:sp>
    </p:spTree>
    <p:extLst>
      <p:ext uri="{BB962C8B-B14F-4D97-AF65-F5344CB8AC3E}">
        <p14:creationId xmlns:p14="http://schemas.microsoft.com/office/powerpoint/2010/main" val="237572205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276872"/>
            <a:ext cx="2790825" cy="41536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26288" cy="1143000"/>
          </a:xfrm>
        </p:spPr>
        <p:txBody>
          <a:bodyPr/>
          <a:lstStyle/>
          <a:p>
            <a:r>
              <a:rPr lang="ru-RU" sz="2800" dirty="0"/>
              <a:t>Чередование разрешения и запрещения прерывания</a:t>
            </a:r>
            <a:br>
              <a:rPr lang="ru-RU" sz="2800" dirty="0"/>
            </a:br>
            <a:r>
              <a:rPr lang="ru-RU" sz="2800" dirty="0"/>
              <a:t>Контроль времени выполнения частей программы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76872"/>
            <a:ext cx="5976664" cy="4320480"/>
          </a:xfrm>
        </p:spPr>
        <p:txBody>
          <a:bodyPr/>
          <a:lstStyle/>
          <a:p>
            <a:r>
              <a:rPr lang="ru-RU" dirty="0"/>
              <a:t>Постоянное чередование команд разрешения и запрещения </a:t>
            </a:r>
            <a:r>
              <a:rPr lang="ru-RU" dirty="0" smtClean="0"/>
              <a:t>прерывания </a:t>
            </a:r>
            <a:r>
              <a:rPr lang="ru-RU" u="sng" dirty="0" smtClean="0">
                <a:solidFill>
                  <a:srgbClr val="7030A0"/>
                </a:solidFill>
              </a:rPr>
              <a:t>затрудняет </a:t>
            </a:r>
            <a:r>
              <a:rPr lang="ru-RU" u="sng" dirty="0">
                <a:solidFill>
                  <a:srgbClr val="7030A0"/>
                </a:solidFill>
              </a:rPr>
              <a:t>установку отладчиком контрольных точек. </a:t>
            </a:r>
            <a:endParaRPr lang="ru-RU" u="sng" dirty="0" smtClean="0">
              <a:solidFill>
                <a:srgbClr val="7030A0"/>
              </a:solidFill>
            </a:endParaRPr>
          </a:p>
          <a:p>
            <a:r>
              <a:rPr lang="ru-RU" dirty="0" smtClean="0"/>
              <a:t>Контроль </a:t>
            </a:r>
            <a:r>
              <a:rPr lang="ru-RU" dirty="0"/>
              <a:t>времени выполнения отдельных частей </a:t>
            </a:r>
            <a:r>
              <a:rPr lang="ru-RU" dirty="0" smtClean="0"/>
              <a:t>программы </a:t>
            </a:r>
            <a:r>
              <a:rPr lang="ru-RU" u="sng" dirty="0" smtClean="0">
                <a:solidFill>
                  <a:srgbClr val="7030A0"/>
                </a:solidFill>
              </a:rPr>
              <a:t>позволяет </a:t>
            </a:r>
            <a:r>
              <a:rPr lang="ru-RU" u="sng" dirty="0">
                <a:solidFill>
                  <a:srgbClr val="7030A0"/>
                </a:solidFill>
              </a:rPr>
              <a:t>выявить "остановы" в теле исполняемого модуля. </a:t>
            </a:r>
          </a:p>
        </p:txBody>
      </p:sp>
    </p:spTree>
    <p:extLst>
      <p:ext uri="{BB962C8B-B14F-4D97-AF65-F5344CB8AC3E}">
        <p14:creationId xmlns:p14="http://schemas.microsoft.com/office/powerpoint/2010/main" val="2084998983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28735" cy="1143000"/>
          </a:xfrm>
        </p:spPr>
        <p:txBody>
          <a:bodyPr/>
          <a:lstStyle/>
          <a:p>
            <a:r>
              <a:rPr lang="ru-RU" dirty="0" smtClean="0"/>
              <a:t>2.		Средства </a:t>
            </a:r>
            <a:r>
              <a:rPr lang="ru-RU" dirty="0"/>
              <a:t>защиты ПО от обратного проектирования.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2420888"/>
            <a:ext cx="8280920" cy="4176464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7030A0"/>
                </a:solidFill>
              </a:rPr>
              <a:t>Под обратным проектированием </a:t>
            </a:r>
            <a:r>
              <a:rPr lang="ru-RU" sz="2400" dirty="0"/>
              <a:t>(</a:t>
            </a:r>
            <a:r>
              <a:rPr lang="ru-RU" sz="2400" dirty="0" err="1"/>
              <a:t>reverse</a:t>
            </a:r>
            <a:r>
              <a:rPr lang="ru-RU" sz="2400" dirty="0"/>
              <a:t> </a:t>
            </a:r>
            <a:r>
              <a:rPr lang="ru-RU" sz="2400" dirty="0" err="1"/>
              <a:t>engineering</a:t>
            </a:r>
            <a:r>
              <a:rPr lang="ru-RU" sz="2400" dirty="0"/>
              <a:t>) понимают процесс исследования и анализа машинного кода, нацеленный на </a:t>
            </a:r>
            <a:r>
              <a:rPr lang="ru-RU" sz="2400" u="sng" dirty="0">
                <a:solidFill>
                  <a:srgbClr val="7030A0"/>
                </a:solidFill>
              </a:rPr>
              <a:t>понимание общих механизмов функционирования программы</a:t>
            </a:r>
            <a:r>
              <a:rPr lang="ru-RU" sz="2400" dirty="0"/>
              <a:t>, а также на его </a:t>
            </a:r>
            <a:r>
              <a:rPr lang="ru-RU" sz="2400" u="sng" dirty="0">
                <a:solidFill>
                  <a:srgbClr val="7030A0"/>
                </a:solidFill>
              </a:rPr>
              <a:t>перевод на более высокий уровень абстракции</a:t>
            </a:r>
            <a:r>
              <a:rPr lang="ru-RU" sz="2400" dirty="0"/>
              <a:t> (более высокий уровень языка программирования) </a:t>
            </a:r>
            <a:r>
              <a:rPr lang="ru-RU" sz="2400" u="sng" dirty="0">
                <a:solidFill>
                  <a:srgbClr val="7030A0"/>
                </a:solidFill>
              </a:rPr>
              <a:t>вплоть до восстановления текста программы на исходном языке </a:t>
            </a:r>
            <a:r>
              <a:rPr lang="ru-RU" sz="2400" dirty="0"/>
              <a:t>программирования.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4065929510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-16396"/>
            <a:ext cx="8054280" cy="1143000"/>
          </a:xfrm>
        </p:spPr>
        <p:txBody>
          <a:bodyPr/>
          <a:lstStyle/>
          <a:p>
            <a:r>
              <a:rPr lang="ru-RU" dirty="0" smtClean="0"/>
              <a:t>Основные угрозы </a:t>
            </a:r>
            <a:r>
              <a:rPr lang="ru-RU" dirty="0"/>
              <a:t>для программного продукта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8424936" cy="3960440"/>
          </a:xfrm>
        </p:spPr>
        <p:txBody>
          <a:bodyPr>
            <a:normAutofit/>
          </a:bodyPr>
          <a:lstStyle/>
          <a:p>
            <a:r>
              <a:rPr lang="ru-RU" dirty="0"/>
              <a:t>Основными угрозами для программного продукта, защищённого от несанкционированного использования, являются </a:t>
            </a:r>
            <a:r>
              <a:rPr lang="ru-RU" b="1" dirty="0">
                <a:solidFill>
                  <a:srgbClr val="7030A0"/>
                </a:solidFill>
              </a:rPr>
              <a:t>угроза нарушения функциональности </a:t>
            </a:r>
            <a:r>
              <a:rPr lang="ru-RU" dirty="0"/>
              <a:t>модуля защиты и </a:t>
            </a:r>
            <a:r>
              <a:rPr lang="ru-RU" b="1" dirty="0">
                <a:solidFill>
                  <a:srgbClr val="7030A0"/>
                </a:solidFill>
              </a:rPr>
              <a:t>угроза раскрытия эталонных характеристик среды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Реализация </a:t>
            </a:r>
            <a:r>
              <a:rPr lang="ru-RU" dirty="0"/>
              <a:t>первой угрозы </a:t>
            </a:r>
            <a:r>
              <a:rPr lang="ru-RU" dirty="0" smtClean="0"/>
              <a:t>- </a:t>
            </a:r>
            <a:r>
              <a:rPr lang="ru-RU" u="sng" dirty="0" smtClean="0">
                <a:solidFill>
                  <a:srgbClr val="7030A0"/>
                </a:solidFill>
              </a:rPr>
              <a:t>обход </a:t>
            </a:r>
            <a:r>
              <a:rPr lang="ru-RU" u="sng" dirty="0">
                <a:solidFill>
                  <a:srgbClr val="7030A0"/>
                </a:solidFill>
              </a:rPr>
              <a:t>либо </a:t>
            </a:r>
            <a:r>
              <a:rPr lang="ru-RU" u="sng" dirty="0" smtClean="0">
                <a:solidFill>
                  <a:srgbClr val="7030A0"/>
                </a:solidFill>
              </a:rPr>
              <a:t>полное отключение </a:t>
            </a:r>
            <a:r>
              <a:rPr lang="ru-RU" u="sng" dirty="0">
                <a:solidFill>
                  <a:srgbClr val="7030A0"/>
                </a:solidFill>
              </a:rPr>
              <a:t>модуля защиты путём модификации кода программы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Реализация </a:t>
            </a:r>
            <a:r>
              <a:rPr lang="ru-RU" dirty="0"/>
              <a:t>второй – </a:t>
            </a:r>
            <a:r>
              <a:rPr lang="ru-RU" u="sng" dirty="0" smtClean="0">
                <a:solidFill>
                  <a:srgbClr val="7030A0"/>
                </a:solidFill>
              </a:rPr>
              <a:t>выяснение </a:t>
            </a:r>
            <a:r>
              <a:rPr lang="ru-RU" u="sng" dirty="0">
                <a:solidFill>
                  <a:srgbClr val="7030A0"/>
                </a:solidFill>
              </a:rPr>
              <a:t>эталонных характеристик среды</a:t>
            </a:r>
            <a:r>
              <a:rPr lang="ru-RU" dirty="0"/>
              <a:t> путём исследования программно-аппаратной среды функционирования защищённой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143061758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838256" cy="1143000"/>
          </a:xfrm>
        </p:spPr>
        <p:txBody>
          <a:bodyPr/>
          <a:lstStyle/>
          <a:p>
            <a:r>
              <a:rPr lang="ru-RU" dirty="0" smtClean="0"/>
              <a:t>Задачи, решаемые  злоумышленником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916832"/>
            <a:ext cx="8064896" cy="4554840"/>
          </a:xfrm>
        </p:spPr>
        <p:txBody>
          <a:bodyPr/>
          <a:lstStyle/>
          <a:p>
            <a:r>
              <a:rPr lang="ru-RU" sz="3600" dirty="0"/>
              <a:t>1. Задача </a:t>
            </a:r>
            <a:r>
              <a:rPr lang="ru-RU" sz="3600" b="1" dirty="0">
                <a:solidFill>
                  <a:srgbClr val="7030A0"/>
                </a:solidFill>
              </a:rPr>
              <a:t>локализации кода защитного механизма</a:t>
            </a:r>
            <a:r>
              <a:rPr lang="ru-RU" sz="3600" dirty="0"/>
              <a:t> в коде программы</a:t>
            </a:r>
            <a:r>
              <a:rPr lang="ru-RU" sz="3600" dirty="0" smtClean="0"/>
              <a:t>.</a:t>
            </a:r>
          </a:p>
          <a:p>
            <a:r>
              <a:rPr lang="ru-RU" sz="3600" dirty="0"/>
              <a:t>2. Задача </a:t>
            </a:r>
            <a:r>
              <a:rPr lang="ru-RU" sz="3600" b="1" dirty="0">
                <a:solidFill>
                  <a:srgbClr val="7030A0"/>
                </a:solidFill>
              </a:rPr>
              <a:t>исследования модуля защиты</a:t>
            </a:r>
            <a:r>
              <a:rPr lang="ru-RU" sz="3600" dirty="0"/>
              <a:t> и понимания принципов его действия. </a:t>
            </a:r>
            <a:endParaRPr lang="ru-RU" sz="3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6008209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14064"/>
            <a:ext cx="8593832" cy="1143000"/>
          </a:xfrm>
        </p:spPr>
        <p:txBody>
          <a:bodyPr/>
          <a:lstStyle/>
          <a:p>
            <a:r>
              <a:rPr lang="ru-RU" dirty="0" smtClean="0"/>
              <a:t>Основные методы </a:t>
            </a:r>
            <a:r>
              <a:rPr lang="ru-RU" dirty="0"/>
              <a:t>обратного проектирования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84784"/>
            <a:ext cx="8208912" cy="5373216"/>
          </a:xfrm>
        </p:spPr>
        <p:txBody>
          <a:bodyPr>
            <a:normAutofit fontScale="92500"/>
          </a:bodyPr>
          <a:lstStyle/>
          <a:p>
            <a:r>
              <a:rPr lang="ru-RU" dirty="0"/>
              <a:t>Основными методами обратного проектирования являются </a:t>
            </a:r>
            <a:r>
              <a:rPr lang="ru-RU" b="1" dirty="0">
                <a:solidFill>
                  <a:srgbClr val="7030A0"/>
                </a:solidFill>
              </a:rPr>
              <a:t>отладка</a:t>
            </a:r>
            <a:r>
              <a:rPr lang="ru-RU" dirty="0"/>
              <a:t> и </a:t>
            </a:r>
            <a:r>
              <a:rPr lang="ru-RU" b="1" dirty="0">
                <a:solidFill>
                  <a:srgbClr val="7030A0"/>
                </a:solidFill>
              </a:rPr>
              <a:t>дизассемблирование программ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При </a:t>
            </a:r>
            <a:r>
              <a:rPr lang="ru-RU" dirty="0"/>
              <a:t>этом используются следующие средства (инструменты</a:t>
            </a:r>
            <a:r>
              <a:rPr lang="ru-RU" dirty="0" smtClean="0"/>
              <a:t>):</a:t>
            </a:r>
          </a:p>
          <a:p>
            <a:r>
              <a:rPr lang="ru-RU" sz="1800" b="1" dirty="0">
                <a:solidFill>
                  <a:srgbClr val="7030A0"/>
                </a:solidFill>
              </a:rPr>
              <a:t>Отладчики</a:t>
            </a:r>
            <a:r>
              <a:rPr lang="ru-RU" sz="1800" dirty="0"/>
              <a:t> – программные средства, позволяющие выполнять программу в пошаговом режиме, контролировать ее выполнение, вносить изменения в ход выполнения. </a:t>
            </a:r>
            <a:r>
              <a:rPr lang="ru-RU" sz="1800" dirty="0" smtClean="0"/>
              <a:t>Позволяют </a:t>
            </a:r>
            <a:r>
              <a:rPr lang="ru-RU" sz="1800" dirty="0"/>
              <a:t>проследить весь механизм работы программы и являются средствами динамического исследования работы программ</a:t>
            </a:r>
            <a:r>
              <a:rPr lang="ru-RU" sz="1800" dirty="0" smtClean="0"/>
              <a:t>.</a:t>
            </a:r>
          </a:p>
          <a:p>
            <a:r>
              <a:rPr lang="ru-RU" sz="1800" b="1" dirty="0">
                <a:solidFill>
                  <a:srgbClr val="7030A0"/>
                </a:solidFill>
              </a:rPr>
              <a:t>Дизассемблеры</a:t>
            </a:r>
            <a:r>
              <a:rPr lang="ru-RU" sz="1800" dirty="0"/>
              <a:t> – программные средства, позволяющие получить листинг программы на языке ассемблера, с целью его дальнейшего статического изучения. Дизассемблеры являются средствами статического исследования</a:t>
            </a:r>
            <a:r>
              <a:rPr lang="ru-RU" sz="1800" dirty="0" smtClean="0"/>
              <a:t>.</a:t>
            </a:r>
          </a:p>
          <a:p>
            <a:r>
              <a:rPr lang="ru-RU" sz="1800" b="1" dirty="0">
                <a:solidFill>
                  <a:srgbClr val="7030A0"/>
                </a:solidFill>
              </a:rPr>
              <a:t>Мониторы событий </a:t>
            </a:r>
            <a:r>
              <a:rPr lang="ru-RU" sz="1800" dirty="0"/>
              <a:t>– программные средства, позволяющие отслеживать определенные типы событий, происходящие в системе.</a:t>
            </a:r>
          </a:p>
          <a:p>
            <a:r>
              <a:rPr lang="ru-RU" sz="1800" b="1" dirty="0" smtClean="0">
                <a:solidFill>
                  <a:srgbClr val="7030A0"/>
                </a:solidFill>
              </a:rPr>
              <a:t>Редакторы </a:t>
            </a:r>
            <a:r>
              <a:rPr lang="ru-RU" sz="1800" b="1" dirty="0">
                <a:solidFill>
                  <a:srgbClr val="7030A0"/>
                </a:solidFill>
              </a:rPr>
              <a:t>кода </a:t>
            </a:r>
            <a:r>
              <a:rPr lang="ru-RU" sz="1800" dirty="0" smtClean="0"/>
              <a:t>Как </a:t>
            </a:r>
            <a:r>
              <a:rPr lang="ru-RU" sz="1800" dirty="0"/>
              <a:t>правило, включают функции дизассемблирования, но позволяют также вносить изменения в код программы. </a:t>
            </a:r>
            <a:r>
              <a:rPr lang="ru-RU" sz="1800" dirty="0" smtClean="0"/>
              <a:t>Предназначены</a:t>
            </a:r>
            <a:r>
              <a:rPr lang="ru-RU" sz="1800" dirty="0"/>
              <a:t>, в основном, для исследования программ, занимающих небольшой объём.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708031801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704"/>
            <a:ext cx="9025880" cy="1143000"/>
          </a:xfrm>
        </p:spPr>
        <p:txBody>
          <a:bodyPr/>
          <a:lstStyle/>
          <a:p>
            <a:r>
              <a:rPr lang="ru-RU" dirty="0" smtClean="0"/>
              <a:t>Классификация </a:t>
            </a:r>
            <a:r>
              <a:rPr lang="ru-RU" dirty="0"/>
              <a:t>средств обратного проектирования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8352928" cy="4176464"/>
          </a:xfrm>
        </p:spPr>
      </p:pic>
    </p:spTree>
    <p:extLst>
      <p:ext uri="{BB962C8B-B14F-4D97-AF65-F5344CB8AC3E}">
        <p14:creationId xmlns:p14="http://schemas.microsoft.com/office/powerpoint/2010/main" val="2948180460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" y="260648"/>
            <a:ext cx="9090093" cy="6283474"/>
          </a:xfrm>
        </p:spPr>
      </p:pic>
    </p:spTree>
    <p:extLst>
      <p:ext uri="{BB962C8B-B14F-4D97-AF65-F5344CB8AC3E}">
        <p14:creationId xmlns:p14="http://schemas.microsoft.com/office/powerpoint/2010/main" val="401037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054280" cy="1143000"/>
          </a:xfrm>
        </p:spPr>
        <p:txBody>
          <a:bodyPr/>
          <a:lstStyle/>
          <a:p>
            <a:r>
              <a:rPr lang="ru-RU" dirty="0"/>
              <a:t>Работа криптосистемы в режиме </a:t>
            </a:r>
            <a:r>
              <a:rPr lang="ru-RU" dirty="0" err="1"/>
              <a:t>гаммирования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7672078" cy="2909689"/>
          </a:xfrm>
        </p:spPr>
      </p:pic>
    </p:spTree>
    <p:extLst>
      <p:ext uri="{BB962C8B-B14F-4D97-AF65-F5344CB8AC3E}">
        <p14:creationId xmlns:p14="http://schemas.microsoft.com/office/powerpoint/2010/main" val="1901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9785" y="0"/>
            <a:ext cx="6512511" cy="1143000"/>
          </a:xfrm>
        </p:spPr>
        <p:txBody>
          <a:bodyPr/>
          <a:lstStyle/>
          <a:p>
            <a:r>
              <a:rPr lang="ru-RU" dirty="0"/>
              <a:t>Методы защиты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052736"/>
            <a:ext cx="7920880" cy="5274920"/>
          </a:xfrm>
        </p:spPr>
        <p:txBody>
          <a:bodyPr>
            <a:normAutofit fontScale="92500"/>
          </a:bodyPr>
          <a:lstStyle/>
          <a:p>
            <a:r>
              <a:rPr lang="ru-RU" u="sng" dirty="0">
                <a:solidFill>
                  <a:srgbClr val="7030A0"/>
                </a:solidFill>
              </a:rPr>
              <a:t>Противодействие отладке затрудняет злоумышленнику трассировку программы</a:t>
            </a:r>
            <a:r>
              <a:rPr lang="ru-RU" dirty="0"/>
              <a:t>, а значит локализацию кода модуля защиты и его исследование.</a:t>
            </a:r>
          </a:p>
          <a:p>
            <a:r>
              <a:rPr lang="ru-RU" dirty="0" smtClean="0"/>
              <a:t>Методы </a:t>
            </a:r>
            <a:r>
              <a:rPr lang="ru-RU" dirty="0"/>
              <a:t>борьбы с отладчиками можно подразделить на следующие </a:t>
            </a:r>
            <a:r>
              <a:rPr lang="ru-RU" dirty="0" smtClean="0"/>
              <a:t>группы:</a:t>
            </a:r>
            <a:endParaRPr lang="ru-RU" dirty="0"/>
          </a:p>
          <a:p>
            <a:r>
              <a:rPr lang="ru-RU" dirty="0"/>
              <a:t>1. </a:t>
            </a:r>
            <a:r>
              <a:rPr lang="ru-RU" b="1" dirty="0">
                <a:solidFill>
                  <a:srgbClr val="7030A0"/>
                </a:solidFill>
              </a:rPr>
              <a:t>Использование </a:t>
            </a:r>
            <a:r>
              <a:rPr lang="ru-RU" b="1" dirty="0" err="1">
                <a:solidFill>
                  <a:srgbClr val="7030A0"/>
                </a:solidFill>
              </a:rPr>
              <a:t>триков</a:t>
            </a:r>
            <a:r>
              <a:rPr lang="ru-RU" b="1" dirty="0">
                <a:solidFill>
                  <a:srgbClr val="7030A0"/>
                </a:solidFill>
              </a:rPr>
              <a:t> (ловушек) для отладчиков</a:t>
            </a:r>
            <a:r>
              <a:rPr lang="ru-RU" dirty="0"/>
              <a:t>, с помощью которых возможно выявить наличие последнего в оперативной памяти, и прекратить работу программы, либо затруднить процесс отладки.</a:t>
            </a:r>
          </a:p>
          <a:p>
            <a:r>
              <a:rPr lang="ru-RU" dirty="0" smtClean="0"/>
              <a:t>2</a:t>
            </a:r>
            <a:r>
              <a:rPr lang="ru-RU" b="1" dirty="0">
                <a:solidFill>
                  <a:srgbClr val="7030A0"/>
                </a:solidFill>
              </a:rPr>
              <a:t>. Выявление наличия отладчика </a:t>
            </a:r>
            <a:r>
              <a:rPr lang="ru-RU" dirty="0"/>
              <a:t>в оперативной памяти и последующая </a:t>
            </a:r>
            <a:r>
              <a:rPr lang="ru-RU" b="1" dirty="0">
                <a:solidFill>
                  <a:srgbClr val="7030A0"/>
                </a:solidFill>
              </a:rPr>
              <a:t>его нейтрализация</a:t>
            </a:r>
            <a:r>
              <a:rPr lang="ru-RU" dirty="0"/>
              <a:t>, используя различные «дыры», допущенные при реализации отладчиков, либо внедренные разработчиком отладчика сознательно.</a:t>
            </a:r>
          </a:p>
          <a:p>
            <a:r>
              <a:rPr lang="ru-RU" dirty="0" smtClean="0"/>
              <a:t>3</a:t>
            </a:r>
            <a:r>
              <a:rPr lang="ru-RU" dirty="0"/>
              <a:t>. </a:t>
            </a:r>
            <a:r>
              <a:rPr lang="ru-RU" b="1" dirty="0">
                <a:solidFill>
                  <a:srgbClr val="7030A0"/>
                </a:solidFill>
              </a:rPr>
              <a:t>Использование</a:t>
            </a:r>
            <a:r>
              <a:rPr lang="ru-RU" dirty="0"/>
              <a:t> недокументированных команд и </a:t>
            </a:r>
            <a:r>
              <a:rPr lang="ru-RU" b="1" dirty="0">
                <a:solidFill>
                  <a:srgbClr val="7030A0"/>
                </a:solidFill>
              </a:rPr>
              <a:t>недокументированных возможностей </a:t>
            </a:r>
            <a:r>
              <a:rPr lang="ru-RU" dirty="0"/>
              <a:t>процессора.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0900590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" y="152383"/>
            <a:ext cx="4933305" cy="1420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1880" y="0"/>
            <a:ext cx="5472608" cy="1143000"/>
          </a:xfrm>
        </p:spPr>
        <p:txBody>
          <a:bodyPr/>
          <a:lstStyle/>
          <a:p>
            <a:r>
              <a:rPr lang="ru-RU" sz="4000" dirty="0"/>
              <a:t>Защита от отладчиков реального режима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844824"/>
            <a:ext cx="8496944" cy="484287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Работа данных отладчиков построена на использовании двух аппаратных прерываний: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smtClean="0"/>
              <a:t>1 (</a:t>
            </a:r>
            <a:r>
              <a:rPr lang="ru-RU" i="1" dirty="0" smtClean="0"/>
              <a:t>пошаговое </a:t>
            </a:r>
            <a:r>
              <a:rPr lang="ru-RU" i="1" dirty="0"/>
              <a:t>исполнение </a:t>
            </a:r>
            <a:r>
              <a:rPr lang="ru-RU" i="1" dirty="0" smtClean="0"/>
              <a:t>программы)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smtClean="0"/>
              <a:t>3 (внедрение </a:t>
            </a:r>
            <a:r>
              <a:rPr lang="ru-RU" dirty="0"/>
              <a:t>точки останова (</a:t>
            </a:r>
            <a:r>
              <a:rPr lang="ru-RU" dirty="0" err="1"/>
              <a:t>breakpoints</a:t>
            </a:r>
            <a:r>
              <a:rPr lang="ru-RU" dirty="0" smtClean="0"/>
              <a:t>)).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ru-RU" dirty="0"/>
              <a:t>защиты от установки точек останова можно применить следующие подходы.</a:t>
            </a:r>
          </a:p>
          <a:p>
            <a:r>
              <a:rPr lang="ru-RU" dirty="0" smtClean="0"/>
              <a:t>1</a:t>
            </a:r>
            <a:r>
              <a:rPr lang="ru-RU" dirty="0"/>
              <a:t>. </a:t>
            </a:r>
            <a:r>
              <a:rPr lang="ru-RU" b="1" dirty="0">
                <a:solidFill>
                  <a:srgbClr val="7030A0"/>
                </a:solidFill>
              </a:rPr>
              <a:t>Зашифровать код программы на некотором ключе</a:t>
            </a:r>
            <a:r>
              <a:rPr lang="ru-RU" dirty="0"/>
              <a:t>, зависящем от контрольной суммы исполняемого кода. При изменении кода программы расшифровка будет неверна и исполнение программы нарушится.</a:t>
            </a:r>
          </a:p>
          <a:p>
            <a:r>
              <a:rPr lang="ru-RU" dirty="0" smtClean="0"/>
              <a:t>2</a:t>
            </a:r>
            <a:r>
              <a:rPr lang="ru-RU" dirty="0"/>
              <a:t>. </a:t>
            </a:r>
            <a:r>
              <a:rPr lang="ru-RU" b="1" dirty="0">
                <a:solidFill>
                  <a:srgbClr val="7030A0"/>
                </a:solidFill>
              </a:rPr>
              <a:t>Установить из программы вершину стека в нуль</a:t>
            </a:r>
            <a:r>
              <a:rPr lang="ru-RU" dirty="0"/>
              <a:t>. Так как стек ОС растет сверху вниз (к нижним адресам памяти), то когда процессор встретит точку прерывания, установленную отладчиком, то попытается в первую очередь сохранить регистр флагов в стеке, однако сделать этого не сможет, так как стек исчерпан. В данном случае ОС завершит некорректно работающее приложение с ошибкой.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395719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66248" cy="1143000"/>
          </a:xfrm>
        </p:spPr>
        <p:txBody>
          <a:bodyPr/>
          <a:lstStyle/>
          <a:p>
            <a:r>
              <a:rPr lang="ru-RU" dirty="0"/>
              <a:t>Защита от отладчиков защищённого режима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700808"/>
            <a:ext cx="8496944" cy="48428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Особенностью отладчиков защищённого режима является </a:t>
            </a:r>
            <a:r>
              <a:rPr lang="ru-RU" u="sng" dirty="0">
                <a:solidFill>
                  <a:srgbClr val="7030A0"/>
                </a:solidFill>
              </a:rPr>
              <a:t>возможность полной их изоляции от выполняемой </a:t>
            </a:r>
            <a:r>
              <a:rPr lang="ru-RU" u="sng" dirty="0" smtClean="0">
                <a:solidFill>
                  <a:srgbClr val="7030A0"/>
                </a:solidFill>
              </a:rPr>
              <a:t>программы</a:t>
            </a:r>
            <a:r>
              <a:rPr lang="ru-RU" dirty="0" smtClean="0"/>
              <a:t>  </a:t>
            </a:r>
            <a:r>
              <a:rPr lang="ru-RU" dirty="0" smtClean="0"/>
              <a:t>=</a:t>
            </a:r>
            <a:r>
              <a:rPr lang="en-US" dirty="0" smtClean="0"/>
              <a:t>&gt; </a:t>
            </a:r>
            <a:r>
              <a:rPr lang="ru-RU" dirty="0" smtClean="0"/>
              <a:t>задача </a:t>
            </a:r>
            <a:r>
              <a:rPr lang="ru-RU" dirty="0"/>
              <a:t>обнаружения отладчика в памяти стандартными средствами значительно усложняется. </a:t>
            </a:r>
            <a:endParaRPr lang="en-US" dirty="0" smtClean="0"/>
          </a:p>
          <a:p>
            <a:pPr algn="just"/>
            <a:r>
              <a:rPr lang="ru-RU" dirty="0" smtClean="0"/>
              <a:t>Особенность </a:t>
            </a:r>
            <a:r>
              <a:rPr lang="ru-RU" dirty="0"/>
              <a:t>защищенного </a:t>
            </a:r>
            <a:r>
              <a:rPr lang="ru-RU" dirty="0" smtClean="0"/>
              <a:t>режима:</a:t>
            </a:r>
            <a:r>
              <a:rPr lang="en-US" dirty="0" smtClean="0"/>
              <a:t> </a:t>
            </a:r>
            <a:r>
              <a:rPr lang="ru-RU" b="1" dirty="0" smtClean="0">
                <a:solidFill>
                  <a:srgbClr val="7030A0"/>
                </a:solidFill>
              </a:rPr>
              <a:t>введение специализированных </a:t>
            </a:r>
            <a:r>
              <a:rPr lang="ru-RU" b="1" dirty="0">
                <a:solidFill>
                  <a:srgbClr val="7030A0"/>
                </a:solidFill>
              </a:rPr>
              <a:t>регистров</a:t>
            </a:r>
            <a:r>
              <a:rPr lang="ru-RU" dirty="0"/>
              <a:t> DR0 – DR7, предназначенных </a:t>
            </a:r>
            <a:r>
              <a:rPr lang="ru-RU" u="sng" dirty="0">
                <a:solidFill>
                  <a:srgbClr val="7030A0"/>
                </a:solidFill>
              </a:rPr>
              <a:t>для отладочных целей </a:t>
            </a:r>
            <a:r>
              <a:rPr lang="ru-RU" dirty="0" smtClean="0"/>
              <a:t>(</a:t>
            </a:r>
            <a:r>
              <a:rPr lang="ru-RU" i="1" dirty="0" smtClean="0"/>
              <a:t>установка </a:t>
            </a:r>
            <a:r>
              <a:rPr lang="ru-RU" i="1" dirty="0"/>
              <a:t>точек останова, в </a:t>
            </a:r>
            <a:r>
              <a:rPr lang="ru-RU" i="1" dirty="0" err="1" smtClean="0"/>
              <a:t>т.ч</a:t>
            </a:r>
            <a:r>
              <a:rPr lang="ru-RU" i="1" dirty="0" smtClean="0"/>
              <a:t>. на </a:t>
            </a:r>
            <a:r>
              <a:rPr lang="ru-RU" i="1" dirty="0"/>
              <a:t>обращение к определённым адресам памяти и др</a:t>
            </a:r>
            <a:r>
              <a:rPr lang="ru-RU" dirty="0"/>
              <a:t>.).</a:t>
            </a:r>
          </a:p>
          <a:p>
            <a:r>
              <a:rPr lang="ru-RU" dirty="0" smtClean="0"/>
              <a:t>Один </a:t>
            </a:r>
            <a:r>
              <a:rPr lang="ru-RU" dirty="0"/>
              <a:t>из </a:t>
            </a:r>
            <a:r>
              <a:rPr lang="ru-RU" dirty="0">
                <a:solidFill>
                  <a:srgbClr val="7030A0"/>
                </a:solidFill>
              </a:rPr>
              <a:t>способов противодействия </a:t>
            </a:r>
            <a:r>
              <a:rPr lang="ru-RU" dirty="0"/>
              <a:t>отладчикам защищённого режима заключается </a:t>
            </a:r>
            <a:r>
              <a:rPr lang="ru-RU" b="1" dirty="0">
                <a:solidFill>
                  <a:srgbClr val="7030A0"/>
                </a:solidFill>
              </a:rPr>
              <a:t>в манипулировании регистрами отладки DR0-DR7. 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dirty="0"/>
              <a:t>Ч</a:t>
            </a:r>
            <a:r>
              <a:rPr lang="ru-RU" dirty="0" smtClean="0"/>
              <a:t>ерез </a:t>
            </a:r>
            <a:r>
              <a:rPr lang="ru-RU" dirty="0"/>
              <a:t>определённые, достаточно </a:t>
            </a:r>
            <a:r>
              <a:rPr lang="ru-RU" dirty="0" smtClean="0"/>
              <a:t>малые, </a:t>
            </a:r>
            <a:r>
              <a:rPr lang="ru-RU" dirty="0"/>
              <a:t>интервалы </a:t>
            </a:r>
            <a:r>
              <a:rPr lang="ru-RU" dirty="0" smtClean="0"/>
              <a:t>времени </a:t>
            </a:r>
            <a:r>
              <a:rPr lang="ru-RU" u="sng" dirty="0" smtClean="0">
                <a:solidFill>
                  <a:srgbClr val="7030A0"/>
                </a:solidFill>
              </a:rPr>
              <a:t>производится очистка </a:t>
            </a:r>
            <a:r>
              <a:rPr lang="ru-RU" u="sng" dirty="0">
                <a:solidFill>
                  <a:srgbClr val="7030A0"/>
                </a:solidFill>
              </a:rPr>
              <a:t>данных регистров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599696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5" y="116632"/>
            <a:ext cx="9036496" cy="1143000"/>
          </a:xfrm>
        </p:spPr>
        <p:txBody>
          <a:bodyPr/>
          <a:lstStyle/>
          <a:p>
            <a:r>
              <a:rPr lang="ru-RU" dirty="0" smtClean="0"/>
              <a:t>3. Атаки </a:t>
            </a:r>
            <a:r>
              <a:rPr lang="ru-RU" dirty="0"/>
              <a:t>на переполнение буфера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556792"/>
            <a:ext cx="8712968" cy="482453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Переполнение буфера </a:t>
            </a:r>
            <a:r>
              <a:rPr lang="ru-RU" dirty="0"/>
              <a:t>(</a:t>
            </a:r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overflows</a:t>
            </a:r>
            <a:r>
              <a:rPr lang="ru-RU" dirty="0"/>
              <a:t>) - название самой распространенной уязвимости в области безопасности программного обеспечения. </a:t>
            </a:r>
            <a:endParaRPr lang="en-US" dirty="0" smtClean="0"/>
          </a:p>
          <a:p>
            <a:r>
              <a:rPr lang="ru-RU" dirty="0" smtClean="0"/>
              <a:t>Первая </a:t>
            </a:r>
            <a:r>
              <a:rPr lang="ru-RU" dirty="0"/>
              <a:t>атака с применением данной уязвимости использовалась в вирусе-черве Морриса в 1988 году. </a:t>
            </a:r>
            <a:endParaRPr lang="en-US" dirty="0" smtClean="0"/>
          </a:p>
          <a:p>
            <a:r>
              <a:rPr lang="ru-RU" dirty="0" smtClean="0"/>
              <a:t>Основа атаки </a:t>
            </a:r>
            <a:r>
              <a:rPr lang="ru-RU" dirty="0"/>
              <a:t>с использованием этой уязвимости - принцип функционирования операционных систем, где </a:t>
            </a:r>
            <a:r>
              <a:rPr lang="ru-RU" b="1" dirty="0">
                <a:solidFill>
                  <a:srgbClr val="7030A0"/>
                </a:solidFill>
              </a:rPr>
              <a:t>программа получает привилегии и права запустившего ее пользователя или процесса. </a:t>
            </a:r>
            <a:endParaRPr lang="ru-RU" b="1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Менее </a:t>
            </a:r>
            <a:r>
              <a:rPr lang="ru-RU" dirty="0">
                <a:solidFill>
                  <a:srgbClr val="7030A0"/>
                </a:solidFill>
              </a:rPr>
              <a:t>привилегированный пользователь </a:t>
            </a:r>
            <a:r>
              <a:rPr lang="ru-RU" dirty="0"/>
              <a:t>или процесс, который взаимодействует с данной программой </a:t>
            </a:r>
            <a:r>
              <a:rPr lang="ru-RU" b="1" dirty="0">
                <a:solidFill>
                  <a:srgbClr val="7030A0"/>
                </a:solidFill>
              </a:rPr>
              <a:t>может использовать ее права в своих целях</a:t>
            </a:r>
            <a:r>
              <a:rPr lang="ru-RU" b="1" dirty="0" smtClean="0">
                <a:solidFill>
                  <a:srgbClr val="7030A0"/>
                </a:solidFill>
              </a:rPr>
              <a:t>.</a:t>
            </a:r>
          </a:p>
          <a:p>
            <a:r>
              <a:rPr lang="ru-RU" dirty="0" err="1" smtClean="0">
                <a:solidFill>
                  <a:schemeClr val="tx1"/>
                </a:solidFill>
              </a:rPr>
              <a:t>Т.о</a:t>
            </a:r>
            <a:r>
              <a:rPr lang="ru-RU" dirty="0" smtClean="0">
                <a:solidFill>
                  <a:schemeClr val="tx1"/>
                </a:solidFill>
              </a:rPr>
              <a:t>. обычный </a:t>
            </a:r>
            <a:r>
              <a:rPr lang="ru-RU" dirty="0">
                <a:solidFill>
                  <a:schemeClr val="tx1"/>
                </a:solidFill>
              </a:rPr>
              <a:t>пользователь сети </a:t>
            </a:r>
            <a:r>
              <a:rPr lang="ru-RU" u="sng" dirty="0" smtClean="0">
                <a:solidFill>
                  <a:srgbClr val="7030A0"/>
                </a:solidFill>
              </a:rPr>
              <a:t>может получить </a:t>
            </a:r>
            <a:r>
              <a:rPr lang="ru-RU" u="sng" dirty="0">
                <a:solidFill>
                  <a:srgbClr val="7030A0"/>
                </a:solidFill>
              </a:rPr>
              <a:t>частичный или полный контроль</a:t>
            </a:r>
            <a:r>
              <a:rPr lang="ru-RU" dirty="0">
                <a:solidFill>
                  <a:schemeClr val="tx1"/>
                </a:solidFill>
              </a:rPr>
              <a:t> над атакуемым хостом. </a:t>
            </a:r>
          </a:p>
          <a:p>
            <a:endParaRPr lang="ru-RU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053606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640"/>
            <a:ext cx="8528735" cy="1143000"/>
          </a:xfrm>
        </p:spPr>
        <p:txBody>
          <a:bodyPr/>
          <a:lstStyle/>
          <a:p>
            <a:r>
              <a:rPr lang="ru-RU" dirty="0"/>
              <a:t>Реализации атаки требует решения двух подзадач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132856"/>
            <a:ext cx="8424936" cy="3384376"/>
          </a:xfrm>
        </p:spPr>
        <p:txBody>
          <a:bodyPr/>
          <a:lstStyle/>
          <a:p>
            <a:pPr marL="560070" indent="-514350">
              <a:buFont typeface="+mj-lt"/>
              <a:buAutoNum type="arabicParenR"/>
            </a:pPr>
            <a:r>
              <a:rPr lang="ru-RU" sz="3200" b="1" dirty="0" smtClean="0">
                <a:solidFill>
                  <a:srgbClr val="7030A0"/>
                </a:solidFill>
              </a:rPr>
              <a:t>Подготовка </a:t>
            </a:r>
            <a:r>
              <a:rPr lang="ru-RU" sz="3200" b="1" dirty="0">
                <a:solidFill>
                  <a:srgbClr val="7030A0"/>
                </a:solidFill>
              </a:rPr>
              <a:t>кода</a:t>
            </a:r>
            <a:r>
              <a:rPr lang="ru-RU" sz="3200" dirty="0"/>
              <a:t>, который будет выполняться в контексте привилегированной программы.</a:t>
            </a:r>
          </a:p>
          <a:p>
            <a:pPr marL="560070" indent="-514350">
              <a:buFont typeface="+mj-lt"/>
              <a:buAutoNum type="arabicParenR"/>
            </a:pPr>
            <a:r>
              <a:rPr lang="ru-RU" sz="3200" b="1" dirty="0" smtClean="0">
                <a:solidFill>
                  <a:srgbClr val="7030A0"/>
                </a:solidFill>
              </a:rPr>
              <a:t>Изменение </a:t>
            </a:r>
            <a:r>
              <a:rPr lang="ru-RU" sz="3200" b="1" dirty="0">
                <a:solidFill>
                  <a:srgbClr val="7030A0"/>
                </a:solidFill>
              </a:rPr>
              <a:t>последовательности выполнения программы </a:t>
            </a:r>
            <a:r>
              <a:rPr lang="ru-RU" sz="3200" dirty="0"/>
              <a:t>с передачей управления подготовленному коду.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532028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3940"/>
            <a:ext cx="8744759" cy="1143000"/>
          </a:xfrm>
        </p:spPr>
        <p:txBody>
          <a:bodyPr/>
          <a:lstStyle/>
          <a:p>
            <a:r>
              <a:rPr lang="ru-RU" dirty="0" smtClean="0"/>
              <a:t>Подзадача </a:t>
            </a:r>
            <a:r>
              <a:rPr lang="ru-RU" dirty="0"/>
              <a:t>подготовки кода.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8352928" cy="5805264"/>
          </a:xfrm>
        </p:spPr>
        <p:txBody>
          <a:bodyPr>
            <a:normAutofit fontScale="77500" lnSpcReduction="2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rgbClr val="7030A0"/>
                </a:solidFill>
              </a:rPr>
              <a:t>Подготавливаемый </a:t>
            </a:r>
            <a:r>
              <a:rPr lang="ru-RU" dirty="0">
                <a:solidFill>
                  <a:srgbClr val="7030A0"/>
                </a:solidFill>
              </a:rPr>
              <a:t>код </a:t>
            </a:r>
            <a:r>
              <a:rPr lang="ru-RU" dirty="0"/>
              <a:t>представляет собой исполняемый машинные инструкции соответствующего процессора и </a:t>
            </a:r>
            <a:r>
              <a:rPr lang="ru-RU" u="sng" dirty="0">
                <a:solidFill>
                  <a:srgbClr val="7030A0"/>
                </a:solidFill>
              </a:rPr>
              <a:t>может передаваться в программу в качестве ее параметра</a:t>
            </a:r>
            <a:r>
              <a:rPr lang="ru-RU" dirty="0"/>
              <a:t> или команды.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При </a:t>
            </a:r>
            <a:r>
              <a:rPr lang="ru-RU" dirty="0"/>
              <a:t>этом </a:t>
            </a:r>
            <a:r>
              <a:rPr lang="ru-RU" dirty="0">
                <a:solidFill>
                  <a:srgbClr val="7030A0"/>
                </a:solidFill>
              </a:rPr>
              <a:t>параметр или команда сохраняется программой в </a:t>
            </a:r>
            <a:r>
              <a:rPr lang="ru-RU" dirty="0"/>
              <a:t>отведенном для этого </a:t>
            </a:r>
            <a:r>
              <a:rPr lang="ru-RU" u="sng" dirty="0">
                <a:solidFill>
                  <a:srgbClr val="7030A0"/>
                </a:solidFill>
              </a:rPr>
              <a:t>буфере</a:t>
            </a:r>
            <a:r>
              <a:rPr lang="ru-RU" dirty="0">
                <a:solidFill>
                  <a:srgbClr val="7030A0"/>
                </a:solidFill>
              </a:rPr>
              <a:t>.</a:t>
            </a:r>
            <a:r>
              <a:rPr lang="ru-RU" dirty="0"/>
              <a:t>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rgbClr val="7030A0"/>
                </a:solidFill>
              </a:rPr>
              <a:t>Буфер</a:t>
            </a:r>
            <a:r>
              <a:rPr lang="ru-RU" dirty="0" smtClean="0"/>
              <a:t> </a:t>
            </a:r>
            <a:r>
              <a:rPr lang="ru-RU" dirty="0"/>
              <a:t>может находится в любой области памяти: 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i="1" u="sng" dirty="0" smtClean="0">
                <a:solidFill>
                  <a:srgbClr val="7030A0"/>
                </a:solidFill>
              </a:rPr>
              <a:t>в </a:t>
            </a:r>
            <a:r>
              <a:rPr lang="ru-RU" i="1" u="sng" dirty="0">
                <a:solidFill>
                  <a:srgbClr val="7030A0"/>
                </a:solidFill>
              </a:rPr>
              <a:t>стеке (локальные, автоматические переменные), </a:t>
            </a:r>
            <a:endParaRPr lang="ru-RU" i="1" u="sng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i="1" u="sng" dirty="0" smtClean="0">
                <a:solidFill>
                  <a:srgbClr val="7030A0"/>
                </a:solidFill>
              </a:rPr>
              <a:t>в </a:t>
            </a:r>
            <a:r>
              <a:rPr lang="ru-RU" i="1" u="sng" dirty="0">
                <a:solidFill>
                  <a:srgbClr val="7030A0"/>
                </a:solidFill>
              </a:rPr>
              <a:t>динамически распределяемой памяти, </a:t>
            </a:r>
            <a:endParaRPr lang="ru-RU" i="1" u="sng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i="1" u="sng" dirty="0" smtClean="0">
                <a:solidFill>
                  <a:srgbClr val="7030A0"/>
                </a:solidFill>
              </a:rPr>
              <a:t>в </a:t>
            </a:r>
            <a:r>
              <a:rPr lang="ru-RU" i="1" u="sng" dirty="0">
                <a:solidFill>
                  <a:srgbClr val="7030A0"/>
                </a:solidFill>
              </a:rPr>
              <a:t>области статических данных. </a:t>
            </a:r>
            <a:endParaRPr lang="ru-RU" i="1" u="sng" dirty="0" smtClean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i="1" dirty="0" smtClean="0"/>
              <a:t>Например</a:t>
            </a:r>
            <a:r>
              <a:rPr lang="ru-RU" i="1" dirty="0"/>
              <a:t>, программе, запрашивающей ввод строки, под видом строки может быть передан нужный атакующему код, которому в дальнейшем будет передано управление.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rgbClr val="7030A0"/>
                </a:solidFill>
              </a:rPr>
              <a:t>Нужный </a:t>
            </a:r>
            <a:r>
              <a:rPr lang="ru-RU" dirty="0">
                <a:solidFill>
                  <a:srgbClr val="7030A0"/>
                </a:solidFill>
              </a:rPr>
              <a:t>код не передается в программу</a:t>
            </a:r>
            <a:r>
              <a:rPr lang="ru-RU" dirty="0"/>
              <a:t>, так как он уже присутствует в ней самой или в ее адресном </a:t>
            </a:r>
            <a:r>
              <a:rPr lang="ru-RU" dirty="0" smtClean="0"/>
              <a:t>пространстве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rgbClr val="7030A0"/>
                </a:solidFill>
              </a:rPr>
              <a:t>Требуется</a:t>
            </a:r>
            <a:r>
              <a:rPr lang="ru-RU" dirty="0" smtClean="0"/>
              <a:t> </a:t>
            </a:r>
            <a:r>
              <a:rPr lang="ru-RU" dirty="0"/>
              <a:t>лишь </a:t>
            </a:r>
            <a:r>
              <a:rPr lang="ru-RU" u="sng" dirty="0">
                <a:solidFill>
                  <a:srgbClr val="7030A0"/>
                </a:solidFill>
              </a:rPr>
              <a:t>его параметризация</a:t>
            </a:r>
            <a:r>
              <a:rPr lang="ru-RU" dirty="0"/>
              <a:t>. </a:t>
            </a: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i="1" dirty="0" smtClean="0">
                <a:solidFill>
                  <a:schemeClr val="tx1"/>
                </a:solidFill>
              </a:rPr>
              <a:t>Например</a:t>
            </a:r>
            <a:r>
              <a:rPr lang="ru-RU" i="1" dirty="0">
                <a:solidFill>
                  <a:schemeClr val="tx1"/>
                </a:solidFill>
              </a:rPr>
              <a:t>, подготовка параметра для функции запуска программы. В данном случае атакующему требуется изменить или сформировать нужный параметр </a:t>
            </a:r>
            <a:r>
              <a:rPr lang="ru-RU" i="1" dirty="0" smtClean="0">
                <a:solidFill>
                  <a:schemeClr val="tx1"/>
                </a:solidFill>
              </a:rPr>
              <a:t>(указатель </a:t>
            </a:r>
            <a:r>
              <a:rPr lang="ru-RU" i="1" dirty="0">
                <a:solidFill>
                  <a:schemeClr val="tx1"/>
                </a:solidFill>
              </a:rPr>
              <a:t>на строку с названием программы), а не сам код. </a:t>
            </a:r>
            <a:endParaRPr lang="ru-RU" i="1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Параметр </a:t>
            </a:r>
            <a:r>
              <a:rPr lang="ru-RU" dirty="0"/>
              <a:t>также </a:t>
            </a:r>
            <a:r>
              <a:rPr lang="ru-RU" dirty="0">
                <a:solidFill>
                  <a:srgbClr val="7030A0"/>
                </a:solidFill>
              </a:rPr>
              <a:t>может находится </a:t>
            </a:r>
            <a:r>
              <a:rPr lang="ru-RU" u="sng" dirty="0">
                <a:solidFill>
                  <a:srgbClr val="7030A0"/>
                </a:solidFill>
              </a:rPr>
              <a:t>в любой области памяти</a:t>
            </a:r>
            <a:r>
              <a:rPr lang="ru-RU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dirty="0" smtClean="0"/>
              <a:t>Если </a:t>
            </a:r>
            <a:r>
              <a:rPr lang="ru-RU" dirty="0"/>
              <a:t>параметризированный </a:t>
            </a:r>
            <a:r>
              <a:rPr lang="ru-RU" dirty="0">
                <a:solidFill>
                  <a:srgbClr val="7030A0"/>
                </a:solidFill>
              </a:rPr>
              <a:t>код уже присутствует </a:t>
            </a:r>
            <a:r>
              <a:rPr lang="ru-RU" dirty="0"/>
              <a:t>в адресном пространстве программы, </a:t>
            </a:r>
            <a:r>
              <a:rPr lang="ru-RU" u="sng" dirty="0">
                <a:solidFill>
                  <a:srgbClr val="7030A0"/>
                </a:solidFill>
              </a:rPr>
              <a:t>то подготовки кода не требуется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3431606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26640"/>
            <a:ext cx="8904932" cy="1143000"/>
          </a:xfrm>
        </p:spPr>
        <p:txBody>
          <a:bodyPr/>
          <a:lstStyle/>
          <a:p>
            <a:r>
              <a:rPr lang="ru-RU" dirty="0" smtClean="0"/>
              <a:t>Передача </a:t>
            </a:r>
            <a:r>
              <a:rPr lang="ru-RU" dirty="0"/>
              <a:t>управления подготовленному коду.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8496944" cy="4986888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ru-RU" dirty="0"/>
              <a:t>В основе этих способов лежит </a:t>
            </a:r>
            <a:r>
              <a:rPr lang="ru-RU" dirty="0">
                <a:solidFill>
                  <a:srgbClr val="7030A0"/>
                </a:solidFill>
              </a:rPr>
              <a:t>переполнение</a:t>
            </a:r>
            <a:r>
              <a:rPr lang="ru-RU" dirty="0"/>
              <a:t> буфера, </a:t>
            </a:r>
            <a:r>
              <a:rPr lang="ru-RU" dirty="0" smtClean="0"/>
              <a:t>т.е</a:t>
            </a:r>
            <a:r>
              <a:rPr lang="ru-RU" dirty="0"/>
              <a:t>. </a:t>
            </a:r>
            <a:r>
              <a:rPr lang="ru-RU" u="sng" dirty="0">
                <a:solidFill>
                  <a:srgbClr val="7030A0"/>
                </a:solidFill>
              </a:rPr>
              <a:t>блока памяти, выделенного под переменную. </a:t>
            </a:r>
            <a:endParaRPr lang="ru-RU" u="sng" dirty="0" smtClean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Переполнение </a:t>
            </a:r>
            <a:r>
              <a:rPr lang="ru-RU" dirty="0"/>
              <a:t>возникает </a:t>
            </a:r>
            <a:r>
              <a:rPr lang="ru-RU" u="sng" dirty="0">
                <a:solidFill>
                  <a:srgbClr val="7030A0"/>
                </a:solidFill>
              </a:rPr>
              <a:t>при отсутствии проверки выхода за границы буфера. </a:t>
            </a:r>
            <a:endParaRPr lang="ru-RU" u="sng" dirty="0" smtClean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Таким </a:t>
            </a:r>
            <a:r>
              <a:rPr lang="ru-RU" dirty="0"/>
              <a:t>образом, искажается содержимое других переменных состояния и параметров программы, которые входят в область переполнения буфера. </a:t>
            </a: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>
                <a:solidFill>
                  <a:srgbClr val="7030A0"/>
                </a:solidFill>
              </a:rPr>
              <a:t>Типы </a:t>
            </a:r>
            <a:r>
              <a:rPr lang="ru-RU" dirty="0">
                <a:solidFill>
                  <a:srgbClr val="7030A0"/>
                </a:solidFill>
              </a:rPr>
              <a:t>искажаемых объектов</a:t>
            </a:r>
            <a:r>
              <a:rPr lang="ru-RU" dirty="0"/>
              <a:t>-переменных </a:t>
            </a:r>
            <a:r>
              <a:rPr lang="ru-RU" u="sng" dirty="0">
                <a:solidFill>
                  <a:srgbClr val="7030A0"/>
                </a:solidFill>
              </a:rPr>
              <a:t>определяет способ передачи управления </a:t>
            </a:r>
            <a:r>
              <a:rPr lang="ru-RU" dirty="0"/>
              <a:t>коду атакующего и могут быть </a:t>
            </a:r>
            <a:r>
              <a:rPr lang="ru-RU" dirty="0" smtClean="0"/>
              <a:t>следующими: 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Искажение адреса возврата из </a:t>
            </a:r>
            <a:r>
              <a:rPr lang="ru-RU" dirty="0" smtClean="0"/>
              <a:t>функции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Искажение указателя </a:t>
            </a:r>
            <a:r>
              <a:rPr lang="ru-RU" dirty="0" smtClean="0"/>
              <a:t>функции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Искажение таблиц </a:t>
            </a:r>
            <a:r>
              <a:rPr lang="ru-RU" dirty="0" smtClean="0"/>
              <a:t>переходов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/>
              <a:t>Искажение указателей данных </a:t>
            </a:r>
          </a:p>
        </p:txBody>
      </p:sp>
    </p:spTree>
    <p:extLst>
      <p:ext uri="{BB962C8B-B14F-4D97-AF65-F5344CB8AC3E}">
        <p14:creationId xmlns:p14="http://schemas.microsoft.com/office/powerpoint/2010/main" val="869799484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Искажение адреса возврата из функции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908720"/>
            <a:ext cx="7776864" cy="2520280"/>
          </a:xfrm>
        </p:spPr>
        <p:txBody>
          <a:bodyPr/>
          <a:lstStyle/>
          <a:p>
            <a:r>
              <a:rPr lang="ru-RU" dirty="0"/>
              <a:t>Так как вызову функции сопутствует занесение адреса возврата в стек, то при его подмене атакующим, управление передается по заданному им адресу. </a:t>
            </a:r>
            <a:endParaRPr lang="ru-RU" dirty="0" smtClean="0"/>
          </a:p>
          <a:p>
            <a:r>
              <a:rPr lang="ru-RU" dirty="0" smtClean="0"/>
              <a:t>Здесь </a:t>
            </a:r>
            <a:r>
              <a:rPr lang="ru-RU" dirty="0"/>
              <a:t>используется переполнение буфера локальных переменных функции, которые также создаются в стеке. </a:t>
            </a:r>
          </a:p>
        </p:txBody>
      </p:sp>
    </p:spTree>
    <p:extLst>
      <p:ext uri="{BB962C8B-B14F-4D97-AF65-F5344CB8AC3E}">
        <p14:creationId xmlns:p14="http://schemas.microsoft.com/office/powerpoint/2010/main" val="2998229722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80920" cy="1143000"/>
          </a:xfrm>
        </p:spPr>
        <p:txBody>
          <a:bodyPr/>
          <a:lstStyle/>
          <a:p>
            <a:r>
              <a:rPr lang="ru-RU" dirty="0" smtClean="0"/>
              <a:t>Пример: Искажение </a:t>
            </a:r>
            <a:r>
              <a:rPr lang="ru-RU" dirty="0"/>
              <a:t>адреса возврата из функции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420888"/>
            <a:ext cx="8352928" cy="4176464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namelen</a:t>
            </a:r>
            <a:r>
              <a:rPr lang="ru-RU" dirty="0"/>
              <a:t> (</a:t>
            </a:r>
            <a:r>
              <a:rPr lang="ru-RU" dirty="0" err="1"/>
              <a:t>void</a:t>
            </a:r>
            <a:r>
              <a:rPr lang="ru-RU" dirty="0"/>
              <a:t>) {</a:t>
            </a:r>
          </a:p>
          <a:p>
            <a:r>
              <a:rPr lang="ru-RU" dirty="0" err="1"/>
              <a:t>char</a:t>
            </a:r>
            <a:r>
              <a:rPr lang="ru-RU" dirty="0"/>
              <a:t> </a:t>
            </a:r>
            <a:r>
              <a:rPr lang="ru-RU" dirty="0" err="1"/>
              <a:t>name</a:t>
            </a:r>
            <a:r>
              <a:rPr lang="ru-RU" dirty="0"/>
              <a:t>[21];</a:t>
            </a:r>
          </a:p>
          <a:p>
            <a:r>
              <a:rPr lang="ru-RU" dirty="0" err="1"/>
              <a:t>gets</a:t>
            </a:r>
            <a:r>
              <a:rPr lang="ru-RU" dirty="0"/>
              <a:t>(</a:t>
            </a:r>
            <a:r>
              <a:rPr lang="ru-RU" dirty="0" err="1"/>
              <a:t>name</a:t>
            </a:r>
            <a:r>
              <a:rPr lang="ru-RU" dirty="0"/>
              <a:t>);</a:t>
            </a:r>
          </a:p>
          <a:p>
            <a:r>
              <a:rPr lang="ru-RU" dirty="0" err="1"/>
              <a:t>return</a:t>
            </a:r>
            <a:r>
              <a:rPr lang="ru-RU" dirty="0"/>
              <a:t> </a:t>
            </a:r>
            <a:r>
              <a:rPr lang="ru-RU" dirty="0" err="1"/>
              <a:t>strlen</a:t>
            </a:r>
            <a:r>
              <a:rPr lang="ru-RU" dirty="0"/>
              <a:t>(</a:t>
            </a:r>
            <a:r>
              <a:rPr lang="ru-RU" dirty="0" err="1"/>
              <a:t>name</a:t>
            </a:r>
            <a:r>
              <a:rPr lang="ru-RU" dirty="0"/>
              <a:t>);</a:t>
            </a:r>
          </a:p>
          <a:p>
            <a:r>
              <a:rPr lang="ru-RU" dirty="0"/>
              <a:t>}</a:t>
            </a:r>
          </a:p>
          <a:p>
            <a:r>
              <a:rPr lang="ru-RU" dirty="0"/>
              <a:t>Из примера видно, что при вводе имени размером более 20 символов частью строки будет замещен адрес возврата из функции. </a:t>
            </a:r>
            <a:endParaRPr lang="ru-RU" dirty="0" smtClean="0"/>
          </a:p>
          <a:p>
            <a:r>
              <a:rPr lang="ru-RU" dirty="0" smtClean="0"/>
              <a:t>Далее</a:t>
            </a:r>
            <a:r>
              <a:rPr lang="ru-RU" dirty="0"/>
              <a:t>, при выполнении инструкции возврата из подпрограммы, управление будет передано по адресу, который образуют соответствующие позиции введенной строки и в обычной ситуации будет получено сообщение об ошибке операционной системы. </a:t>
            </a:r>
          </a:p>
        </p:txBody>
      </p:sp>
    </p:spTree>
    <p:extLst>
      <p:ext uri="{BB962C8B-B14F-4D97-AF65-F5344CB8AC3E}">
        <p14:creationId xmlns:p14="http://schemas.microsoft.com/office/powerpoint/2010/main" val="1818899299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136903" cy="1143000"/>
          </a:xfrm>
        </p:spPr>
        <p:txBody>
          <a:bodyPr/>
          <a:lstStyle/>
          <a:p>
            <a:r>
              <a:rPr lang="ru-RU" dirty="0"/>
              <a:t>Схема атаки “срыв стека”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2607"/>
            <a:ext cx="7272808" cy="4995910"/>
          </a:xfrm>
        </p:spPr>
      </p:pic>
    </p:spTree>
    <p:extLst>
      <p:ext uri="{BB962C8B-B14F-4D97-AF65-F5344CB8AC3E}">
        <p14:creationId xmlns:p14="http://schemas.microsoft.com/office/powerpoint/2010/main" val="892072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219"/>
            <a:ext cx="7694240" cy="1143000"/>
          </a:xfrm>
        </p:spPr>
        <p:txBody>
          <a:bodyPr/>
          <a:lstStyle/>
          <a:p>
            <a:r>
              <a:rPr lang="ru-RU" sz="4000" dirty="0" smtClean="0"/>
              <a:t>Применение симметричных </a:t>
            </a:r>
            <a:r>
              <a:rPr lang="ru-RU" sz="4000" dirty="0" err="1" smtClean="0"/>
              <a:t>криптоалгоритмов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8784976" cy="505889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Абонентского </a:t>
            </a:r>
            <a:r>
              <a:rPr lang="ru-RU" sz="2400" b="1" dirty="0">
                <a:solidFill>
                  <a:schemeClr val="accent1"/>
                </a:solidFill>
              </a:rPr>
              <a:t>шифрования данных </a:t>
            </a:r>
            <a:r>
              <a:rPr lang="ru-RU" sz="2400" dirty="0" smtClean="0"/>
              <a:t>(информации</a:t>
            </a:r>
            <a:r>
              <a:rPr lang="ru-RU" sz="2400" dirty="0"/>
              <a:t>, предназначенной для отправки кому-либо, например, через </a:t>
            </a:r>
            <a:r>
              <a:rPr lang="ru-RU" sz="2400" dirty="0" smtClean="0"/>
              <a:t>Интернет). 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В </a:t>
            </a:r>
            <a:r>
              <a:rPr lang="ru-RU" sz="2400" b="1" dirty="0">
                <a:solidFill>
                  <a:schemeClr val="accent1"/>
                </a:solidFill>
              </a:rPr>
              <a:t>качестве национальных стандартов шифрования</a:t>
            </a:r>
            <a:r>
              <a:rPr lang="ru-RU" sz="2400" dirty="0"/>
              <a:t>: AES, 3DES (США), ГОСТ 28147-89 (Россия, Беларусь).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При </a:t>
            </a:r>
            <a:r>
              <a:rPr lang="ru-RU" sz="2400" b="1" dirty="0">
                <a:solidFill>
                  <a:schemeClr val="accent1"/>
                </a:solidFill>
              </a:rPr>
              <a:t>обработке финансовой информации </a:t>
            </a:r>
            <a:r>
              <a:rPr lang="ru-RU" sz="2400" dirty="0"/>
              <a:t>(эмиссия и обработка карт VISA), шифровании потоков информации (канальные шифраторы), шифровании информации, передаваемой по стандарту GSM (A8).</a:t>
            </a:r>
          </a:p>
          <a:p>
            <a:pPr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accent1"/>
                </a:solidFill>
              </a:rPr>
              <a:t>Для </a:t>
            </a:r>
            <a:r>
              <a:rPr lang="ru-RU" sz="2400" b="1" dirty="0">
                <a:solidFill>
                  <a:schemeClr val="accent1"/>
                </a:solidFill>
              </a:rPr>
              <a:t>защиты соединений в TLS</a:t>
            </a:r>
            <a:r>
              <a:rPr lang="ru-RU" sz="2400" dirty="0"/>
              <a:t> </a:t>
            </a:r>
            <a:r>
              <a:rPr lang="ru-RU" sz="2400" dirty="0" smtClean="0"/>
              <a:t>(протокол используется </a:t>
            </a:r>
            <a:r>
              <a:rPr lang="ru-RU" sz="2400" dirty="0"/>
              <a:t>в приложениях, работающих с сетью Интернет, таких как веб-браузеры, работа с электронной почтой, обмен мгновенными сообщениями и IP-телефония (</a:t>
            </a:r>
            <a:r>
              <a:rPr lang="ru-RU" sz="2400" dirty="0" err="1"/>
              <a:t>VoIP</a:t>
            </a:r>
            <a:r>
              <a:rPr lang="ru-RU" sz="2400" dirty="0" smtClean="0"/>
              <a:t>)).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7520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7406208" cy="1143000"/>
          </a:xfrm>
        </p:spPr>
        <p:txBody>
          <a:bodyPr/>
          <a:lstStyle/>
          <a:p>
            <a:r>
              <a:rPr lang="ru-RU" dirty="0"/>
              <a:t>Искажение указателя функции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208912" cy="4986888"/>
          </a:xfrm>
        </p:spPr>
        <p:txBody>
          <a:bodyPr/>
          <a:lstStyle/>
          <a:p>
            <a:r>
              <a:rPr lang="ru-RU" dirty="0"/>
              <a:t>В данном случае атаке подвергаются переменные, содержащие указатели на функции. </a:t>
            </a:r>
            <a:endParaRPr lang="ru-RU" dirty="0" smtClean="0"/>
          </a:p>
          <a:p>
            <a:r>
              <a:rPr lang="ru-RU" dirty="0" smtClean="0"/>
              <a:t>Эти </a:t>
            </a:r>
            <a:r>
              <a:rPr lang="ru-RU" dirty="0"/>
              <a:t>переменные могут располагаться в любой области памяти, не только в стеке но и в области динамически и статически выделяемых данных. </a:t>
            </a:r>
            <a:endParaRPr lang="ru-RU" dirty="0" smtClean="0"/>
          </a:p>
          <a:p>
            <a:r>
              <a:rPr lang="ru-RU" dirty="0" smtClean="0"/>
              <a:t>Атакующий </a:t>
            </a:r>
            <a:r>
              <a:rPr lang="ru-RU" dirty="0"/>
              <a:t>организовывает переполнение буфера, которое искажает данные указатели, и далее при вызове функций по этим указателям управление передается подготовленному коду. </a:t>
            </a:r>
          </a:p>
        </p:txBody>
      </p:sp>
    </p:spTree>
    <p:extLst>
      <p:ext uri="{BB962C8B-B14F-4D97-AF65-F5344CB8AC3E}">
        <p14:creationId xmlns:p14="http://schemas.microsoft.com/office/powerpoint/2010/main" val="3635357810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478216" cy="1143000"/>
          </a:xfrm>
        </p:spPr>
        <p:txBody>
          <a:bodyPr/>
          <a:lstStyle/>
          <a:p>
            <a:r>
              <a:rPr lang="ru-RU" dirty="0"/>
              <a:t>Искажение таблиц переходов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844824"/>
            <a:ext cx="7992888" cy="4698856"/>
          </a:xfrm>
        </p:spPr>
        <p:txBody>
          <a:bodyPr/>
          <a:lstStyle/>
          <a:p>
            <a:r>
              <a:rPr lang="ru-RU" dirty="0"/>
              <a:t>В результате компиляции часто создаются так называемые таблицы переходов, которые могут использоваться в целях оптимизации, динамического связывания кода, обработки исключений и т.п. </a:t>
            </a:r>
            <a:endParaRPr lang="ru-RU" dirty="0" smtClean="0"/>
          </a:p>
          <a:p>
            <a:r>
              <a:rPr lang="ru-RU" dirty="0" smtClean="0"/>
              <a:t>Искажение </a:t>
            </a:r>
            <a:r>
              <a:rPr lang="ru-RU" dirty="0"/>
              <a:t>таких таблиц вызванное переполнением буфера позволяет передать управление подготовленному коду.</a:t>
            </a:r>
          </a:p>
        </p:txBody>
      </p:sp>
    </p:spTree>
    <p:extLst>
      <p:ext uri="{BB962C8B-B14F-4D97-AF65-F5344CB8AC3E}">
        <p14:creationId xmlns:p14="http://schemas.microsoft.com/office/powerpoint/2010/main" val="3136312562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694240" cy="1143000"/>
          </a:xfrm>
        </p:spPr>
        <p:txBody>
          <a:bodyPr/>
          <a:lstStyle/>
          <a:p>
            <a:r>
              <a:rPr lang="ru-RU" dirty="0"/>
              <a:t>Искажение указателей данных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844824"/>
            <a:ext cx="7920880" cy="4626848"/>
          </a:xfrm>
        </p:spPr>
        <p:txBody>
          <a:bodyPr/>
          <a:lstStyle/>
          <a:p>
            <a:r>
              <a:rPr lang="ru-RU" dirty="0"/>
              <a:t>Данный способ </a:t>
            </a:r>
            <a:r>
              <a:rPr lang="ru-RU" dirty="0">
                <a:solidFill>
                  <a:srgbClr val="7030A0"/>
                </a:solidFill>
              </a:rPr>
              <a:t>не предусматривает явной передачи управления подготовленному коду</a:t>
            </a:r>
            <a:r>
              <a:rPr lang="ru-RU" dirty="0"/>
              <a:t>, но </a:t>
            </a:r>
            <a:r>
              <a:rPr lang="ru-RU" b="1" dirty="0">
                <a:solidFill>
                  <a:srgbClr val="7030A0"/>
                </a:solidFill>
              </a:rPr>
              <a:t>предполагает, что передача происходит на основании оригинального алгоритма </a:t>
            </a:r>
            <a:r>
              <a:rPr lang="ru-RU" dirty="0"/>
              <a:t>программы. </a:t>
            </a:r>
            <a:endParaRPr lang="ru-RU" dirty="0" smtClean="0"/>
          </a:p>
          <a:p>
            <a:r>
              <a:rPr lang="ru-RU" dirty="0" smtClean="0"/>
              <a:t>Подготовленный </a:t>
            </a:r>
            <a:r>
              <a:rPr lang="ru-RU" dirty="0">
                <a:solidFill>
                  <a:srgbClr val="7030A0"/>
                </a:solidFill>
              </a:rPr>
              <a:t>код запускается в ходе обычной, не искаженной</a:t>
            </a:r>
            <a:r>
              <a:rPr lang="ru-RU" dirty="0"/>
              <a:t>, последовательности исполнения программы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4967948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540"/>
            <a:ext cx="9144000" cy="1029196"/>
          </a:xfrm>
        </p:spPr>
        <p:txBody>
          <a:bodyPr/>
          <a:lstStyle/>
          <a:p>
            <a:r>
              <a:rPr lang="ru-RU" sz="4400" dirty="0"/>
              <a:t>Рассмотрим следующий фрагмент программы на C.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556792"/>
            <a:ext cx="8136904" cy="5184576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foo</a:t>
            </a:r>
            <a:r>
              <a:rPr lang="ru-RU" dirty="0"/>
              <a:t>(</a:t>
            </a:r>
            <a:r>
              <a:rPr lang="ru-RU" dirty="0" err="1"/>
              <a:t>char</a:t>
            </a:r>
            <a:r>
              <a:rPr lang="ru-RU" dirty="0"/>
              <a:t> * </a:t>
            </a:r>
            <a:r>
              <a:rPr lang="ru-RU" dirty="0" err="1"/>
              <a:t>arg</a:t>
            </a:r>
            <a:r>
              <a:rPr lang="ru-RU" dirty="0"/>
              <a:t>) {</a:t>
            </a:r>
          </a:p>
          <a:p>
            <a:r>
              <a:rPr lang="ru-RU" dirty="0" err="1"/>
              <a:t>char</a:t>
            </a:r>
            <a:r>
              <a:rPr lang="ru-RU" dirty="0"/>
              <a:t> * p = </a:t>
            </a:r>
            <a:r>
              <a:rPr lang="ru-RU" dirty="0" err="1"/>
              <a:t>arg</a:t>
            </a:r>
            <a:r>
              <a:rPr lang="ru-RU" dirty="0"/>
              <a:t>; // уязвимый указатель </a:t>
            </a:r>
          </a:p>
          <a:p>
            <a:r>
              <a:rPr lang="ru-RU" dirty="0" err="1"/>
              <a:t>char</a:t>
            </a:r>
            <a:r>
              <a:rPr lang="ru-RU" dirty="0"/>
              <a:t> a[40]; // переполняемый буфер</a:t>
            </a:r>
          </a:p>
          <a:p>
            <a:r>
              <a:rPr lang="ru-RU" dirty="0" err="1"/>
              <a:t>gets</a:t>
            </a:r>
            <a:r>
              <a:rPr lang="ru-RU" dirty="0"/>
              <a:t>(a); // применение </a:t>
            </a:r>
            <a:r>
              <a:rPr lang="ru-RU" dirty="0" err="1"/>
              <a:t>gets</a:t>
            </a:r>
            <a:r>
              <a:rPr lang="ru-RU" dirty="0"/>
              <a:t>() реализует уязвимость</a:t>
            </a:r>
          </a:p>
          <a:p>
            <a:r>
              <a:rPr lang="ru-RU" dirty="0" err="1"/>
              <a:t>gets</a:t>
            </a:r>
            <a:r>
              <a:rPr lang="ru-RU" dirty="0"/>
              <a:t>(p); // искажение кода</a:t>
            </a:r>
          </a:p>
          <a:p>
            <a:r>
              <a:rPr lang="ru-RU" dirty="0"/>
              <a:t>}</a:t>
            </a:r>
          </a:p>
          <a:p>
            <a:r>
              <a:rPr lang="ru-RU" dirty="0"/>
              <a:t>Здесь переполнение буфера </a:t>
            </a:r>
            <a:r>
              <a:rPr lang="ru-RU" b="1" dirty="0">
                <a:solidFill>
                  <a:srgbClr val="7030A0"/>
                </a:solidFill>
              </a:rPr>
              <a:t>a</a:t>
            </a:r>
            <a:r>
              <a:rPr lang="ru-RU" dirty="0"/>
              <a:t> вызывает подмену указателя </a:t>
            </a:r>
            <a:r>
              <a:rPr lang="ru-RU" b="1" dirty="0">
                <a:solidFill>
                  <a:srgbClr val="7030A0"/>
                </a:solidFill>
              </a:rPr>
              <a:t>p</a:t>
            </a:r>
            <a:r>
              <a:rPr lang="ru-RU" dirty="0"/>
              <a:t> и последующую запись строки по адресу искаженного указателя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Вводимая </a:t>
            </a:r>
            <a:r>
              <a:rPr lang="ru-RU" dirty="0"/>
              <a:t>строка содержит код атакующего. </a:t>
            </a:r>
            <a:endParaRPr lang="ru-RU" dirty="0" smtClean="0"/>
          </a:p>
          <a:p>
            <a:r>
              <a:rPr lang="ru-RU" dirty="0" smtClean="0"/>
              <a:t>Такая </a:t>
            </a:r>
            <a:r>
              <a:rPr lang="ru-RU" dirty="0"/>
              <a:t>схема атаки часто используется для корректировки (</a:t>
            </a:r>
            <a:r>
              <a:rPr lang="ru-RU" dirty="0" err="1"/>
              <a:t>patch</a:t>
            </a:r>
            <a:r>
              <a:rPr lang="ru-RU" dirty="0"/>
              <a:t>) части кода программы или кода динамических и статических библиотек, располагающихся в памяти по фиксированным адресам. </a:t>
            </a:r>
            <a:endParaRPr lang="ru-RU" dirty="0" smtClean="0"/>
          </a:p>
          <a:p>
            <a:r>
              <a:rPr lang="ru-RU" dirty="0" smtClean="0"/>
              <a:t>Например</a:t>
            </a:r>
            <a:r>
              <a:rPr lang="ru-RU" dirty="0"/>
              <a:t>, корректировка-подмена системных функции выхода из программы или запуска процесса.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365511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532" y="61912"/>
            <a:ext cx="8836955" cy="1143000"/>
          </a:xfrm>
        </p:spPr>
        <p:txBody>
          <a:bodyPr/>
          <a:lstStyle/>
          <a:p>
            <a:r>
              <a:rPr lang="ru-RU" sz="4400" dirty="0"/>
              <a:t>Таблица </a:t>
            </a:r>
            <a:r>
              <a:rPr lang="ru-RU" sz="4400" dirty="0" smtClean="0"/>
              <a:t>Классификация </a:t>
            </a:r>
            <a:r>
              <a:rPr lang="ru-RU" sz="4400" dirty="0"/>
              <a:t>атак по переполнению буфера</a:t>
            </a:r>
            <a:br>
              <a:rPr lang="ru-RU" sz="4400" dirty="0"/>
            </a:br>
            <a:endParaRPr lang="ru-RU" sz="4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376406" y="479524"/>
            <a:ext cx="7697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539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87887176"/>
              </p:ext>
            </p:extLst>
          </p:nvPr>
        </p:nvGraphicFramePr>
        <p:xfrm>
          <a:off x="467544" y="1700807"/>
          <a:ext cx="8208912" cy="5040562"/>
        </p:xfrm>
        <a:graphic>
          <a:graphicData uri="http://schemas.openxmlformats.org/drawingml/2006/table">
            <a:tbl>
              <a:tblPr firstRow="1" firstCol="1" bandRow="1"/>
              <a:tblGrid>
                <a:gridCol w="1929639"/>
                <a:gridCol w="1772322"/>
                <a:gridCol w="2418324"/>
                <a:gridCol w="2088627"/>
              </a:tblGrid>
              <a:tr h="7650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Подготовка кода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Цель переполнения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Внедрение кода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Внедрение параметров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Не требуется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</a:tr>
              <a:tr h="9238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Искажение адреса возврата из функции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“срыв стека”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“срыв стека” с параметризацией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“срыв стека” с передачей управления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9238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Искажение указателей функций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указатели функций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указатели функций с параметризацией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указатели функций с передачей управления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12139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Искажение таблиц переходов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таблицы переходов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таблицы переходов с параметризацией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на таблицы переходов с передачей управления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  <a:tr h="12139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Искажение указателей данных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с искажением указателей данных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с искажением указателей данных с параметризацией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Атака с искажением указателей данных с оригинальным кодом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4672" marR="34672" marT="34672" marB="34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720976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5032"/>
            <a:ext cx="8352928" cy="1143000"/>
          </a:xfrm>
        </p:spPr>
        <p:txBody>
          <a:bodyPr/>
          <a:lstStyle/>
          <a:p>
            <a:r>
              <a:rPr lang="ru-RU" sz="4000" dirty="0" smtClean="0"/>
              <a:t>Методы защиты от атак по переполнению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340768"/>
            <a:ext cx="8136904" cy="5517232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1600" b="1" dirty="0">
                <a:solidFill>
                  <a:srgbClr val="7030A0"/>
                </a:solidFill>
              </a:rPr>
              <a:t>Корректировка исходных кодов программы для устранения </a:t>
            </a:r>
            <a:r>
              <a:rPr lang="ru-RU" sz="1600" b="1" dirty="0" smtClean="0">
                <a:solidFill>
                  <a:srgbClr val="7030A0"/>
                </a:solidFill>
              </a:rPr>
              <a:t>уязвимостей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Методики и указания </a:t>
            </a:r>
            <a:r>
              <a:rPr lang="ru-RU" sz="1600" dirty="0"/>
              <a:t>по написанию программ не содержащих уязвимости </a:t>
            </a:r>
            <a:endParaRPr lang="ru-RU" sz="1600" dirty="0" smtClean="0"/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Рекомендации </a:t>
            </a:r>
            <a:r>
              <a:rPr lang="ru-RU" sz="1600" dirty="0"/>
              <a:t>по исправлению уже существующих программ </a:t>
            </a:r>
            <a:endParaRPr lang="ru-RU" sz="1600" dirty="0" smtClean="0"/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Команды-объединения </a:t>
            </a:r>
            <a:r>
              <a:rPr lang="ru-RU" sz="1600" dirty="0"/>
              <a:t>программистов по аудиту </a:t>
            </a:r>
            <a:r>
              <a:rPr lang="ru-RU" sz="1600" dirty="0" smtClean="0"/>
              <a:t>кода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Существуют </a:t>
            </a:r>
            <a:r>
              <a:rPr lang="ru-RU" sz="1600" dirty="0"/>
              <a:t>гибкие средства автоматически </a:t>
            </a:r>
            <a:r>
              <a:rPr lang="ru-RU" sz="1600" dirty="0" smtClean="0"/>
              <a:t>имитирующие </a:t>
            </a:r>
            <a:r>
              <a:rPr lang="ru-RU" sz="1600" dirty="0"/>
              <a:t>переполнение </a:t>
            </a:r>
            <a:r>
              <a:rPr lang="ru-RU" sz="1600" dirty="0" smtClean="0"/>
              <a:t>буфера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Утилиты </a:t>
            </a:r>
            <a:r>
              <a:rPr lang="ru-RU" sz="1600" dirty="0"/>
              <a:t>автоматического поиска уязвимостей в исходном коде программы. </a:t>
            </a:r>
            <a:endParaRPr lang="ru-RU" sz="1600" dirty="0" smtClean="0"/>
          </a:p>
          <a:p>
            <a:pPr marL="560070" indent="-514350">
              <a:buFont typeface="+mj-lt"/>
              <a:buAutoNum type="arabicParenR" startAt="2"/>
            </a:pPr>
            <a:r>
              <a:rPr lang="ru-RU" sz="1600" b="1" dirty="0">
                <a:solidFill>
                  <a:srgbClr val="7030A0"/>
                </a:solidFill>
              </a:rPr>
              <a:t>Использование неисполнимых </a:t>
            </a:r>
            <a:r>
              <a:rPr lang="ru-RU" sz="1600" b="1" dirty="0" smtClean="0">
                <a:solidFill>
                  <a:srgbClr val="7030A0"/>
                </a:solidFill>
              </a:rPr>
              <a:t>буферов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Запрещение </a:t>
            </a:r>
            <a:r>
              <a:rPr lang="ru-RU" sz="1600" dirty="0"/>
              <a:t>исполнения кода в сегментах данных и стека, т.е. параметры сегментов данных и стека содержат только атрибуты записи и чтения, но не исполнения</a:t>
            </a:r>
            <a:endParaRPr lang="ru-RU" sz="1600" dirty="0" smtClean="0"/>
          </a:p>
          <a:p>
            <a:pPr marL="560070" indent="-514350">
              <a:buFont typeface="+mj-lt"/>
              <a:buAutoNum type="arabicParenR" startAt="3"/>
            </a:pPr>
            <a:r>
              <a:rPr lang="ru-RU" sz="1600" b="1" dirty="0">
                <a:solidFill>
                  <a:srgbClr val="7030A0"/>
                </a:solidFill>
              </a:rPr>
              <a:t>Применение проверок выхода за </a:t>
            </a:r>
            <a:r>
              <a:rPr lang="ru-RU" sz="1600" b="1" dirty="0" smtClean="0">
                <a:solidFill>
                  <a:srgbClr val="7030A0"/>
                </a:solidFill>
              </a:rPr>
              <a:t>границы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/>
              <a:t>выполнение проверок выхода за границы переменной при каждом обращении к ней</a:t>
            </a:r>
            <a:endParaRPr lang="ru-RU" sz="1600" dirty="0" smtClean="0"/>
          </a:p>
          <a:p>
            <a:pPr marL="560070" indent="-514350">
              <a:buFont typeface="+mj-lt"/>
              <a:buAutoNum type="arabicParenR" startAt="4"/>
            </a:pPr>
            <a:r>
              <a:rPr lang="ru-RU" sz="1600" b="1" dirty="0">
                <a:solidFill>
                  <a:srgbClr val="7030A0"/>
                </a:solidFill>
              </a:rPr>
              <a:t>Применение проверок </a:t>
            </a:r>
            <a:r>
              <a:rPr lang="ru-RU" sz="1600" b="1" dirty="0" smtClean="0">
                <a:solidFill>
                  <a:srgbClr val="7030A0"/>
                </a:solidFill>
              </a:rPr>
              <a:t>целостности</a:t>
            </a:r>
          </a:p>
          <a:p>
            <a:pPr>
              <a:buFont typeface="Wingdings" pitchFamily="2" charset="2"/>
              <a:buChar char="ü"/>
            </a:pPr>
            <a:r>
              <a:rPr lang="ru-RU" sz="1600" dirty="0" smtClean="0"/>
              <a:t>Защита </a:t>
            </a:r>
            <a:r>
              <a:rPr lang="ru-RU" sz="1600" dirty="0"/>
              <a:t>от всех атак по переполнению буфера с изменением адреса возврата из функции и </a:t>
            </a:r>
            <a:r>
              <a:rPr lang="ru-RU" sz="1600" dirty="0" smtClean="0"/>
              <a:t>реализована </a:t>
            </a:r>
            <a:r>
              <a:rPr lang="ru-RU" sz="1600" dirty="0"/>
              <a:t>в виде “заплаты</a:t>
            </a:r>
            <a:r>
              <a:rPr lang="ru-RU" sz="1600" dirty="0" smtClean="0"/>
              <a:t>”, изменяющей </a:t>
            </a:r>
            <a:r>
              <a:rPr lang="ru-RU" sz="1600" dirty="0"/>
              <a:t>пролог и эпилог всех функций с целью проверки целостности адреса возврата из функции </a:t>
            </a:r>
          </a:p>
        </p:txBody>
      </p:sp>
    </p:spTree>
    <p:extLst>
      <p:ext uri="{BB962C8B-B14F-4D97-AF65-F5344CB8AC3E}">
        <p14:creationId xmlns:p14="http://schemas.microsoft.com/office/powerpoint/2010/main" val="54573077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6589" y="1240"/>
            <a:ext cx="6512511" cy="1143000"/>
          </a:xfrm>
        </p:spPr>
        <p:txBody>
          <a:bodyPr/>
          <a:lstStyle/>
          <a:p>
            <a:r>
              <a:rPr lang="ru-RU" dirty="0"/>
              <a:t>Схема защиты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7020272" cy="4840063"/>
          </a:xfrm>
        </p:spPr>
      </p:pic>
      <p:sp>
        <p:nvSpPr>
          <p:cNvPr id="5" name="Прямоугольник 4"/>
          <p:cNvSpPr/>
          <p:nvPr/>
        </p:nvSpPr>
        <p:spPr>
          <a:xfrm>
            <a:off x="0" y="5358348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Измененный пролог каждой функции выполняет занесение в стек “</a:t>
            </a:r>
            <a:r>
              <a:rPr lang="ru-RU" dirty="0" err="1"/>
              <a:t>canary</a:t>
            </a:r>
            <a:r>
              <a:rPr lang="ru-RU" dirty="0"/>
              <a:t> </a:t>
            </a:r>
            <a:r>
              <a:rPr lang="ru-RU" dirty="0" err="1"/>
              <a:t>word</a:t>
            </a:r>
            <a:r>
              <a:rPr lang="ru-RU" dirty="0"/>
              <a:t>”, а эпилог проверку содержимого стека, занесенного ранее и, в случае, нарушения останавливает программу с предупреждающим сообщением.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/>
              <a:t>При </a:t>
            </a:r>
            <a:r>
              <a:rPr lang="ru-RU" dirty="0"/>
              <a:t>атаке с искажением адреса возврата неизбежно произойдет искажение “</a:t>
            </a:r>
            <a:r>
              <a:rPr lang="ru-RU" dirty="0" err="1"/>
              <a:t>canary</a:t>
            </a:r>
            <a:r>
              <a:rPr lang="ru-RU" dirty="0"/>
              <a:t> </a:t>
            </a:r>
            <a:r>
              <a:rPr lang="ru-RU" dirty="0" err="1"/>
              <a:t>word</a:t>
            </a:r>
            <a:r>
              <a:rPr lang="ru-RU" dirty="0"/>
              <a:t>”, что и будет признаком нарушения целостности. </a:t>
            </a:r>
          </a:p>
        </p:txBody>
      </p:sp>
    </p:spTree>
    <p:extLst>
      <p:ext uri="{BB962C8B-B14F-4D97-AF65-F5344CB8AC3E}">
        <p14:creationId xmlns:p14="http://schemas.microsoft.com/office/powerpoint/2010/main" val="199337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352927" cy="1143000"/>
          </a:xfrm>
        </p:spPr>
        <p:txBody>
          <a:bodyPr/>
          <a:lstStyle/>
          <a:p>
            <a:r>
              <a:rPr lang="ru-RU" sz="4000" dirty="0"/>
              <a:t>Порядок использования систем с симметричными ключами: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352928" cy="49685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1.       </a:t>
            </a:r>
            <a:r>
              <a:rPr lang="ru-RU" b="1" dirty="0">
                <a:solidFill>
                  <a:schemeClr val="accent1"/>
                </a:solidFill>
              </a:rPr>
              <a:t>Симметричный секретный ключ </a:t>
            </a:r>
            <a:r>
              <a:rPr lang="ru-RU" dirty="0"/>
              <a:t>должен создаваться, распространяться и сохраняться </a:t>
            </a:r>
            <a:r>
              <a:rPr lang="ru-RU" u="sng" dirty="0">
                <a:solidFill>
                  <a:schemeClr val="accent1"/>
                </a:solidFill>
              </a:rPr>
              <a:t>безопасным образом</a:t>
            </a:r>
            <a:r>
              <a:rPr lang="ru-RU" dirty="0"/>
              <a:t>.</a:t>
            </a:r>
          </a:p>
          <a:p>
            <a:r>
              <a:rPr lang="ru-RU" dirty="0"/>
              <a:t>2.       Для получения зашифрованного текста </a:t>
            </a:r>
            <a:r>
              <a:rPr lang="ru-RU" b="1" dirty="0">
                <a:solidFill>
                  <a:schemeClr val="accent1"/>
                </a:solidFill>
              </a:rPr>
              <a:t>отправитель применяет к исходному сообщению симметричный алгоритм шифрования </a:t>
            </a:r>
            <a:r>
              <a:rPr lang="ru-RU" dirty="0"/>
              <a:t>вместе с секретным симметричным ключом. Таким образом неявно </a:t>
            </a:r>
            <a:r>
              <a:rPr lang="ru-RU" u="sng" dirty="0">
                <a:solidFill>
                  <a:schemeClr val="accent1"/>
                </a:solidFill>
              </a:rPr>
              <a:t>подготавливается аутентификация отправителя и </a:t>
            </a:r>
            <a:r>
              <a:rPr lang="ru-RU" u="sng" dirty="0" smtClean="0">
                <a:solidFill>
                  <a:schemeClr val="accent1"/>
                </a:solidFill>
              </a:rPr>
              <a:t>получателя</a:t>
            </a:r>
            <a:r>
              <a:rPr lang="en-US" u="sng" dirty="0">
                <a:solidFill>
                  <a:schemeClr val="accent1"/>
                </a:solidFill>
              </a:rPr>
              <a:t>.</a:t>
            </a:r>
            <a:r>
              <a:rPr lang="ru-RU" dirty="0" smtClean="0"/>
              <a:t> </a:t>
            </a:r>
            <a:r>
              <a:rPr lang="ru-RU" b="1" dirty="0">
                <a:solidFill>
                  <a:schemeClr val="accent1"/>
                </a:solidFill>
              </a:rPr>
              <a:t>Только получатель </a:t>
            </a:r>
            <a:r>
              <a:rPr lang="ru-RU" dirty="0"/>
              <a:t>знает симметричный секретный ключ и </a:t>
            </a:r>
            <a:r>
              <a:rPr lang="ru-RU" u="sng" dirty="0">
                <a:solidFill>
                  <a:schemeClr val="accent1"/>
                </a:solidFill>
              </a:rPr>
              <a:t>может расшифровать этот текст</a:t>
            </a:r>
            <a:r>
              <a:rPr lang="ru-RU" dirty="0"/>
              <a:t>.</a:t>
            </a:r>
          </a:p>
          <a:p>
            <a:r>
              <a:rPr lang="ru-RU" dirty="0"/>
              <a:t>3.       Отправитель передает зашифрованный текст. </a:t>
            </a:r>
            <a:r>
              <a:rPr lang="ru-RU" b="1" dirty="0">
                <a:solidFill>
                  <a:schemeClr val="accent1"/>
                </a:solidFill>
              </a:rPr>
              <a:t>Симметричный секретный ключ никогда не передается</a:t>
            </a:r>
            <a:r>
              <a:rPr lang="ru-RU" dirty="0"/>
              <a:t> в открытой форме </a:t>
            </a:r>
            <a:r>
              <a:rPr lang="ru-RU" u="sng" dirty="0">
                <a:solidFill>
                  <a:schemeClr val="accent1"/>
                </a:solidFill>
              </a:rPr>
              <a:t>по незащищенным каналам связи</a:t>
            </a:r>
            <a:r>
              <a:rPr lang="ru-RU" dirty="0"/>
              <a:t>.</a:t>
            </a:r>
          </a:p>
          <a:p>
            <a:r>
              <a:rPr lang="ru-RU" dirty="0"/>
              <a:t>4.       </a:t>
            </a:r>
            <a:r>
              <a:rPr lang="ru-RU" b="1" dirty="0">
                <a:solidFill>
                  <a:schemeClr val="accent1"/>
                </a:solidFill>
              </a:rPr>
              <a:t>Получатель применяет </a:t>
            </a:r>
            <a:r>
              <a:rPr lang="ru-RU" dirty="0"/>
              <a:t>к зашифрованному тексту </a:t>
            </a:r>
            <a:r>
              <a:rPr lang="ru-RU" u="sng" dirty="0">
                <a:solidFill>
                  <a:schemeClr val="accent1"/>
                </a:solidFill>
              </a:rPr>
              <a:t>тот же самый симметричный алгоритм шифрования/</a:t>
            </a:r>
            <a:r>
              <a:rPr lang="ru-RU" u="sng" dirty="0" err="1">
                <a:solidFill>
                  <a:schemeClr val="accent1"/>
                </a:solidFill>
              </a:rPr>
              <a:t>расшифровани</a:t>
            </a:r>
            <a:r>
              <a:rPr lang="ru-RU" dirty="0" err="1"/>
              <a:t>я</a:t>
            </a:r>
            <a:r>
              <a:rPr lang="ru-RU" dirty="0"/>
              <a:t> вместе с тем же самым симметричным ключом (который уже есть у получателя) для восстановления исходного текста. Но успешное восстановление аутентифицирует того, кто знает секретный ключ.</a:t>
            </a:r>
          </a:p>
        </p:txBody>
      </p:sp>
    </p:spTree>
    <p:extLst>
      <p:ext uri="{BB962C8B-B14F-4D97-AF65-F5344CB8AC3E}">
        <p14:creationId xmlns:p14="http://schemas.microsoft.com/office/powerpoint/2010/main" val="36640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pPr algn="ctr"/>
            <a:r>
              <a:rPr lang="ru-RU" sz="3200" dirty="0"/>
              <a:t>Всем системам симметричного шифрования присущи следующие недостатки: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772816"/>
            <a:ext cx="8784976" cy="491488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Принципиальным </a:t>
            </a:r>
            <a:r>
              <a:rPr lang="ru-RU" dirty="0"/>
              <a:t>является </a:t>
            </a:r>
            <a:r>
              <a:rPr lang="ru-RU" b="1" u="sng" dirty="0">
                <a:solidFill>
                  <a:schemeClr val="accent1"/>
                </a:solidFill>
              </a:rPr>
              <a:t>требование защищенности и надежности канала передачи секретного ключа </a:t>
            </a:r>
            <a:r>
              <a:rPr lang="ru-RU" dirty="0"/>
              <a:t>для каждой нары участников информационного обмена;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Предъявляются </a:t>
            </a:r>
            <a:r>
              <a:rPr lang="ru-RU" b="1" u="sng" dirty="0">
                <a:solidFill>
                  <a:schemeClr val="accent1"/>
                </a:solidFill>
              </a:rPr>
              <a:t>повышенные требования к службе генерации и распределения ключей</a:t>
            </a:r>
            <a:r>
              <a:rPr lang="ru-RU" dirty="0"/>
              <a:t>, обусловленные тем, что для п абонентов при схеме взаимодействия «каждый с каждым» требуется п×(п-1</a:t>
            </a:r>
            <a:r>
              <a:rPr lang="ru-RU" dirty="0" smtClean="0"/>
              <a:t>)/2 </a:t>
            </a:r>
            <a:r>
              <a:rPr lang="ru-RU" dirty="0"/>
              <a:t>ключей, то есть зависимость числа ключей от числа абонентов является квадратичной; </a:t>
            </a:r>
          </a:p>
          <a:p>
            <a:pPr marL="45720" indent="0">
              <a:buNone/>
            </a:pPr>
            <a:r>
              <a:rPr lang="ru-RU" dirty="0" smtClean="0"/>
              <a:t>(например </a:t>
            </a:r>
            <a:r>
              <a:rPr lang="ru-RU" dirty="0"/>
              <a:t>для п = 1000 абонентов требуемое количество ключей будет равно </a:t>
            </a:r>
            <a:r>
              <a:rPr lang="ru-RU" dirty="0" smtClean="0"/>
              <a:t>п(п-1</a:t>
            </a:r>
            <a:r>
              <a:rPr lang="ru-RU" dirty="0"/>
              <a:t>)/2 = 499 500 </a:t>
            </a:r>
            <a:r>
              <a:rPr lang="ru-RU" dirty="0" smtClean="0"/>
              <a:t>ключей)</a:t>
            </a:r>
            <a:endParaRPr lang="ru-RU" dirty="0"/>
          </a:p>
          <a:p>
            <a:pPr marL="45720" indent="0">
              <a:buNone/>
            </a:pPr>
            <a:r>
              <a:rPr lang="ru-RU" dirty="0" smtClean="0"/>
              <a:t>ВЫВОД: </a:t>
            </a:r>
            <a:r>
              <a:rPr lang="ru-RU" b="1" u="sng" dirty="0" smtClean="0">
                <a:solidFill>
                  <a:schemeClr val="accent1"/>
                </a:solidFill>
              </a:rPr>
              <a:t>Без </a:t>
            </a:r>
            <a:r>
              <a:rPr lang="ru-RU" b="1" u="sng" dirty="0">
                <a:solidFill>
                  <a:schemeClr val="accent1"/>
                </a:solidFill>
              </a:rPr>
              <a:t>эффективной организации защищенного распределения ключей </a:t>
            </a:r>
            <a:r>
              <a:rPr lang="ru-RU" dirty="0"/>
              <a:t>широкое </a:t>
            </a:r>
            <a:r>
              <a:rPr lang="ru-RU" b="1" dirty="0">
                <a:solidFill>
                  <a:schemeClr val="accent1"/>
                </a:solidFill>
              </a:rPr>
              <a:t>использование обычной системы симметричного шифрования в больших сетях</a:t>
            </a:r>
            <a:r>
              <a:rPr lang="ru-RU" dirty="0"/>
              <a:t>, и в частности в глобальных сетях, </a:t>
            </a:r>
            <a:r>
              <a:rPr lang="ru-RU" b="1" dirty="0">
                <a:solidFill>
                  <a:schemeClr val="accent1"/>
                </a:solidFill>
              </a:rPr>
              <a:t>практически невозможно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8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560840" cy="1143000"/>
          </a:xfrm>
        </p:spPr>
        <p:txBody>
          <a:bodyPr/>
          <a:lstStyle/>
          <a:p>
            <a:r>
              <a:rPr lang="ru-RU" dirty="0" smtClean="0"/>
              <a:t>2.3	Криптография </a:t>
            </a:r>
            <a:r>
              <a:rPr lang="ru-RU" dirty="0"/>
              <a:t>с открытым ключом.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8064896" cy="5058896"/>
          </a:xfrm>
        </p:spPr>
        <p:txBody>
          <a:bodyPr>
            <a:normAutofit fontScale="85000" lnSpcReduction="20000"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Концепция криптосистемы с открытым </a:t>
            </a:r>
            <a:r>
              <a:rPr lang="ru-RU" sz="2800" b="1" dirty="0" smtClean="0">
                <a:solidFill>
                  <a:schemeClr val="accent1"/>
                </a:solidFill>
              </a:rPr>
              <a:t>ключом</a:t>
            </a:r>
          </a:p>
          <a:p>
            <a:r>
              <a:rPr lang="ru-RU" sz="2400" dirty="0" smtClean="0"/>
              <a:t>Эффективными </a:t>
            </a:r>
            <a:r>
              <a:rPr lang="ru-RU" sz="2400" dirty="0"/>
              <a:t>системами криптографической защиты данных являются </a:t>
            </a:r>
            <a:r>
              <a:rPr lang="ru-RU" sz="2400" b="1" dirty="0">
                <a:solidFill>
                  <a:schemeClr val="accent1"/>
                </a:solidFill>
              </a:rPr>
              <a:t>асимметричные криптосистемы</a:t>
            </a:r>
            <a:r>
              <a:rPr lang="ru-RU" sz="2400" dirty="0"/>
              <a:t>, называемые также </a:t>
            </a:r>
            <a:r>
              <a:rPr lang="ru-RU" sz="2400" b="1" u="sng" dirty="0">
                <a:solidFill>
                  <a:schemeClr val="accent1"/>
                </a:solidFill>
              </a:rPr>
              <a:t>криптосистемами с открытым ключом</a:t>
            </a:r>
            <a:r>
              <a:rPr lang="ru-RU" sz="2400" dirty="0"/>
              <a:t>. </a:t>
            </a:r>
            <a:endParaRPr lang="ru-RU" sz="2400" dirty="0" smtClean="0"/>
          </a:p>
          <a:p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smtClean="0"/>
              <a:t>В </a:t>
            </a:r>
            <a:r>
              <a:rPr lang="ru-RU" dirty="0"/>
              <a:t>таких системах </a:t>
            </a:r>
            <a:r>
              <a:rPr lang="ru-RU" dirty="0">
                <a:solidFill>
                  <a:schemeClr val="accent1"/>
                </a:solidFill>
              </a:rPr>
              <a:t>для шифрования</a:t>
            </a:r>
            <a:r>
              <a:rPr lang="ru-RU" dirty="0"/>
              <a:t> данных используется </a:t>
            </a:r>
            <a:r>
              <a:rPr lang="ru-RU" u="sng" dirty="0">
                <a:solidFill>
                  <a:schemeClr val="accent1"/>
                </a:solidFill>
              </a:rPr>
              <a:t>один ключ</a:t>
            </a:r>
            <a:r>
              <a:rPr lang="ru-RU" dirty="0"/>
              <a:t>, а </a:t>
            </a:r>
            <a:r>
              <a:rPr lang="ru-RU" dirty="0">
                <a:solidFill>
                  <a:schemeClr val="accent1"/>
                </a:solidFill>
              </a:rPr>
              <a:t>для </a:t>
            </a:r>
            <a:r>
              <a:rPr lang="ru-RU" dirty="0" err="1">
                <a:solidFill>
                  <a:schemeClr val="accent1"/>
                </a:solidFill>
              </a:rPr>
              <a:t>расшифрования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 smtClean="0">
                <a:solidFill>
                  <a:schemeClr val="accent1"/>
                </a:solidFill>
              </a:rPr>
              <a:t>– </a:t>
            </a:r>
            <a:r>
              <a:rPr lang="ru-RU" u="sng" dirty="0" smtClean="0">
                <a:solidFill>
                  <a:schemeClr val="accent1"/>
                </a:solidFill>
              </a:rPr>
              <a:t>другой.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Первый </a:t>
            </a:r>
            <a:r>
              <a:rPr lang="ru-RU" b="1" dirty="0">
                <a:solidFill>
                  <a:schemeClr val="accent1"/>
                </a:solidFill>
              </a:rPr>
              <a:t>ключ </a:t>
            </a:r>
            <a:r>
              <a:rPr lang="ru-RU" dirty="0"/>
              <a:t>является открытым и </a:t>
            </a:r>
            <a:r>
              <a:rPr lang="ru-RU" u="sng" dirty="0">
                <a:solidFill>
                  <a:schemeClr val="accent1"/>
                </a:solidFill>
              </a:rPr>
              <a:t>может быть опубликован для</a:t>
            </a:r>
            <a:r>
              <a:rPr lang="ru-RU" dirty="0"/>
              <a:t> использования всеми пользователями системы, которые зашифровывают данные.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dirty="0" err="1" smtClean="0">
                <a:solidFill>
                  <a:schemeClr val="accent1"/>
                </a:solidFill>
              </a:rPr>
              <a:t>Расшифрование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  <a:r>
              <a:rPr lang="ru-RU" dirty="0"/>
              <a:t>данных  с </a:t>
            </a:r>
            <a:r>
              <a:rPr lang="ru-RU" b="1" u="sng" dirty="0">
                <a:solidFill>
                  <a:schemeClr val="accent1"/>
                </a:solidFill>
              </a:rPr>
              <a:t>помощью открытого ключа невозможно</a:t>
            </a:r>
            <a:r>
              <a:rPr lang="ru-RU" b="1" u="sng" dirty="0" smtClean="0">
                <a:solidFill>
                  <a:schemeClr val="accent1"/>
                </a:solidFill>
              </a:rPr>
              <a:t>.</a:t>
            </a:r>
          </a:p>
          <a:p>
            <a:pPr marL="502920" indent="-457200">
              <a:buFont typeface="+mj-lt"/>
              <a:buAutoNum type="arabicParenR"/>
            </a:pPr>
            <a:r>
              <a:rPr lang="ru-RU" dirty="0" smtClean="0">
                <a:solidFill>
                  <a:schemeClr val="accent1"/>
                </a:solidFill>
              </a:rPr>
              <a:t>Для </a:t>
            </a:r>
            <a:r>
              <a:rPr lang="ru-RU" dirty="0">
                <a:solidFill>
                  <a:schemeClr val="accent1"/>
                </a:solidFill>
              </a:rPr>
              <a:t>расшифровывания </a:t>
            </a:r>
            <a:r>
              <a:rPr lang="ru-RU" dirty="0"/>
              <a:t>данных получатель шифрованной информации </a:t>
            </a:r>
            <a:r>
              <a:rPr lang="ru-RU" b="1" u="sng" dirty="0">
                <a:solidFill>
                  <a:schemeClr val="accent1"/>
                </a:solidFill>
              </a:rPr>
              <a:t>использует второй ключ</a:t>
            </a:r>
            <a:r>
              <a:rPr lang="ru-RU" dirty="0"/>
              <a:t>, который является секретным. </a:t>
            </a:r>
            <a:endParaRPr lang="ru-RU" dirty="0" smtClean="0"/>
          </a:p>
          <a:p>
            <a:pPr marL="502920" indent="-457200">
              <a:buFont typeface="+mj-lt"/>
              <a:buAutoNum type="arabicParenR"/>
            </a:pPr>
            <a:r>
              <a:rPr lang="ru-RU" b="1" dirty="0" smtClean="0">
                <a:solidFill>
                  <a:schemeClr val="accent1"/>
                </a:solidFill>
              </a:rPr>
              <a:t>Ключ </a:t>
            </a:r>
            <a:r>
              <a:rPr lang="ru-RU" b="1" dirty="0">
                <a:solidFill>
                  <a:schemeClr val="accent1"/>
                </a:solidFill>
              </a:rPr>
              <a:t>расшифровывания </a:t>
            </a:r>
            <a:r>
              <a:rPr lang="ru-RU" dirty="0"/>
              <a:t>не может быть определен из </a:t>
            </a:r>
            <a:r>
              <a:rPr lang="ru-RU" u="sng" dirty="0">
                <a:solidFill>
                  <a:schemeClr val="accent1"/>
                </a:solidFill>
              </a:rPr>
              <a:t>ключа шифрования.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938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1143000"/>
          </a:xfrm>
        </p:spPr>
        <p:txBody>
          <a:bodyPr/>
          <a:lstStyle/>
          <a:p>
            <a:r>
              <a:rPr lang="ru-RU" sz="4000" dirty="0"/>
              <a:t>Обобщенная схема асимметричной  криптосистемы с открытым ключом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35620"/>
            <a:ext cx="8280920" cy="448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7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1760" y="5701120"/>
            <a:ext cx="6512511" cy="1143000"/>
          </a:xfrm>
        </p:spPr>
        <p:txBody>
          <a:bodyPr/>
          <a:lstStyle/>
          <a:p>
            <a:r>
              <a:rPr lang="ru-RU" sz="2400" dirty="0" smtClean="0"/>
              <a:t>Описание асимметричной  </a:t>
            </a:r>
            <a:r>
              <a:rPr lang="ru-RU" sz="2400" dirty="0"/>
              <a:t>криптосистемы с открытым ключом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260648"/>
            <a:ext cx="8280920" cy="347472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1"/>
                </a:solidFill>
              </a:rPr>
              <a:t>Генератор ключа  целесообразно располагать на стороне получателя В </a:t>
            </a:r>
            <a:r>
              <a:rPr lang="ru-RU" sz="3200" dirty="0"/>
              <a:t>(чтобы не пересылать секретный ключ   по незащищенному каналу). </a:t>
            </a:r>
            <a:endParaRPr lang="ru-RU" sz="3200" dirty="0" smtClean="0"/>
          </a:p>
          <a:p>
            <a:r>
              <a:rPr lang="ru-RU" sz="3200" dirty="0" smtClean="0"/>
              <a:t>Значения </a:t>
            </a:r>
            <a:r>
              <a:rPr lang="ru-RU" sz="3200" dirty="0"/>
              <a:t>ключей </a:t>
            </a:r>
            <a:r>
              <a:rPr lang="ru-RU" sz="3200" b="1" dirty="0" smtClean="0">
                <a:solidFill>
                  <a:schemeClr val="accent1"/>
                </a:solidFill>
              </a:rPr>
              <a:t>К</a:t>
            </a:r>
            <a:r>
              <a:rPr lang="en-US" sz="3200" b="1" dirty="0">
                <a:solidFill>
                  <a:schemeClr val="accent1"/>
                </a:solidFill>
              </a:rPr>
              <a:t>o</a:t>
            </a:r>
            <a:r>
              <a:rPr lang="ru-RU" sz="3200" b="1" dirty="0" smtClean="0">
                <a:solidFill>
                  <a:schemeClr val="accent1"/>
                </a:solidFill>
              </a:rPr>
              <a:t>, Кс – </a:t>
            </a:r>
            <a:r>
              <a:rPr lang="ru-RU" sz="3200" b="1" dirty="0">
                <a:solidFill>
                  <a:schemeClr val="accent1"/>
                </a:solidFill>
              </a:rPr>
              <a:t>зависят от начального состояния генератора ключей</a:t>
            </a:r>
            <a:r>
              <a:rPr lang="ru-RU" sz="3200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Раскрытие </a:t>
            </a:r>
            <a:r>
              <a:rPr lang="ru-RU" sz="3200" dirty="0"/>
              <a:t>секретного ключа </a:t>
            </a:r>
            <a:r>
              <a:rPr lang="ru-RU" sz="3200" b="1" dirty="0" smtClean="0">
                <a:solidFill>
                  <a:schemeClr val="accent1"/>
                </a:solidFill>
              </a:rPr>
              <a:t>Кс</a:t>
            </a:r>
            <a:r>
              <a:rPr lang="ru-RU" sz="3200" dirty="0" smtClean="0"/>
              <a:t> </a:t>
            </a:r>
            <a:r>
              <a:rPr lang="ru-RU" sz="3200" u="sng" dirty="0" smtClean="0">
                <a:solidFill>
                  <a:schemeClr val="accent1"/>
                </a:solidFill>
              </a:rPr>
              <a:t>по </a:t>
            </a:r>
            <a:r>
              <a:rPr lang="ru-RU" sz="3200" dirty="0"/>
              <a:t>известному </a:t>
            </a:r>
            <a:r>
              <a:rPr lang="ru-RU" sz="3200" dirty="0" smtClean="0"/>
              <a:t>ключу </a:t>
            </a:r>
            <a:r>
              <a:rPr lang="ru-RU" sz="3200" b="1" dirty="0" smtClean="0">
                <a:solidFill>
                  <a:schemeClr val="accent1"/>
                </a:solidFill>
              </a:rPr>
              <a:t>К</a:t>
            </a:r>
            <a:r>
              <a:rPr lang="en-US" sz="3200" b="1" dirty="0" smtClean="0">
                <a:solidFill>
                  <a:schemeClr val="accent1"/>
                </a:solidFill>
              </a:rPr>
              <a:t>o</a:t>
            </a:r>
            <a:r>
              <a:rPr lang="ru-RU" sz="3200" dirty="0" smtClean="0"/>
              <a:t> должно </a:t>
            </a:r>
            <a:r>
              <a:rPr lang="ru-RU" sz="3200" dirty="0"/>
              <a:t>быть </a:t>
            </a:r>
            <a:r>
              <a:rPr lang="ru-RU" sz="3200" b="1" u="sng" dirty="0">
                <a:solidFill>
                  <a:schemeClr val="accent1"/>
                </a:solidFill>
              </a:rPr>
              <a:t>вычислительно неразрешимой задачей</a:t>
            </a:r>
            <a:r>
              <a:rPr lang="ru-R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21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136903" cy="1143000"/>
          </a:xfrm>
        </p:spPr>
        <p:txBody>
          <a:bodyPr/>
          <a:lstStyle/>
          <a:p>
            <a:r>
              <a:rPr lang="ru-RU" sz="3200" dirty="0"/>
              <a:t>Характерные особенности асимметричных криптосистем: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556792"/>
            <a:ext cx="8064896" cy="4914880"/>
          </a:xfrm>
        </p:spPr>
        <p:txBody>
          <a:bodyPr/>
          <a:lstStyle/>
          <a:p>
            <a:r>
              <a:rPr lang="ru-RU" dirty="0"/>
              <a:t>1.	</a:t>
            </a:r>
            <a:r>
              <a:rPr lang="ru-RU" sz="2800" b="1" u="sng" dirty="0">
                <a:solidFill>
                  <a:schemeClr val="accent1"/>
                </a:solidFill>
              </a:rPr>
              <a:t>Открытый ключ </a:t>
            </a:r>
            <a:r>
              <a:rPr lang="ru-RU" sz="2800" b="1" u="sng" dirty="0" smtClean="0">
                <a:solidFill>
                  <a:schemeClr val="accent1"/>
                </a:solidFill>
              </a:rPr>
              <a:t>Ко</a:t>
            </a:r>
            <a:r>
              <a:rPr lang="ru-RU" sz="2800" dirty="0" smtClean="0"/>
              <a:t>  </a:t>
            </a:r>
            <a:r>
              <a:rPr lang="ru-RU" sz="2800" dirty="0"/>
              <a:t>и </a:t>
            </a:r>
            <a:r>
              <a:rPr lang="ru-RU" sz="2800" b="1" u="sng" dirty="0">
                <a:solidFill>
                  <a:schemeClr val="accent1"/>
                </a:solidFill>
              </a:rPr>
              <a:t>криптограмма С </a:t>
            </a:r>
            <a:r>
              <a:rPr lang="ru-RU" sz="2800" dirty="0"/>
              <a:t>могут быть отправлены по незащищенному каналу, т.е. могут быть известны противнику.</a:t>
            </a:r>
          </a:p>
          <a:p>
            <a:r>
              <a:rPr lang="ru-RU" sz="2800" dirty="0"/>
              <a:t>2.	</a:t>
            </a:r>
            <a:r>
              <a:rPr lang="ru-RU" sz="2800" b="1" dirty="0">
                <a:solidFill>
                  <a:schemeClr val="accent1"/>
                </a:solidFill>
              </a:rPr>
              <a:t>Алгоритмы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accent1"/>
                </a:solidFill>
              </a:rPr>
              <a:t>шифрования</a:t>
            </a:r>
            <a:r>
              <a:rPr lang="ru-RU" sz="2800" dirty="0"/>
              <a:t>   </a:t>
            </a:r>
            <a:r>
              <a:rPr lang="ru-RU" sz="2800" dirty="0" smtClean="0"/>
              <a:t>                     и </a:t>
            </a:r>
            <a:r>
              <a:rPr lang="ru-RU" sz="2800" dirty="0" err="1"/>
              <a:t>расшифрования</a:t>
            </a:r>
            <a:r>
              <a:rPr lang="ru-RU" sz="2800" dirty="0"/>
              <a:t> </a:t>
            </a:r>
            <a:r>
              <a:rPr lang="ru-RU" sz="2800" dirty="0" smtClean="0"/>
              <a:t>                      </a:t>
            </a:r>
            <a:r>
              <a:rPr lang="ru-RU" sz="2800" b="1" dirty="0" smtClean="0">
                <a:solidFill>
                  <a:schemeClr val="accent1"/>
                </a:solidFill>
              </a:rPr>
              <a:t>являются </a:t>
            </a:r>
            <a:r>
              <a:rPr lang="ru-RU" sz="2800" b="1" dirty="0">
                <a:solidFill>
                  <a:schemeClr val="accent1"/>
                </a:solidFill>
              </a:rPr>
              <a:t>открытыми.</a:t>
            </a:r>
          </a:p>
          <a:p>
            <a:r>
              <a:rPr lang="ru-RU" sz="2800" dirty="0"/>
              <a:t>3.	</a:t>
            </a:r>
            <a:r>
              <a:rPr lang="ru-RU" sz="2800" b="1" dirty="0">
                <a:solidFill>
                  <a:schemeClr val="accent1"/>
                </a:solidFill>
              </a:rPr>
              <a:t>Защита информации</a:t>
            </a:r>
            <a:r>
              <a:rPr lang="ru-RU" sz="2800" b="1" dirty="0"/>
              <a:t> </a:t>
            </a:r>
            <a:r>
              <a:rPr lang="ru-RU" sz="2800" dirty="0"/>
              <a:t>в асимметричной криптосистеме </a:t>
            </a:r>
            <a:r>
              <a:rPr lang="ru-RU" sz="2800" b="1" u="sng" dirty="0">
                <a:solidFill>
                  <a:schemeClr val="accent1"/>
                </a:solidFill>
              </a:rPr>
              <a:t>основана на секретности ключа </a:t>
            </a:r>
            <a:r>
              <a:rPr lang="ru-RU" sz="2800" b="1" u="sng" dirty="0" smtClean="0">
                <a:solidFill>
                  <a:schemeClr val="accent1"/>
                </a:solidFill>
              </a:rPr>
              <a:t>Кс </a:t>
            </a:r>
            <a:r>
              <a:rPr lang="ru-RU" sz="2800" b="1" u="sng" dirty="0">
                <a:solidFill>
                  <a:schemeClr val="accent1"/>
                </a:solidFill>
              </a:rPr>
              <a:t>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9000"/>
            <a:ext cx="1755185" cy="46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95976"/>
            <a:ext cx="1656184" cy="45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35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352927" cy="1143000"/>
          </a:xfrm>
        </p:spPr>
        <p:txBody>
          <a:bodyPr/>
          <a:lstStyle/>
          <a:p>
            <a:r>
              <a:rPr lang="ru-RU" sz="3200" dirty="0" smtClean="0"/>
              <a:t>Требования к безопасности </a:t>
            </a:r>
            <a:r>
              <a:rPr lang="ru-RU" sz="3200" dirty="0"/>
              <a:t>асимметричной криптосистемы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280920" cy="4968552"/>
          </a:xfrm>
        </p:spPr>
        <p:txBody>
          <a:bodyPr/>
          <a:lstStyle/>
          <a:p>
            <a:r>
              <a:rPr lang="ru-RU" dirty="0"/>
              <a:t>1.	</a:t>
            </a:r>
            <a:r>
              <a:rPr lang="ru-RU" dirty="0">
                <a:solidFill>
                  <a:schemeClr val="accent1"/>
                </a:solidFill>
              </a:rPr>
              <a:t>Вычислени</a:t>
            </a:r>
            <a:r>
              <a:rPr lang="ru-RU" dirty="0"/>
              <a:t>е пары ключей </a:t>
            </a:r>
            <a:r>
              <a:rPr lang="ru-RU" b="1" dirty="0" smtClean="0">
                <a:solidFill>
                  <a:schemeClr val="accent1"/>
                </a:solidFill>
              </a:rPr>
              <a:t>Ко</a:t>
            </a:r>
            <a:r>
              <a:rPr lang="ru-RU" dirty="0" smtClean="0"/>
              <a:t> и </a:t>
            </a:r>
            <a:r>
              <a:rPr lang="ru-RU" b="1" dirty="0" smtClean="0">
                <a:solidFill>
                  <a:schemeClr val="accent1"/>
                </a:solidFill>
              </a:rPr>
              <a:t>Кс</a:t>
            </a:r>
            <a:r>
              <a:rPr lang="ru-RU" dirty="0" smtClean="0"/>
              <a:t> </a:t>
            </a:r>
            <a:r>
              <a:rPr lang="ru-RU" dirty="0"/>
              <a:t>получателем В на основе начального условия </a:t>
            </a:r>
            <a:r>
              <a:rPr lang="ru-RU" u="sng" dirty="0">
                <a:solidFill>
                  <a:schemeClr val="accent1"/>
                </a:solidFill>
              </a:rPr>
              <a:t>должно быть простым</a:t>
            </a:r>
            <a:r>
              <a:rPr lang="ru-RU" dirty="0"/>
              <a:t>.</a:t>
            </a:r>
          </a:p>
          <a:p>
            <a:r>
              <a:rPr lang="ru-RU" dirty="0"/>
              <a:t>2.	</a:t>
            </a:r>
            <a:r>
              <a:rPr lang="ru-RU" dirty="0">
                <a:solidFill>
                  <a:schemeClr val="accent1"/>
                </a:solidFill>
              </a:rPr>
              <a:t>Отправител</a:t>
            </a:r>
            <a:r>
              <a:rPr lang="ru-RU" dirty="0"/>
              <a:t>ь А, зная открытый ключ </a:t>
            </a:r>
            <a:r>
              <a:rPr lang="ru-RU" dirty="0" smtClean="0"/>
              <a:t>Ко  </a:t>
            </a:r>
            <a:r>
              <a:rPr lang="ru-RU" dirty="0"/>
              <a:t>и сообщение М, может </a:t>
            </a:r>
            <a:r>
              <a:rPr lang="ru-RU" u="sng" dirty="0">
                <a:solidFill>
                  <a:schemeClr val="accent1"/>
                </a:solidFill>
              </a:rPr>
              <a:t>легко вычислить криптограмму</a:t>
            </a:r>
            <a:r>
              <a:rPr lang="ru-RU" dirty="0"/>
              <a:t> </a:t>
            </a:r>
            <a:r>
              <a:rPr lang="ru-RU" dirty="0" smtClean="0"/>
              <a:t>                        </a:t>
            </a:r>
            <a:r>
              <a:rPr lang="ru-RU" dirty="0"/>
              <a:t>.</a:t>
            </a:r>
          </a:p>
          <a:p>
            <a:r>
              <a:rPr lang="ru-RU" dirty="0"/>
              <a:t>3.	</a:t>
            </a:r>
            <a:r>
              <a:rPr lang="ru-RU" dirty="0">
                <a:solidFill>
                  <a:schemeClr val="accent1"/>
                </a:solidFill>
              </a:rPr>
              <a:t>Получатель</a:t>
            </a:r>
            <a:r>
              <a:rPr lang="ru-RU" dirty="0"/>
              <a:t> В, используя секретный ключ </a:t>
            </a:r>
            <a:r>
              <a:rPr lang="ru-RU" dirty="0" smtClean="0"/>
              <a:t>Кс  </a:t>
            </a:r>
            <a:r>
              <a:rPr lang="ru-RU" dirty="0"/>
              <a:t>и криптограмму С, может </a:t>
            </a:r>
            <a:r>
              <a:rPr lang="ru-RU" u="sng" dirty="0">
                <a:solidFill>
                  <a:schemeClr val="accent1"/>
                </a:solidFill>
              </a:rPr>
              <a:t>легко восстановить исходное сообщение</a:t>
            </a:r>
            <a:r>
              <a:rPr lang="ru-RU" dirty="0"/>
              <a:t>  </a:t>
            </a:r>
            <a:r>
              <a:rPr lang="ru-RU" dirty="0" smtClean="0"/>
              <a:t>                                         .</a:t>
            </a:r>
            <a:endParaRPr lang="ru-RU" dirty="0"/>
          </a:p>
          <a:p>
            <a:r>
              <a:rPr lang="ru-RU" dirty="0"/>
              <a:t>4.	</a:t>
            </a:r>
            <a:r>
              <a:rPr lang="ru-RU" dirty="0">
                <a:solidFill>
                  <a:schemeClr val="accent1"/>
                </a:solidFill>
              </a:rPr>
              <a:t>Противник</a:t>
            </a:r>
            <a:r>
              <a:rPr lang="ru-RU" dirty="0"/>
              <a:t>, зная открытый ключ </a:t>
            </a:r>
            <a:r>
              <a:rPr lang="ru-RU" dirty="0" smtClean="0"/>
              <a:t>Ко, </a:t>
            </a:r>
            <a:r>
              <a:rPr lang="ru-RU" dirty="0"/>
              <a:t>при попытке вычислить секретный ключ </a:t>
            </a:r>
            <a:r>
              <a:rPr lang="ru-RU" b="1" dirty="0" smtClean="0">
                <a:solidFill>
                  <a:schemeClr val="accent1"/>
                </a:solidFill>
              </a:rPr>
              <a:t>Кс</a:t>
            </a:r>
            <a:r>
              <a:rPr lang="ru-RU" dirty="0" smtClean="0"/>
              <a:t> </a:t>
            </a:r>
            <a:r>
              <a:rPr lang="ru-RU" u="sng" dirty="0">
                <a:solidFill>
                  <a:schemeClr val="accent1"/>
                </a:solidFill>
              </a:rPr>
              <a:t>наталкивается на непреодолимую вычислительную проблему</a:t>
            </a:r>
            <a:r>
              <a:rPr lang="ru-RU" dirty="0"/>
              <a:t>.</a:t>
            </a:r>
          </a:p>
          <a:p>
            <a:r>
              <a:rPr lang="ru-RU" dirty="0"/>
              <a:t>5.	</a:t>
            </a:r>
            <a:r>
              <a:rPr lang="ru-RU" dirty="0" smtClean="0">
                <a:solidFill>
                  <a:schemeClr val="accent1"/>
                </a:solidFill>
              </a:rPr>
              <a:t>Противник, зная </a:t>
            </a:r>
            <a:r>
              <a:rPr lang="ru-RU" dirty="0">
                <a:solidFill>
                  <a:schemeClr val="accent1"/>
                </a:solidFill>
              </a:rPr>
              <a:t>пару  </a:t>
            </a:r>
            <a:r>
              <a:rPr lang="ru-RU" dirty="0" smtClean="0">
                <a:solidFill>
                  <a:schemeClr val="accent1"/>
                </a:solidFill>
              </a:rPr>
              <a:t>          </a:t>
            </a:r>
            <a:r>
              <a:rPr lang="ru-RU" dirty="0" smtClean="0"/>
              <a:t>, </a:t>
            </a:r>
            <a:r>
              <a:rPr lang="ru-RU" dirty="0"/>
              <a:t>при попытке вычислить исходное сообщение </a:t>
            </a:r>
            <a:r>
              <a:rPr lang="ru-RU" b="1" dirty="0">
                <a:solidFill>
                  <a:schemeClr val="accent1"/>
                </a:solidFill>
              </a:rPr>
              <a:t>М</a:t>
            </a:r>
            <a:r>
              <a:rPr lang="ru-RU" dirty="0"/>
              <a:t>, наталкивается </a:t>
            </a:r>
            <a:r>
              <a:rPr lang="ru-RU" u="sng" dirty="0">
                <a:solidFill>
                  <a:schemeClr val="accent1"/>
                </a:solidFill>
              </a:rPr>
              <a:t>на непреодолимую вычислительную проблему.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99891"/>
            <a:ext cx="2188690" cy="65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16" y="3645024"/>
            <a:ext cx="3390021" cy="52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275559"/>
            <a:ext cx="799331" cy="37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6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478216" cy="1143000"/>
          </a:xfrm>
        </p:spPr>
        <p:txBody>
          <a:bodyPr/>
          <a:lstStyle/>
          <a:p>
            <a:r>
              <a:rPr lang="ru-RU" dirty="0" smtClean="0"/>
              <a:t>Воздействие </a:t>
            </a:r>
            <a:r>
              <a:rPr lang="ru-RU" dirty="0"/>
              <a:t>на информационный объект 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4711414"/>
              </p:ext>
            </p:extLst>
          </p:nvPr>
        </p:nvGraphicFramePr>
        <p:xfrm>
          <a:off x="755650" y="2565400"/>
          <a:ext cx="7704138" cy="403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844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992888" cy="1143000"/>
          </a:xfrm>
        </p:spPr>
        <p:txBody>
          <a:bodyPr/>
          <a:lstStyle/>
          <a:p>
            <a:r>
              <a:rPr lang="ru-RU" dirty="0"/>
              <a:t>Элементы теории чисел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268760"/>
            <a:ext cx="8208912" cy="5328592"/>
          </a:xfrm>
        </p:spPr>
        <p:txBody>
          <a:bodyPr>
            <a:normAutofit/>
          </a:bodyPr>
          <a:lstStyle/>
          <a:p>
            <a:r>
              <a:rPr lang="ru-RU" dirty="0"/>
              <a:t>В модулярной арифметике </a:t>
            </a:r>
            <a:r>
              <a:rPr lang="ru-RU" dirty="0">
                <a:solidFill>
                  <a:schemeClr val="accent1"/>
                </a:solidFill>
              </a:rPr>
              <a:t>все арифметические действия </a:t>
            </a:r>
            <a:r>
              <a:rPr lang="ru-RU" dirty="0"/>
              <a:t>выполняются как в обычной арифметике с учетом того, что получаемые числа </a:t>
            </a:r>
            <a:r>
              <a:rPr lang="ru-RU" u="sng" dirty="0">
                <a:solidFill>
                  <a:schemeClr val="accent1"/>
                </a:solidFill>
              </a:rPr>
              <a:t>не могут превышать</a:t>
            </a:r>
            <a:r>
              <a:rPr lang="ru-RU" dirty="0"/>
              <a:t> некоторой </a:t>
            </a:r>
            <a:r>
              <a:rPr lang="ru-RU" u="sng" dirty="0">
                <a:solidFill>
                  <a:schemeClr val="accent1"/>
                </a:solidFill>
              </a:rPr>
              <a:t>величины</a:t>
            </a:r>
            <a:r>
              <a:rPr lang="ru-RU" dirty="0"/>
              <a:t> называемой </a:t>
            </a:r>
            <a:r>
              <a:rPr lang="ru-RU" u="sng" dirty="0">
                <a:solidFill>
                  <a:schemeClr val="accent1"/>
                </a:solidFill>
              </a:rPr>
              <a:t>модулем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 </a:t>
            </a:r>
            <a:r>
              <a:rPr lang="ru-RU" dirty="0"/>
              <a:t>В общем </a:t>
            </a:r>
            <a:r>
              <a:rPr lang="ru-RU" dirty="0" smtClean="0"/>
              <a:t>случае: </a:t>
            </a:r>
          </a:p>
          <a:p>
            <a:r>
              <a:rPr lang="ru-RU" dirty="0" smtClean="0"/>
              <a:t>Читается </a:t>
            </a: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ru-RU" dirty="0" smtClean="0"/>
              <a:t>  </a:t>
            </a:r>
            <a:r>
              <a:rPr lang="ru-RU" dirty="0"/>
              <a:t>сравнимо с  </a:t>
            </a:r>
            <a:r>
              <a:rPr lang="en-US" b="1" dirty="0" smtClean="0">
                <a:solidFill>
                  <a:schemeClr val="accent1"/>
                </a:solidFill>
              </a:rPr>
              <a:t>r</a:t>
            </a:r>
            <a:r>
              <a:rPr lang="ru-RU" dirty="0" smtClean="0"/>
              <a:t> </a:t>
            </a:r>
            <a:r>
              <a:rPr lang="ru-RU" dirty="0"/>
              <a:t>по модулю </a:t>
            </a:r>
            <a:r>
              <a:rPr lang="en-US" b="1" dirty="0" smtClean="0">
                <a:solidFill>
                  <a:schemeClr val="accent1"/>
                </a:solidFill>
              </a:rPr>
              <a:t>n</a:t>
            </a:r>
            <a:r>
              <a:rPr lang="ru-RU" dirty="0" smtClean="0"/>
              <a:t> 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Это </a:t>
            </a:r>
            <a:r>
              <a:rPr lang="ru-RU" dirty="0"/>
              <a:t>справедливо, если  </a:t>
            </a:r>
            <a:r>
              <a:rPr lang="en-US" dirty="0" smtClean="0"/>
              <a:t>                           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где  </a:t>
            </a:r>
            <a:r>
              <a:rPr lang="en-US" dirty="0" smtClean="0"/>
              <a:t>                       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Отсюда   </a:t>
            </a:r>
            <a:r>
              <a:rPr lang="en-US" dirty="0" smtClean="0"/>
              <a:t>                           </a:t>
            </a:r>
            <a:r>
              <a:rPr lang="ru-RU" dirty="0" smtClean="0"/>
              <a:t>называется </a:t>
            </a:r>
            <a:r>
              <a:rPr lang="ru-RU" dirty="0"/>
              <a:t>вычетом числа </a:t>
            </a:r>
            <a:r>
              <a:rPr lang="en-US" b="1" dirty="0" smtClean="0">
                <a:solidFill>
                  <a:schemeClr val="accent1"/>
                </a:solidFill>
              </a:rPr>
              <a:t>a</a:t>
            </a:r>
            <a:r>
              <a:rPr lang="ru-RU" dirty="0" smtClean="0"/>
              <a:t> </a:t>
            </a:r>
            <a:r>
              <a:rPr lang="ru-RU" dirty="0"/>
              <a:t>по модулю </a:t>
            </a:r>
            <a:r>
              <a:rPr lang="en-US" b="1" dirty="0" smtClean="0">
                <a:solidFill>
                  <a:schemeClr val="accent1"/>
                </a:solidFill>
              </a:rPr>
              <a:t>n</a:t>
            </a:r>
            <a:r>
              <a:rPr lang="ru-RU" dirty="0" smtClean="0"/>
              <a:t> 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66" y="3461985"/>
            <a:ext cx="3586760" cy="71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45" y="2708920"/>
            <a:ext cx="3555005" cy="71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90" y="4005064"/>
            <a:ext cx="2474885" cy="57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73" y="4827285"/>
            <a:ext cx="2186853" cy="51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31" y="4893544"/>
            <a:ext cx="1789486" cy="47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65" y="5266363"/>
            <a:ext cx="2266650" cy="52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09" y="5721112"/>
            <a:ext cx="2101538" cy="70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594" y="7450"/>
            <a:ext cx="8733886" cy="1080120"/>
          </a:xfrm>
        </p:spPr>
        <p:txBody>
          <a:bodyPr/>
          <a:lstStyle/>
          <a:p>
            <a:r>
              <a:rPr lang="ru-RU" dirty="0"/>
              <a:t>Алгоритм шифрования </a:t>
            </a:r>
            <a:r>
              <a:rPr lang="en-US" dirty="0"/>
              <a:t>RSA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619185" y="908720"/>
            <a:ext cx="5417311" cy="5949280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Генерация </a:t>
            </a:r>
            <a:r>
              <a:rPr lang="ru-RU" dirty="0"/>
              <a:t>ключей в RSA осуществляется следующим образом:</a:t>
            </a:r>
          </a:p>
          <a:p>
            <a:r>
              <a:rPr lang="ru-RU" dirty="0" smtClean="0"/>
              <a:t>1</a:t>
            </a:r>
            <a:r>
              <a:rPr lang="ru-RU" dirty="0"/>
              <a:t>. Выбираются </a:t>
            </a:r>
            <a:r>
              <a:rPr lang="ru-RU" dirty="0">
                <a:solidFill>
                  <a:schemeClr val="accent1"/>
                </a:solidFill>
              </a:rPr>
              <a:t>два простых числа </a:t>
            </a:r>
            <a:r>
              <a:rPr lang="ru-RU" b="1" dirty="0" smtClean="0">
                <a:solidFill>
                  <a:schemeClr val="accent1"/>
                </a:solidFill>
              </a:rPr>
              <a:t>p и </a:t>
            </a:r>
            <a:r>
              <a:rPr lang="ru-RU" b="1" dirty="0">
                <a:solidFill>
                  <a:schemeClr val="accent1"/>
                </a:solidFill>
              </a:rPr>
              <a:t>q</a:t>
            </a:r>
            <a:r>
              <a:rPr lang="ru-RU" dirty="0"/>
              <a:t> (</a:t>
            </a:r>
            <a:r>
              <a:rPr lang="ru-RU" dirty="0" smtClean="0"/>
              <a:t>такие, </a:t>
            </a:r>
            <a:r>
              <a:rPr lang="ru-RU" dirty="0"/>
              <a:t>что p </a:t>
            </a:r>
            <a:r>
              <a:rPr lang="ru-RU" dirty="0" smtClean="0"/>
              <a:t>≠ </a:t>
            </a:r>
            <a:r>
              <a:rPr lang="ru-RU" dirty="0"/>
              <a:t>q).</a:t>
            </a:r>
          </a:p>
          <a:p>
            <a:r>
              <a:rPr lang="ru-RU" dirty="0"/>
              <a:t>2. Вычисляется модуль </a:t>
            </a:r>
            <a:r>
              <a:rPr lang="ru-RU" b="1" dirty="0">
                <a:solidFill>
                  <a:schemeClr val="accent1"/>
                </a:solidFill>
              </a:rPr>
              <a:t>N=</a:t>
            </a:r>
            <a:r>
              <a:rPr lang="ru-RU" b="1" dirty="0" err="1">
                <a:solidFill>
                  <a:schemeClr val="accent1"/>
                </a:solidFill>
              </a:rPr>
              <a:t>p∗q</a:t>
            </a:r>
            <a:r>
              <a:rPr lang="ru-RU" dirty="0"/>
              <a:t>.</a:t>
            </a:r>
          </a:p>
          <a:p>
            <a:r>
              <a:rPr lang="ru-RU" dirty="0"/>
              <a:t>3. Вычисляется значение функции Эйлера от модуля N: </a:t>
            </a:r>
            <a:r>
              <a:rPr lang="ru-RU" b="1" dirty="0">
                <a:solidFill>
                  <a:schemeClr val="accent1"/>
                </a:solidFill>
              </a:rPr>
              <a:t>ϕ(N)=(p−1)(q−1).</a:t>
            </a:r>
          </a:p>
          <a:p>
            <a:r>
              <a:rPr lang="ru-RU" dirty="0"/>
              <a:t>4. Выбирается число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, называемое открытой экспонентой, число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 должно лежать в </a:t>
            </a:r>
            <a:r>
              <a:rPr lang="ru-RU" dirty="0" smtClean="0"/>
              <a:t>интервале </a:t>
            </a:r>
            <a:r>
              <a:rPr lang="ru-RU" b="1" dirty="0" smtClean="0">
                <a:solidFill>
                  <a:schemeClr val="accent1"/>
                </a:solidFill>
              </a:rPr>
              <a:t>1&lt;e&lt;ϕ(N</a:t>
            </a:r>
            <a:r>
              <a:rPr lang="ru-RU" b="1" dirty="0">
                <a:solidFill>
                  <a:schemeClr val="accent1"/>
                </a:solidFill>
              </a:rPr>
              <a:t>)</a:t>
            </a:r>
            <a:r>
              <a:rPr lang="ru-RU" dirty="0"/>
              <a:t>, а так же быть взаимно простым со значением функции </a:t>
            </a:r>
            <a:r>
              <a:rPr lang="ru-RU" b="1" dirty="0">
                <a:solidFill>
                  <a:schemeClr val="accent1"/>
                </a:solidFill>
              </a:rPr>
              <a:t>ϕ(N)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5</a:t>
            </a:r>
            <a:r>
              <a:rPr lang="ru-RU" dirty="0"/>
              <a:t>. Вычисляется число </a:t>
            </a:r>
            <a:r>
              <a:rPr lang="ru-RU" b="1" dirty="0">
                <a:solidFill>
                  <a:schemeClr val="accent1"/>
                </a:solidFill>
              </a:rPr>
              <a:t>d</a:t>
            </a:r>
            <a:r>
              <a:rPr lang="ru-RU" dirty="0"/>
              <a:t>, называемое секретной экспонентой, такое, что </a:t>
            </a:r>
            <a:r>
              <a:rPr lang="ru-RU" b="1" dirty="0" err="1">
                <a:solidFill>
                  <a:schemeClr val="accent1"/>
                </a:solidFill>
              </a:rPr>
              <a:t>d∗</a:t>
            </a:r>
            <a:r>
              <a:rPr lang="ru-RU" b="1" dirty="0" err="1" smtClean="0">
                <a:solidFill>
                  <a:schemeClr val="accent1"/>
                </a:solidFill>
              </a:rPr>
              <a:t>e</a:t>
            </a:r>
            <a:r>
              <a:rPr lang="ru-RU" b="1" dirty="0" smtClean="0">
                <a:solidFill>
                  <a:schemeClr val="accent1"/>
                </a:solidFill>
              </a:rPr>
              <a:t>=1(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ϕ(N</a:t>
            </a:r>
            <a:r>
              <a:rPr lang="ru-RU" b="1" dirty="0">
                <a:solidFill>
                  <a:schemeClr val="accent1"/>
                </a:solidFill>
              </a:rPr>
              <a:t>))</a:t>
            </a:r>
            <a:r>
              <a:rPr lang="ru-RU" dirty="0"/>
              <a:t>, то есть является </a:t>
            </a:r>
            <a:r>
              <a:rPr lang="ru-RU" dirty="0" err="1"/>
              <a:t>мультипликативно</a:t>
            </a:r>
            <a:r>
              <a:rPr lang="ru-RU" dirty="0"/>
              <a:t> обратное к числу </a:t>
            </a:r>
            <a:r>
              <a:rPr lang="ru-RU" b="1" dirty="0">
                <a:solidFill>
                  <a:schemeClr val="accent1"/>
                </a:solidFill>
              </a:rPr>
              <a:t>e</a:t>
            </a:r>
            <a:r>
              <a:rPr lang="ru-RU" dirty="0"/>
              <a:t> по модулю </a:t>
            </a:r>
            <a:r>
              <a:rPr lang="ru-RU" b="1" dirty="0">
                <a:solidFill>
                  <a:schemeClr val="accent1"/>
                </a:solidFill>
              </a:rPr>
              <a:t>ϕ(N</a:t>
            </a:r>
            <a:r>
              <a:rPr lang="ru-RU" b="1" dirty="0" smtClean="0">
                <a:solidFill>
                  <a:schemeClr val="accent1"/>
                </a:solidFill>
              </a:rPr>
              <a:t>)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4" y="1052736"/>
            <a:ext cx="3460591" cy="2006476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58594" y="3356992"/>
            <a:ext cx="3460591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14124">
                  <a:lumMod val="75000"/>
                </a:srgbClr>
              </a:buClr>
            </a:pPr>
            <a:r>
              <a:rPr lang="be-BY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Форм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и</a:t>
            </a:r>
            <a:r>
              <a:rPr lang="be-BY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рует п</a:t>
            </a:r>
            <a:r>
              <a:rPr lang="ru-RU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ару ключей:</a:t>
            </a:r>
          </a:p>
          <a:p>
            <a:pPr>
              <a:buClr>
                <a:srgbClr val="F14124">
                  <a:lumMod val="75000"/>
                </a:srgbClr>
              </a:buClr>
              <a:buFont typeface="Wingdings" pitchFamily="2" charset="2"/>
              <a:buChar char="Ø"/>
            </a:pPr>
            <a:r>
              <a:rPr lang="ru-RU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Пара </a:t>
            </a:r>
            <a:r>
              <a:rPr lang="ru-RU" sz="2800" b="1" dirty="0" smtClean="0">
                <a:solidFill>
                  <a:srgbClr val="4E67C8"/>
                </a:solidFill>
              </a:rPr>
              <a:t>(</a:t>
            </a:r>
            <a:r>
              <a:rPr lang="ru-RU" sz="2800" b="1" dirty="0" err="1" smtClean="0">
                <a:solidFill>
                  <a:srgbClr val="4E67C8"/>
                </a:solidFill>
              </a:rPr>
              <a:t>e,N</a:t>
            </a:r>
            <a:r>
              <a:rPr lang="ru-RU" sz="2800" b="1" dirty="0" smtClean="0">
                <a:solidFill>
                  <a:srgbClr val="4E67C8"/>
                </a:solidFill>
              </a:rPr>
              <a:t>)</a:t>
            </a:r>
            <a:r>
              <a:rPr lang="ru-RU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- открытый ключ.</a:t>
            </a:r>
          </a:p>
          <a:p>
            <a:pPr>
              <a:buClr>
                <a:srgbClr val="F14124">
                  <a:lumMod val="75000"/>
                </a:srgbClr>
              </a:buClr>
              <a:buFont typeface="Wingdings" pitchFamily="2" charset="2"/>
              <a:buChar char="Ø"/>
            </a:pPr>
            <a:r>
              <a:rPr lang="ru-RU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Пара </a:t>
            </a:r>
            <a:r>
              <a:rPr lang="ru-RU" sz="2800" b="1" dirty="0" smtClean="0">
                <a:solidFill>
                  <a:srgbClr val="4E67C8"/>
                </a:solidFill>
              </a:rPr>
              <a:t>(</a:t>
            </a:r>
            <a:r>
              <a:rPr lang="ru-RU" sz="2800" b="1" dirty="0" err="1" smtClean="0">
                <a:solidFill>
                  <a:srgbClr val="4E67C8"/>
                </a:solidFill>
              </a:rPr>
              <a:t>d,N</a:t>
            </a:r>
            <a:r>
              <a:rPr lang="ru-RU" sz="2800" b="1" dirty="0" smtClean="0">
                <a:solidFill>
                  <a:srgbClr val="4E67C8"/>
                </a:solidFill>
              </a:rPr>
              <a:t>) </a:t>
            </a:r>
            <a:r>
              <a:rPr lang="ru-RU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закрытый ключ.</a:t>
            </a:r>
            <a:endParaRPr lang="ru-RU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910264" cy="1143000"/>
          </a:xfrm>
        </p:spPr>
        <p:txBody>
          <a:bodyPr/>
          <a:lstStyle/>
          <a:p>
            <a:pPr algn="ctr"/>
            <a:r>
              <a:rPr lang="ru-RU" dirty="0"/>
              <a:t>Шифрование и расшифровывание в RSA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395536" y="1700808"/>
            <a:ext cx="8280920" cy="4968552"/>
          </a:xfrm>
        </p:spPr>
        <p:txBody>
          <a:bodyPr>
            <a:normAutofit/>
          </a:bodyPr>
          <a:lstStyle/>
          <a:p>
            <a:r>
              <a:rPr lang="ru-RU" sz="2800" b="1" dirty="0"/>
              <a:t>Шифрование:</a:t>
            </a:r>
            <a:r>
              <a:rPr lang="ru-RU" sz="2800" dirty="0"/>
              <a:t> </a:t>
            </a:r>
            <a:r>
              <a:rPr lang="ru-RU" sz="2800" dirty="0" smtClean="0"/>
              <a:t>Отправитель </a:t>
            </a:r>
            <a:r>
              <a:rPr lang="ru-RU" sz="2800" b="1" dirty="0" smtClean="0">
                <a:solidFill>
                  <a:schemeClr val="accent1"/>
                </a:solidFill>
              </a:rPr>
              <a:t>А</a:t>
            </a:r>
            <a:r>
              <a:rPr lang="ru-RU" sz="2800" dirty="0" smtClean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шифрует сообщение </a:t>
            </a:r>
            <a:r>
              <a:rPr lang="ru-RU" sz="2800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dirty="0"/>
              <a:t>, используя открытый ключ </a:t>
            </a:r>
            <a:r>
              <a:rPr lang="ru-RU" sz="2800" dirty="0" smtClean="0"/>
              <a:t>получателя </a:t>
            </a:r>
            <a:r>
              <a:rPr lang="ru-RU" sz="2800" b="1" dirty="0" smtClean="0">
                <a:solidFill>
                  <a:schemeClr val="accent1"/>
                </a:solidFill>
              </a:rPr>
              <a:t>В 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b="1" dirty="0" err="1">
                <a:solidFill>
                  <a:schemeClr val="accent1"/>
                </a:solidFill>
                <a:latin typeface="MathJax_Main"/>
              </a:rPr>
              <a:t>,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b="1" dirty="0" smtClean="0">
                <a:solidFill>
                  <a:schemeClr val="accent1"/>
                </a:solidFill>
              </a:rPr>
              <a:t>: </a:t>
            </a:r>
          </a:p>
          <a:p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)=</a:t>
            </a:r>
            <a:r>
              <a:rPr lang="en-US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^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)</a:t>
            </a:r>
            <a:r>
              <a:rPr lang="ru-RU" sz="2800" b="1" i="1" dirty="0" err="1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dirty="0"/>
              <a:t>, и отправляет </a:t>
            </a:r>
            <a:r>
              <a:rPr lang="ru-RU" sz="2800" dirty="0" smtClean="0"/>
              <a:t>его получателю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b="1" dirty="0"/>
              <a:t>Расшифровывание:</a:t>
            </a:r>
            <a:r>
              <a:rPr lang="ru-RU" sz="2800" dirty="0"/>
              <a:t>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 принимает </a:t>
            </a:r>
            <a:r>
              <a:rPr lang="ru-RU" sz="2800" u="sng" dirty="0">
                <a:solidFill>
                  <a:schemeClr val="accent1"/>
                </a:solidFill>
              </a:rPr>
              <a:t>зашифрованное сообщение </a:t>
            </a:r>
            <a:r>
              <a:rPr lang="ru-RU" sz="2800" u="sng" dirty="0" smtClean="0">
                <a:solidFill>
                  <a:schemeClr val="accent1"/>
                </a:solidFill>
              </a:rPr>
              <a:t>С</a:t>
            </a:r>
            <a:r>
              <a:rPr lang="ru-RU" sz="2800" dirty="0" smtClean="0">
                <a:solidFill>
                  <a:schemeClr val="accent1"/>
                </a:solidFill>
              </a:rPr>
              <a:t>.</a:t>
            </a:r>
            <a:r>
              <a:rPr lang="ru-RU" sz="2800" dirty="0" smtClean="0"/>
              <a:t> </a:t>
            </a:r>
          </a:p>
          <a:p>
            <a:r>
              <a:rPr lang="ru-RU" sz="2800" dirty="0" smtClean="0"/>
              <a:t>Используя </a:t>
            </a:r>
            <a:r>
              <a:rPr lang="ru-RU" sz="2800" dirty="0"/>
              <a:t>закрытый ключ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d</a:t>
            </a:r>
            <a:r>
              <a:rPr lang="ru-RU" sz="2800" b="1" dirty="0" err="1">
                <a:solidFill>
                  <a:schemeClr val="accent1"/>
                </a:solidFill>
                <a:latin typeface="MathJax_Main"/>
              </a:rPr>
              <a:t>,</a:t>
            </a:r>
            <a:r>
              <a:rPr lang="ru-RU" sz="2800" b="1" i="1" dirty="0" err="1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r>
              <a:rPr lang="ru-RU" sz="2800" b="1" dirty="0">
                <a:solidFill>
                  <a:schemeClr val="accent1"/>
                </a:solidFill>
              </a:rPr>
              <a:t>, </a:t>
            </a:r>
            <a:r>
              <a:rPr lang="ru-RU" sz="2800" dirty="0" smtClean="0"/>
              <a:t>получатель </a:t>
            </a:r>
            <a:r>
              <a:rPr lang="ru-RU" sz="2800" b="1" dirty="0" smtClean="0">
                <a:solidFill>
                  <a:schemeClr val="accent1"/>
                </a:solidFill>
              </a:rPr>
              <a:t>В</a:t>
            </a:r>
            <a:r>
              <a:rPr lang="ru-RU" sz="2800" dirty="0" smtClean="0"/>
              <a:t> расшифровывает сообщение:</a:t>
            </a:r>
          </a:p>
          <a:p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)=</a:t>
            </a:r>
            <a:r>
              <a:rPr lang="en-US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C</a:t>
            </a:r>
            <a:r>
              <a:rPr lang="en-US" sz="2800" b="1" i="1" dirty="0">
                <a:solidFill>
                  <a:schemeClr val="accent1"/>
                </a:solidFill>
                <a:latin typeface="MathJax_Math"/>
              </a:rPr>
              <a:t>^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2800" b="1" i="1" dirty="0" smtClean="0">
                <a:solidFill>
                  <a:schemeClr val="accent1"/>
                </a:solidFill>
                <a:latin typeface="MathJax_Math"/>
              </a:rPr>
              <a:t>)</a:t>
            </a:r>
            <a:r>
              <a:rPr lang="ru-RU" sz="2800" b="1" i="1" dirty="0" err="1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28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 smtClean="0">
                <a:solidFill>
                  <a:schemeClr val="accent1"/>
                </a:solidFill>
                <a:latin typeface="MathJax_Math"/>
              </a:rPr>
              <a:t>N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)</a:t>
            </a:r>
            <a:endParaRPr lang="ru-RU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880663" cy="1143000"/>
          </a:xfrm>
        </p:spPr>
        <p:txBody>
          <a:bodyPr/>
          <a:lstStyle/>
          <a:p>
            <a:r>
              <a:rPr lang="ru-RU" dirty="0"/>
              <a:t>Пример шифрования </a:t>
            </a:r>
            <a:r>
              <a:rPr lang="en-US" dirty="0"/>
              <a:t>RSA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424936" cy="4968552"/>
          </a:xfrm>
        </p:spPr>
        <p:txBody>
          <a:bodyPr>
            <a:normAutofit/>
          </a:bodyPr>
          <a:lstStyle/>
          <a:p>
            <a:r>
              <a:rPr lang="ru-RU" sz="3200" dirty="0"/>
              <a:t>1. Выбираем простые числа (небольшие, чтобы упростить вычисления</a:t>
            </a:r>
            <a:r>
              <a:rPr lang="ru-RU" sz="3200" dirty="0" smtClean="0"/>
              <a:t>):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=3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ru-RU" sz="3200" dirty="0"/>
              <a:t>и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=11</a:t>
            </a:r>
            <a:r>
              <a:rPr lang="en-US" sz="3200" b="1" dirty="0">
                <a:solidFill>
                  <a:schemeClr val="accent1"/>
                </a:solidFill>
              </a:rPr>
              <a:t/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2. </a:t>
            </a:r>
            <a:r>
              <a:rPr lang="ru-RU" sz="3200" dirty="0"/>
              <a:t>Вычисляем модуль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 err="1">
                <a:solidFill>
                  <a:schemeClr val="accent1"/>
                </a:solidFill>
                <a:latin typeface="MathJax_Main"/>
              </a:rPr>
              <a:t>∗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=3∗11=33</a:t>
            </a:r>
            <a:r>
              <a:rPr lang="en-US" sz="3200" b="1" dirty="0">
                <a:solidFill>
                  <a:schemeClr val="accent1"/>
                </a:solidFill>
              </a:rPr>
              <a:t/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3. </a:t>
            </a:r>
            <a:r>
              <a:rPr lang="ru-RU" sz="3200" dirty="0"/>
              <a:t>Вычисляем функцию Эйлера от модуля </a:t>
            </a:r>
            <a:r>
              <a:rPr lang="en-US" sz="3200" i="1" dirty="0">
                <a:latin typeface="MathJax_Math"/>
              </a:rPr>
              <a:t>N</a:t>
            </a:r>
            <a:r>
              <a:rPr lang="en-US" sz="3200" dirty="0"/>
              <a:t> : </a:t>
            </a:r>
            <a:r>
              <a:rPr lang="el-GR" sz="3200" b="1" i="1" dirty="0">
                <a:solidFill>
                  <a:schemeClr val="accent1"/>
                </a:solidFill>
                <a:latin typeface="MathJax_Math"/>
              </a:rPr>
              <a:t>ϕ</a:t>
            </a:r>
            <a:r>
              <a:rPr lang="el-GR" sz="32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)=(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−1)∗(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−1)=2∗10=20</a:t>
            </a:r>
            <a:r>
              <a:rPr lang="en-US" sz="3200" b="1" dirty="0">
                <a:solidFill>
                  <a:schemeClr val="accent1"/>
                </a:solidFill>
              </a:rPr>
              <a:t>.</a:t>
            </a:r>
            <a:br>
              <a:rPr lang="en-US" sz="3200" b="1" dirty="0">
                <a:solidFill>
                  <a:schemeClr val="accent1"/>
                </a:solidFill>
              </a:rPr>
            </a:br>
            <a:r>
              <a:rPr lang="en-US" sz="3200" dirty="0"/>
              <a:t>4. </a:t>
            </a:r>
            <a:r>
              <a:rPr lang="ru-RU" sz="3200" dirty="0"/>
              <a:t>Выбираем открытую экспоненту 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e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=7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5. </a:t>
            </a:r>
            <a:r>
              <a:rPr lang="ru-RU" sz="3200" dirty="0"/>
              <a:t>Определяем закрытую экспоненту </a:t>
            </a:r>
            <a:endParaRPr lang="ru-RU" sz="3200" dirty="0" smtClean="0"/>
          </a:p>
          <a:p>
            <a:r>
              <a:rPr lang="en-US" sz="3200" i="1" dirty="0" smtClean="0">
                <a:latin typeface="MathJax_Math"/>
              </a:rPr>
              <a:t>d</a:t>
            </a:r>
            <a:r>
              <a:rPr lang="en-US" sz="3200" dirty="0" smtClean="0"/>
              <a:t> </a:t>
            </a:r>
            <a:r>
              <a:rPr lang="en-US" sz="3200" dirty="0"/>
              <a:t>: </a:t>
            </a:r>
            <a:r>
              <a:rPr lang="en-US" sz="3200" b="1" i="1" dirty="0" err="1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3200" b="1" dirty="0" err="1">
                <a:solidFill>
                  <a:schemeClr val="accent1"/>
                </a:solidFill>
                <a:latin typeface="MathJax_Main"/>
              </a:rPr>
              <a:t>∗</a:t>
            </a:r>
            <a:r>
              <a:rPr lang="en-US" sz="3200" b="1" i="1" dirty="0" err="1" smtClean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3200" b="1" i="1" dirty="0" smtClean="0">
                <a:solidFill>
                  <a:schemeClr val="accent1"/>
                </a:solidFill>
                <a:latin typeface="MathJax_Math"/>
              </a:rPr>
              <a:t> =</a:t>
            </a:r>
            <a:r>
              <a:rPr lang="ru-RU" sz="3200" b="1" dirty="0" smtClean="0">
                <a:solidFill>
                  <a:schemeClr val="accent1"/>
                </a:solidFill>
                <a:latin typeface="MathJax_Main"/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1(</a:t>
            </a:r>
            <a:r>
              <a:rPr lang="en-US" sz="3200" b="1" i="1" dirty="0" smtClean="0">
                <a:solidFill>
                  <a:schemeClr val="accent1"/>
                </a:solidFill>
                <a:latin typeface="MathJax_Math"/>
              </a:rPr>
              <a:t>mod</a:t>
            </a:r>
            <a:r>
              <a:rPr lang="ru-RU" sz="3200" b="1" i="1" dirty="0" smtClean="0">
                <a:solidFill>
                  <a:schemeClr val="accent1"/>
                </a:solidFill>
                <a:latin typeface="MathJax_Math"/>
              </a:rPr>
              <a:t> </a:t>
            </a:r>
            <a:r>
              <a:rPr lang="el-GR" sz="3200" b="1" i="1" dirty="0" smtClean="0">
                <a:solidFill>
                  <a:schemeClr val="accent1"/>
                </a:solidFill>
                <a:latin typeface="MathJax_Math"/>
              </a:rPr>
              <a:t>ϕ</a:t>
            </a:r>
            <a:r>
              <a:rPr lang="el-GR" sz="3200" b="1" dirty="0" smtClean="0">
                <a:solidFill>
                  <a:schemeClr val="accent1"/>
                </a:solidFill>
                <a:latin typeface="MathJax_Main"/>
              </a:rPr>
              <a:t>(</a:t>
            </a:r>
            <a:r>
              <a:rPr lang="en-US" sz="3200" b="1" i="1" dirty="0">
                <a:solidFill>
                  <a:schemeClr val="accent1"/>
                </a:solidFill>
                <a:latin typeface="MathJax_Math"/>
              </a:rPr>
              <a:t>N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))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MathJax_Main"/>
              </a:rPr>
              <a:t>=&gt;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i="1" dirty="0" smtClean="0">
                <a:solidFill>
                  <a:schemeClr val="accent1"/>
                </a:solidFill>
                <a:latin typeface="MathJax_Math"/>
              </a:rPr>
              <a:t>d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=</a:t>
            </a:r>
            <a:r>
              <a:rPr lang="ru-RU" sz="3200" b="1" dirty="0" smtClean="0">
                <a:solidFill>
                  <a:schemeClr val="accent1"/>
                </a:solidFill>
                <a:latin typeface="MathJax_Main"/>
              </a:rPr>
              <a:t>(20+1)/7=</a:t>
            </a:r>
            <a:r>
              <a:rPr lang="en-US" sz="3200" b="1" dirty="0" smtClean="0">
                <a:solidFill>
                  <a:schemeClr val="accent1"/>
                </a:solidFill>
                <a:latin typeface="MathJax_Main"/>
              </a:rPr>
              <a:t>3</a:t>
            </a:r>
            <a:endParaRPr lang="ru-RU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1489" y="5715000"/>
            <a:ext cx="6512511" cy="1143000"/>
          </a:xfrm>
        </p:spPr>
        <p:txBody>
          <a:bodyPr/>
          <a:lstStyle/>
          <a:p>
            <a:r>
              <a:rPr lang="ru-RU" sz="3600" dirty="0"/>
              <a:t>Пример шифрования </a:t>
            </a:r>
            <a:r>
              <a:rPr lang="en-US" sz="3600" dirty="0"/>
              <a:t>RSA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88640"/>
            <a:ext cx="8352928" cy="547260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dirty="0"/>
              <a:t>Будем шифровать сообщение RSA, пусть букве </a:t>
            </a:r>
            <a:r>
              <a:rPr lang="ru-RU" b="1" dirty="0">
                <a:solidFill>
                  <a:schemeClr val="accent1"/>
                </a:solidFill>
              </a:rPr>
              <a:t>A соответствует цифра 1, B - 2, C - 3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 (Подобное соответствие вносим для простоты), </a:t>
            </a:r>
            <a:r>
              <a:rPr lang="ru-RU" dirty="0" smtClean="0"/>
              <a:t>тогда:</a:t>
            </a:r>
            <a:endParaRPr lang="ru-RU" dirty="0"/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b="1" dirty="0" smtClean="0">
                <a:solidFill>
                  <a:schemeClr val="accent1"/>
                </a:solidFill>
              </a:rPr>
              <a:t>R=18;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S=19</a:t>
            </a:r>
            <a:r>
              <a:rPr lang="ru-RU" b="1" dirty="0">
                <a:solidFill>
                  <a:schemeClr val="accent1"/>
                </a:solidFill>
              </a:rPr>
              <a:t>; </a:t>
            </a:r>
            <a:r>
              <a:rPr lang="ru-RU" b="1" dirty="0" smtClean="0">
                <a:solidFill>
                  <a:schemeClr val="accent1"/>
                </a:solidFill>
              </a:rPr>
              <a:t>A=1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dirty="0"/>
              <a:t>Открытый </a:t>
            </a:r>
            <a:r>
              <a:rPr lang="ru-RU" dirty="0" smtClean="0"/>
              <a:t>ключ: </a:t>
            </a:r>
            <a:r>
              <a:rPr lang="ru-RU" b="1" dirty="0">
                <a:solidFill>
                  <a:schemeClr val="accent1"/>
                </a:solidFill>
              </a:rPr>
              <a:t>(</a:t>
            </a:r>
            <a:r>
              <a:rPr lang="ru-RU" b="1" dirty="0" err="1">
                <a:solidFill>
                  <a:schemeClr val="accent1"/>
                </a:solidFill>
              </a:rPr>
              <a:t>e,N</a:t>
            </a:r>
            <a:r>
              <a:rPr lang="ru-RU" b="1" dirty="0">
                <a:solidFill>
                  <a:schemeClr val="accent1"/>
                </a:solidFill>
              </a:rPr>
              <a:t>)=(7,33)</a:t>
            </a:r>
          </a:p>
          <a:p>
            <a:pPr>
              <a:spcBef>
                <a:spcPts val="0"/>
              </a:spcBef>
            </a:pPr>
            <a:endParaRPr lang="ru-RU" dirty="0"/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C1=(</a:t>
            </a:r>
            <a:r>
              <a:rPr lang="ru-RU" b="1" dirty="0" smtClean="0">
                <a:solidFill>
                  <a:schemeClr val="accent1"/>
                </a:solidFill>
              </a:rPr>
              <a:t>18</a:t>
            </a:r>
            <a:r>
              <a:rPr lang="en-US" b="1" dirty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7)mod33=6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 smtClean="0">
                <a:solidFill>
                  <a:schemeClr val="accent1"/>
                </a:solidFill>
              </a:rPr>
              <a:t>C2</a:t>
            </a:r>
            <a:r>
              <a:rPr lang="ru-RU" b="1" dirty="0">
                <a:solidFill>
                  <a:schemeClr val="accent1"/>
                </a:solidFill>
              </a:rPr>
              <a:t>=(</a:t>
            </a:r>
            <a:r>
              <a:rPr lang="ru-RU" b="1" dirty="0" smtClean="0">
                <a:solidFill>
                  <a:schemeClr val="accent1"/>
                </a:solidFill>
              </a:rPr>
              <a:t>19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7)mod33=13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C3=(</a:t>
            </a:r>
            <a:r>
              <a:rPr lang="ru-RU" b="1" dirty="0" smtClean="0">
                <a:solidFill>
                  <a:schemeClr val="accent1"/>
                </a:solidFill>
              </a:rPr>
              <a:t>1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ru-RU" b="1" dirty="0" smtClean="0">
                <a:solidFill>
                  <a:schemeClr val="accent1"/>
                </a:solidFill>
              </a:rPr>
              <a:t>7)mod33=1</a:t>
            </a: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endParaRPr lang="ru-RU" b="1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ru-RU" b="1" dirty="0">
                <a:solidFill>
                  <a:schemeClr val="accent1"/>
                </a:solidFill>
              </a:rPr>
              <a:t>C("RSA")=6131</a:t>
            </a:r>
          </a:p>
        </p:txBody>
      </p:sp>
    </p:spTree>
    <p:extLst>
      <p:ext uri="{BB962C8B-B14F-4D97-AF65-F5344CB8AC3E}">
        <p14:creationId xmlns:p14="http://schemas.microsoft.com/office/powerpoint/2010/main" val="28879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8" y="588169"/>
            <a:ext cx="7620000" cy="4889500"/>
          </a:xfr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649942" y="5715000"/>
            <a:ext cx="6512511" cy="1143000"/>
          </a:xfrm>
        </p:spPr>
        <p:txBody>
          <a:bodyPr/>
          <a:lstStyle/>
          <a:p>
            <a:r>
              <a:rPr lang="ru-RU" sz="3600" dirty="0"/>
              <a:t>Пример шифрования </a:t>
            </a:r>
            <a:r>
              <a:rPr lang="en-US" sz="3600" dirty="0"/>
              <a:t>RSA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555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424935" cy="1143000"/>
          </a:xfrm>
        </p:spPr>
        <p:txBody>
          <a:bodyPr/>
          <a:lstStyle/>
          <a:p>
            <a:r>
              <a:rPr lang="ru-RU" sz="4400" dirty="0"/>
              <a:t>Пример </a:t>
            </a:r>
            <a:r>
              <a:rPr lang="ru-RU" sz="4400" dirty="0" err="1"/>
              <a:t>расшифрования</a:t>
            </a:r>
            <a:r>
              <a:rPr lang="ru-RU" sz="4400" dirty="0"/>
              <a:t> </a:t>
            </a:r>
            <a:r>
              <a:rPr lang="en-US" sz="4400" dirty="0"/>
              <a:t>RSA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1916832"/>
            <a:ext cx="8136904" cy="4698856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Используем закрытый </a:t>
            </a:r>
            <a:r>
              <a:rPr lang="ru-RU" sz="2400" dirty="0" smtClean="0"/>
              <a:t>ключ: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dirty="0" err="1">
                <a:solidFill>
                  <a:schemeClr val="accent1"/>
                </a:solidFill>
              </a:rPr>
              <a:t>d,N</a:t>
            </a:r>
            <a:r>
              <a:rPr lang="ru-RU" sz="2400" b="1" dirty="0">
                <a:solidFill>
                  <a:schemeClr val="accent1"/>
                </a:solidFill>
              </a:rPr>
              <a:t>)=(3,33)</a:t>
            </a:r>
          </a:p>
          <a:p>
            <a:endParaRPr lang="ru-RU" sz="2400" dirty="0"/>
          </a:p>
          <a:p>
            <a:r>
              <a:rPr lang="ru-RU" sz="2400" b="1" dirty="0">
                <a:solidFill>
                  <a:schemeClr val="accent1"/>
                </a:solidFill>
              </a:rPr>
              <a:t>M1=(</a:t>
            </a:r>
            <a:r>
              <a:rPr lang="ru-RU" sz="2400" b="1" dirty="0" smtClean="0">
                <a:solidFill>
                  <a:schemeClr val="accent1"/>
                </a:solidFill>
              </a:rPr>
              <a:t>6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33=18</a:t>
            </a:r>
            <a:endParaRPr lang="ru-RU" sz="2400" b="1" dirty="0">
              <a:solidFill>
                <a:schemeClr val="accent1"/>
              </a:solidFill>
            </a:endParaRPr>
          </a:p>
          <a:p>
            <a:r>
              <a:rPr lang="ru-RU" sz="2400" b="1" dirty="0" smtClean="0">
                <a:solidFill>
                  <a:schemeClr val="accent1"/>
                </a:solidFill>
              </a:rPr>
              <a:t>M2</a:t>
            </a:r>
            <a:r>
              <a:rPr lang="ru-RU" sz="2400" b="1" dirty="0">
                <a:solidFill>
                  <a:schemeClr val="accent1"/>
                </a:solidFill>
              </a:rPr>
              <a:t>=(</a:t>
            </a:r>
            <a:r>
              <a:rPr lang="ru-RU" sz="2400" b="1" dirty="0" smtClean="0">
                <a:solidFill>
                  <a:schemeClr val="accent1"/>
                </a:solidFill>
              </a:rPr>
              <a:t>13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33=19</a:t>
            </a:r>
            <a:endParaRPr lang="ru-RU" sz="2400" b="1" dirty="0">
              <a:solidFill>
                <a:schemeClr val="accent1"/>
              </a:solidFill>
            </a:endParaRPr>
          </a:p>
          <a:p>
            <a:r>
              <a:rPr lang="ru-RU" sz="2400" b="1" dirty="0">
                <a:solidFill>
                  <a:schemeClr val="accent1"/>
                </a:solidFill>
              </a:rPr>
              <a:t>M3=(</a:t>
            </a:r>
            <a:r>
              <a:rPr lang="ru-RU" sz="2400" b="1" dirty="0" smtClean="0">
                <a:solidFill>
                  <a:schemeClr val="accent1"/>
                </a:solidFill>
              </a:rPr>
              <a:t>1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3)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err="1" smtClean="0">
                <a:solidFill>
                  <a:schemeClr val="accent1"/>
                </a:solidFill>
              </a:rPr>
              <a:t>mod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33=1</a:t>
            </a:r>
            <a:endParaRPr lang="ru-RU" sz="2400" b="1" dirty="0">
              <a:solidFill>
                <a:schemeClr val="accent1"/>
              </a:solidFill>
            </a:endParaRPr>
          </a:p>
          <a:p>
            <a:endParaRPr lang="ru-RU" sz="2400" dirty="0"/>
          </a:p>
          <a:p>
            <a:r>
              <a:rPr lang="ru-RU" sz="2400" b="1" dirty="0" smtClean="0">
                <a:solidFill>
                  <a:schemeClr val="accent1"/>
                </a:solidFill>
              </a:rPr>
              <a:t>18=R;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ru-RU" sz="2400" b="1" dirty="0" smtClean="0">
                <a:solidFill>
                  <a:schemeClr val="accent1"/>
                </a:solidFill>
              </a:rPr>
              <a:t>19=S</a:t>
            </a:r>
            <a:r>
              <a:rPr lang="ru-RU" sz="2400" b="1" dirty="0">
                <a:solidFill>
                  <a:schemeClr val="accent1"/>
                </a:solidFill>
              </a:rPr>
              <a:t>; </a:t>
            </a:r>
            <a:r>
              <a:rPr lang="ru-RU" sz="2400" b="1" dirty="0" smtClean="0">
                <a:solidFill>
                  <a:schemeClr val="accent1"/>
                </a:solidFill>
              </a:rPr>
              <a:t>1=A</a:t>
            </a:r>
            <a:endParaRPr lang="ru-RU" sz="2400" b="1" dirty="0">
              <a:solidFill>
                <a:schemeClr val="accent1"/>
              </a:solidFill>
            </a:endParaRPr>
          </a:p>
          <a:p>
            <a:endParaRPr lang="ru-RU" sz="2400" dirty="0"/>
          </a:p>
          <a:p>
            <a:r>
              <a:rPr lang="ru-RU" sz="2400" dirty="0"/>
              <a:t>Получаем исходное сообщение - RSA. </a:t>
            </a:r>
          </a:p>
        </p:txBody>
      </p:sp>
    </p:spTree>
    <p:extLst>
      <p:ext uri="{BB962C8B-B14F-4D97-AF65-F5344CB8AC3E}">
        <p14:creationId xmlns:p14="http://schemas.microsoft.com/office/powerpoint/2010/main" val="23720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064896" cy="1143000"/>
          </a:xfrm>
        </p:spPr>
        <p:txBody>
          <a:bodyPr/>
          <a:lstStyle/>
          <a:p>
            <a:r>
              <a:rPr lang="ru-RU" dirty="0"/>
              <a:t>Безопасность схемы </a:t>
            </a:r>
            <a:r>
              <a:rPr lang="en-US" dirty="0"/>
              <a:t>RSA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064896" cy="4842872"/>
          </a:xfrm>
        </p:spPr>
        <p:txBody>
          <a:bodyPr>
            <a:normAutofit/>
          </a:bodyPr>
          <a:lstStyle/>
          <a:p>
            <a:r>
              <a:rPr lang="ru-RU" sz="2400" dirty="0"/>
              <a:t>Допустим, что у </a:t>
            </a:r>
            <a:r>
              <a:rPr lang="ru-RU" sz="2400" dirty="0" smtClean="0"/>
              <a:t>Противника есть </a:t>
            </a:r>
            <a:r>
              <a:rPr lang="ru-RU" sz="2400" dirty="0"/>
              <a:t>открытый ключ </a:t>
            </a:r>
            <a:r>
              <a:rPr lang="ru-RU" sz="2400" dirty="0" smtClean="0"/>
              <a:t>Получателя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 err="1" smtClean="0">
                <a:solidFill>
                  <a:schemeClr val="accent1"/>
                </a:solidFill>
              </a:rPr>
              <a:t>e</a:t>
            </a:r>
            <a:r>
              <a:rPr lang="ru-RU" sz="2400" b="1" dirty="0" err="1" smtClean="0">
                <a:solidFill>
                  <a:schemeClr val="accent1"/>
                </a:solidFill>
              </a:rPr>
              <a:t>,</a:t>
            </a:r>
            <a:r>
              <a:rPr lang="ru-RU" sz="2400" b="1" i="1" dirty="0" err="1" smtClean="0">
                <a:solidFill>
                  <a:schemeClr val="accent1"/>
                </a:solidFill>
              </a:rPr>
              <a:t>N</a:t>
            </a:r>
            <a:r>
              <a:rPr lang="ru-RU" sz="2400" b="1" dirty="0" smtClean="0">
                <a:solidFill>
                  <a:schemeClr val="accent1"/>
                </a:solidFill>
              </a:rPr>
              <a:t>).</a:t>
            </a:r>
          </a:p>
          <a:p>
            <a:r>
              <a:rPr lang="ru-RU" sz="2400" dirty="0" smtClean="0"/>
              <a:t>Для </a:t>
            </a:r>
            <a:r>
              <a:rPr lang="ru-RU" sz="2400" dirty="0"/>
              <a:t>того, чтобы расшифровать сообщение </a:t>
            </a:r>
            <a:r>
              <a:rPr lang="ru-RU" sz="2400" dirty="0" smtClean="0"/>
              <a:t>С, </a:t>
            </a:r>
            <a:r>
              <a:rPr lang="ru-RU" sz="2400" dirty="0"/>
              <a:t>необходимо знать закрытый ключ 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 err="1">
                <a:solidFill>
                  <a:schemeClr val="accent1"/>
                </a:solidFill>
              </a:rPr>
              <a:t>d</a:t>
            </a:r>
            <a:r>
              <a:rPr lang="ru-RU" sz="2400" b="1" dirty="0" err="1">
                <a:solidFill>
                  <a:schemeClr val="accent1"/>
                </a:solidFill>
              </a:rPr>
              <a:t>,</a:t>
            </a:r>
            <a:r>
              <a:rPr lang="ru-RU" sz="2400" b="1" i="1" dirty="0" err="1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). </a:t>
            </a:r>
            <a:endParaRPr lang="ru-RU" sz="2400" b="1" dirty="0" smtClean="0">
              <a:solidFill>
                <a:schemeClr val="accent1"/>
              </a:solidFill>
            </a:endParaRPr>
          </a:p>
          <a:p>
            <a:r>
              <a:rPr lang="ru-RU" sz="2400" dirty="0" smtClean="0"/>
              <a:t>Мы </a:t>
            </a:r>
            <a:r>
              <a:rPr lang="ru-RU" sz="2400" dirty="0"/>
              <a:t>знаем, что </a:t>
            </a:r>
            <a:r>
              <a:rPr lang="ru-RU" sz="2400" b="1" i="1" dirty="0" err="1">
                <a:solidFill>
                  <a:schemeClr val="accent1"/>
                </a:solidFill>
              </a:rPr>
              <a:t>d</a:t>
            </a:r>
            <a:r>
              <a:rPr lang="ru-RU" sz="2400" b="1" dirty="0" err="1">
                <a:solidFill>
                  <a:schemeClr val="accent1"/>
                </a:solidFill>
              </a:rPr>
              <a:t>∗</a:t>
            </a:r>
            <a:r>
              <a:rPr lang="ru-RU" sz="2400" b="1" i="1" dirty="0" err="1">
                <a:solidFill>
                  <a:schemeClr val="accent1"/>
                </a:solidFill>
              </a:rPr>
              <a:t>e</a:t>
            </a:r>
            <a:r>
              <a:rPr lang="ru-RU" sz="2400" b="1" dirty="0">
                <a:solidFill>
                  <a:schemeClr val="accent1"/>
                </a:solidFill>
              </a:rPr>
              <a:t>=1(</a:t>
            </a:r>
            <a:r>
              <a:rPr lang="ru-RU" sz="2400" b="1" i="1" dirty="0" err="1">
                <a:solidFill>
                  <a:schemeClr val="accent1"/>
                </a:solidFill>
              </a:rPr>
              <a:t>modϕ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))</a:t>
            </a:r>
            <a:r>
              <a:rPr lang="ru-RU" sz="2400" dirty="0"/>
              <a:t>, однако </a:t>
            </a:r>
            <a:r>
              <a:rPr lang="ru-RU" sz="2400" dirty="0" smtClean="0"/>
              <a:t>Противник </a:t>
            </a:r>
            <a:r>
              <a:rPr lang="ru-RU" sz="2400" dirty="0"/>
              <a:t>не знает </a:t>
            </a:r>
            <a:r>
              <a:rPr lang="ru-RU" sz="2400" b="1" i="1" dirty="0">
                <a:solidFill>
                  <a:schemeClr val="accent1"/>
                </a:solidFill>
              </a:rPr>
              <a:t>ϕ</a:t>
            </a:r>
            <a:r>
              <a:rPr lang="ru-RU" sz="2400" b="1" dirty="0">
                <a:solidFill>
                  <a:schemeClr val="accent1"/>
                </a:solidFill>
              </a:rPr>
              <a:t>(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)=(</a:t>
            </a:r>
            <a:r>
              <a:rPr lang="ru-RU" sz="2400" b="1" i="1" dirty="0">
                <a:solidFill>
                  <a:schemeClr val="accent1"/>
                </a:solidFill>
              </a:rPr>
              <a:t>p</a:t>
            </a:r>
            <a:r>
              <a:rPr lang="ru-RU" sz="2400" b="1" dirty="0">
                <a:solidFill>
                  <a:schemeClr val="accent1"/>
                </a:solidFill>
              </a:rPr>
              <a:t>−1)∗(</a:t>
            </a:r>
            <a:r>
              <a:rPr lang="ru-RU" sz="2400" b="1" i="1" dirty="0">
                <a:solidFill>
                  <a:schemeClr val="accent1"/>
                </a:solidFill>
              </a:rPr>
              <a:t>q</a:t>
            </a:r>
            <a:r>
              <a:rPr lang="ru-RU" sz="2400" b="1" dirty="0">
                <a:solidFill>
                  <a:schemeClr val="accent1"/>
                </a:solidFill>
              </a:rPr>
              <a:t>−1</a:t>
            </a:r>
            <a:r>
              <a:rPr lang="ru-RU" sz="2400" b="1" dirty="0" smtClean="0">
                <a:solidFill>
                  <a:schemeClr val="accent1"/>
                </a:solidFill>
              </a:rPr>
              <a:t>)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Таким образом </a:t>
            </a:r>
            <a:r>
              <a:rPr lang="ru-RU" sz="2400" dirty="0"/>
              <a:t>задача </a:t>
            </a:r>
            <a:r>
              <a:rPr lang="ru-RU" sz="2400" dirty="0" smtClean="0"/>
              <a:t>в общем случае сводится </a:t>
            </a:r>
            <a:r>
              <a:rPr lang="ru-RU" sz="2400" dirty="0"/>
              <a:t>к </a:t>
            </a:r>
            <a:r>
              <a:rPr lang="ru-RU" sz="2400" b="1" u="sng" dirty="0">
                <a:solidFill>
                  <a:schemeClr val="accent1"/>
                </a:solidFill>
              </a:rPr>
              <a:t>нахождению простых чисел </a:t>
            </a:r>
            <a:r>
              <a:rPr lang="ru-RU" sz="2400" b="1" i="1" u="sng" dirty="0">
                <a:solidFill>
                  <a:schemeClr val="accent1"/>
                </a:solidFill>
              </a:rPr>
              <a:t>p</a:t>
            </a:r>
            <a:r>
              <a:rPr lang="ru-RU" sz="2400" b="1" u="sng" dirty="0">
                <a:solidFill>
                  <a:schemeClr val="accent1"/>
                </a:solidFill>
              </a:rPr>
              <a:t> и </a:t>
            </a:r>
            <a:r>
              <a:rPr lang="ru-RU" sz="2400" b="1" i="1" u="sng" dirty="0" smtClean="0">
                <a:solidFill>
                  <a:schemeClr val="accent1"/>
                </a:solidFill>
              </a:rPr>
              <a:t>q</a:t>
            </a:r>
            <a:r>
              <a:rPr lang="ru-RU" sz="2400" b="1" u="sng" dirty="0" smtClean="0">
                <a:solidFill>
                  <a:schemeClr val="accent1"/>
                </a:solidFill>
              </a:rPr>
              <a:t>, </a:t>
            </a:r>
            <a:r>
              <a:rPr lang="ru-RU" sz="2400" dirty="0" smtClean="0"/>
              <a:t>которые </a:t>
            </a:r>
            <a:r>
              <a:rPr lang="ru-RU" sz="2400" dirty="0"/>
              <a:t>связаны с известным 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dirty="0"/>
              <a:t> следующим образом </a:t>
            </a:r>
            <a:r>
              <a:rPr lang="ru-RU" sz="2400" b="1" i="1" dirty="0">
                <a:solidFill>
                  <a:schemeClr val="accent1"/>
                </a:solidFill>
              </a:rPr>
              <a:t>N</a:t>
            </a:r>
            <a:r>
              <a:rPr lang="ru-RU" sz="2400" b="1" dirty="0">
                <a:solidFill>
                  <a:schemeClr val="accent1"/>
                </a:solidFill>
              </a:rPr>
              <a:t>=</a:t>
            </a:r>
            <a:r>
              <a:rPr lang="ru-RU" sz="2400" b="1" i="1" dirty="0" err="1">
                <a:solidFill>
                  <a:schemeClr val="accent1"/>
                </a:solidFill>
              </a:rPr>
              <a:t>p</a:t>
            </a:r>
            <a:r>
              <a:rPr lang="ru-RU" sz="2400" b="1" dirty="0" err="1">
                <a:solidFill>
                  <a:schemeClr val="accent1"/>
                </a:solidFill>
              </a:rPr>
              <a:t>∗</a:t>
            </a:r>
            <a:r>
              <a:rPr lang="ru-RU" sz="2400" b="1" i="1" dirty="0" err="1">
                <a:solidFill>
                  <a:schemeClr val="accent1"/>
                </a:solidFill>
              </a:rPr>
              <a:t>q</a:t>
            </a:r>
            <a:r>
              <a:rPr lang="ru-RU" sz="24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694240" cy="1143000"/>
          </a:xfrm>
        </p:spPr>
        <p:txBody>
          <a:bodyPr/>
          <a:lstStyle/>
          <a:p>
            <a:r>
              <a:rPr lang="ru-RU" sz="3600" dirty="0" smtClean="0"/>
              <a:t>Для повышения </a:t>
            </a:r>
            <a:r>
              <a:rPr lang="ru-RU" sz="3600" dirty="0" err="1" smtClean="0"/>
              <a:t>криптостойкости</a:t>
            </a:r>
            <a:r>
              <a:rPr lang="ru-RU" sz="3600" dirty="0" smtClean="0"/>
              <a:t> алгоритма: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84784"/>
            <a:ext cx="8208912" cy="5130904"/>
          </a:xfrm>
        </p:spPr>
        <p:txBody>
          <a:bodyPr/>
          <a:lstStyle/>
          <a:p>
            <a:r>
              <a:rPr lang="ru-RU" sz="2800" dirty="0"/>
              <a:t>1. Выбрать </a:t>
            </a:r>
            <a:r>
              <a:rPr lang="ru-RU" sz="2800" b="1" dirty="0">
                <a:solidFill>
                  <a:schemeClr val="accent1"/>
                </a:solidFill>
              </a:rPr>
              <a:t>два больших простых </a:t>
            </a:r>
            <a:r>
              <a:rPr lang="ru-RU" sz="2800" dirty="0"/>
              <a:t>случайных числа </a:t>
            </a:r>
            <a:r>
              <a:rPr lang="ru-RU" sz="2800" i="1" dirty="0">
                <a:latin typeface="MathJax_Math"/>
              </a:rPr>
              <a:t>p</a:t>
            </a:r>
            <a:r>
              <a:rPr lang="ru-RU" sz="2800" dirty="0"/>
              <a:t> и </a:t>
            </a:r>
            <a:r>
              <a:rPr lang="ru-RU" sz="2800" i="1" dirty="0">
                <a:latin typeface="MathJax_Math"/>
              </a:rPr>
              <a:t>q</a:t>
            </a:r>
            <a:r>
              <a:rPr lang="ru-RU" sz="2800" dirty="0"/>
              <a:t> (к примеру, &gt;= 1024 бита каждое), должны быть не слишком различными и быть не слишком близкими</a:t>
            </a:r>
            <a:br>
              <a:rPr lang="ru-RU" sz="2800" dirty="0"/>
            </a:br>
            <a:r>
              <a:rPr lang="ru-RU" sz="2800" dirty="0"/>
              <a:t>2. Наибольший общий делитель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p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−1)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(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q</a:t>
            </a:r>
            <a:r>
              <a:rPr lang="ru-RU" sz="2800" b="1" dirty="0">
                <a:solidFill>
                  <a:schemeClr val="accent1"/>
                </a:solidFill>
                <a:latin typeface="MathJax_Main"/>
              </a:rPr>
              <a:t>−1)</a:t>
            </a:r>
            <a:r>
              <a:rPr lang="ru-RU" sz="2800" dirty="0"/>
              <a:t> должен быть </a:t>
            </a:r>
            <a:r>
              <a:rPr lang="ru-RU" sz="2800" u="sng" dirty="0">
                <a:solidFill>
                  <a:schemeClr val="accent1"/>
                </a:solidFill>
              </a:rPr>
              <a:t>небольшим</a:t>
            </a:r>
            <a:r>
              <a:rPr lang="ru-RU" sz="2800" dirty="0"/>
              <a:t>, в лучшем случае равен </a:t>
            </a:r>
            <a:r>
              <a:rPr lang="ru-RU" sz="2800" b="1" u="sng" dirty="0">
                <a:solidFill>
                  <a:schemeClr val="accent1"/>
                </a:solidFill>
              </a:rPr>
              <a:t>двум</a:t>
            </a:r>
            <a:r>
              <a:rPr lang="ru-RU" sz="2800" dirty="0"/>
              <a:t>.</a:t>
            </a:r>
            <a:br>
              <a:rPr lang="ru-RU" sz="2800" dirty="0"/>
            </a:br>
            <a:r>
              <a:rPr lang="ru-RU" sz="2800" dirty="0"/>
              <a:t>3. Выбрать большое значение открытой экспоненты </a:t>
            </a:r>
            <a:r>
              <a:rPr lang="ru-RU" sz="2800" b="1" i="1" dirty="0">
                <a:solidFill>
                  <a:schemeClr val="accent1"/>
                </a:solidFill>
                <a:latin typeface="MathJax_Math"/>
              </a:rPr>
              <a:t>e</a:t>
            </a:r>
            <a:r>
              <a:rPr lang="ru-RU" sz="2800" dirty="0"/>
              <a:t>, как правило, выбирают простые числа Ферма: </a:t>
            </a:r>
            <a:r>
              <a:rPr lang="ru-RU" sz="2800" b="1" dirty="0">
                <a:solidFill>
                  <a:schemeClr val="accent1"/>
                </a:solidFill>
              </a:rPr>
              <a:t>17, 257, 65537</a:t>
            </a:r>
            <a:r>
              <a:rPr lang="ru-RU" sz="2800" dirty="0"/>
              <a:t>...</a:t>
            </a:r>
            <a:br>
              <a:rPr lang="ru-RU" sz="2800" dirty="0"/>
            </a:br>
            <a:r>
              <a:rPr lang="ru-RU" sz="2800" dirty="0"/>
              <a:t>4. Сохранение в секрете закрытого ключа.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0" y="5296515"/>
            <a:ext cx="936104" cy="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341"/>
            <a:ext cx="8892480" cy="1143000"/>
          </a:xfrm>
        </p:spPr>
        <p:txBody>
          <a:bodyPr/>
          <a:lstStyle/>
          <a:p>
            <a:r>
              <a:rPr lang="ru-RU" dirty="0" smtClean="0"/>
              <a:t>Стойкость алгоритма </a:t>
            </a:r>
            <a:r>
              <a:rPr lang="ru-RU" dirty="0"/>
              <a:t>шифрования </a:t>
            </a:r>
            <a:r>
              <a:rPr lang="en-US" dirty="0" smtClean="0"/>
              <a:t>RSA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484784"/>
            <a:ext cx="8136904" cy="5145752"/>
          </a:xfrm>
        </p:spPr>
        <p:txBody>
          <a:bodyPr>
            <a:normAutofit/>
          </a:bodyPr>
          <a:lstStyle/>
          <a:p>
            <a:r>
              <a:rPr lang="ru-RU" sz="2400" dirty="0"/>
              <a:t>Ассиметричный алгоритм шифрования </a:t>
            </a:r>
            <a:r>
              <a:rPr lang="ru-RU" sz="2400" u="sng" dirty="0">
                <a:solidFill>
                  <a:schemeClr val="accent1"/>
                </a:solidFill>
              </a:rPr>
              <a:t>является стойким</a:t>
            </a:r>
            <a:r>
              <a:rPr lang="ru-RU" sz="2400" dirty="0"/>
              <a:t>, если </a:t>
            </a:r>
            <a:r>
              <a:rPr lang="ru-RU" sz="2400" dirty="0" smtClean="0"/>
              <a:t>атакующий, имея </a:t>
            </a:r>
            <a:r>
              <a:rPr lang="ru-RU" sz="2400" dirty="0"/>
              <a:t>два открытых текста </a:t>
            </a:r>
            <a:r>
              <a:rPr lang="ru-RU" sz="2400" b="1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400" b="1" dirty="0">
                <a:solidFill>
                  <a:schemeClr val="accent1"/>
                </a:solidFill>
                <a:latin typeface="MathJax_Main"/>
              </a:rPr>
              <a:t>1</a:t>
            </a:r>
            <a:r>
              <a:rPr lang="ru-RU" sz="2400" dirty="0"/>
              <a:t> и </a:t>
            </a:r>
            <a:r>
              <a:rPr lang="ru-RU" sz="2400" b="1" i="1" dirty="0">
                <a:solidFill>
                  <a:schemeClr val="accent1"/>
                </a:solidFill>
                <a:latin typeface="MathJax_Math"/>
              </a:rPr>
              <a:t>M</a:t>
            </a:r>
            <a:r>
              <a:rPr lang="ru-RU" sz="2400" b="1" dirty="0">
                <a:solidFill>
                  <a:schemeClr val="accent1"/>
                </a:solidFill>
                <a:latin typeface="MathJax_Main"/>
              </a:rPr>
              <a:t>2</a:t>
            </a:r>
            <a:r>
              <a:rPr lang="ru-RU" sz="2400" dirty="0"/>
              <a:t>, а так же зашифрованный текст </a:t>
            </a:r>
            <a:r>
              <a:rPr lang="ru-RU" sz="2400" b="1" i="1" dirty="0" err="1">
                <a:solidFill>
                  <a:schemeClr val="accent1"/>
                </a:solidFill>
                <a:latin typeface="MathJax_Math"/>
              </a:rPr>
              <a:t>Ci</a:t>
            </a:r>
            <a:r>
              <a:rPr lang="ru-RU" sz="2400" dirty="0"/>
              <a:t>, не может с вероятностью </a:t>
            </a:r>
            <a:r>
              <a:rPr lang="ru-RU" sz="2400" u="sng" dirty="0">
                <a:solidFill>
                  <a:schemeClr val="accent1"/>
                </a:solidFill>
              </a:rPr>
              <a:t>большей, чем </a:t>
            </a:r>
            <a:r>
              <a:rPr lang="ru-RU" sz="2400" u="sng" dirty="0" smtClean="0">
                <a:solidFill>
                  <a:schemeClr val="accent1"/>
                </a:solidFill>
                <a:latin typeface="MathJax_Main"/>
              </a:rPr>
              <a:t>1/2</a:t>
            </a:r>
            <a:r>
              <a:rPr lang="ru-RU" sz="2400" u="sng" dirty="0" smtClean="0">
                <a:solidFill>
                  <a:schemeClr val="accent1"/>
                </a:solidFill>
              </a:rPr>
              <a:t> </a:t>
            </a:r>
            <a:r>
              <a:rPr lang="ru-RU" sz="2400" dirty="0"/>
              <a:t>определить к какому из сообщений </a:t>
            </a:r>
            <a:r>
              <a:rPr lang="ru-RU" sz="2400" i="1" dirty="0">
                <a:latin typeface="MathJax_Math"/>
              </a:rPr>
              <a:t>M</a:t>
            </a:r>
            <a:r>
              <a:rPr lang="ru-RU" sz="2400" dirty="0">
                <a:latin typeface="MathJax_Main"/>
              </a:rPr>
              <a:t>1</a:t>
            </a:r>
            <a:r>
              <a:rPr lang="ru-RU" sz="2400" dirty="0"/>
              <a:t> или </a:t>
            </a:r>
            <a:r>
              <a:rPr lang="ru-RU" sz="2400" i="1" dirty="0">
                <a:latin typeface="MathJax_Math"/>
              </a:rPr>
              <a:t>M</a:t>
            </a:r>
            <a:r>
              <a:rPr lang="ru-RU" sz="2400" dirty="0">
                <a:latin typeface="MathJax_Main"/>
              </a:rPr>
              <a:t>2</a:t>
            </a:r>
            <a:r>
              <a:rPr lang="ru-RU" sz="2400" dirty="0"/>
              <a:t> относится </a:t>
            </a:r>
            <a:r>
              <a:rPr lang="ru-RU" sz="2400" i="1" dirty="0" err="1" smtClean="0">
                <a:latin typeface="MathJax_Math"/>
              </a:rPr>
              <a:t>Ci</a:t>
            </a:r>
            <a:endParaRPr lang="ru-RU" sz="2400" i="1" dirty="0" smtClean="0">
              <a:latin typeface="MathJax_Math"/>
            </a:endParaRPr>
          </a:p>
          <a:p>
            <a:r>
              <a:rPr lang="ru-RU" sz="2400" dirty="0" smtClean="0"/>
              <a:t>На практике к сообщению добавляют некоторую случайную величину.</a:t>
            </a:r>
          </a:p>
          <a:p>
            <a:r>
              <a:rPr lang="ru-RU" sz="2400" dirty="0" smtClean="0"/>
              <a:t>Например, если ответ подразумевает «Да» «Нет»: то  </a:t>
            </a:r>
            <a:r>
              <a:rPr lang="ru-RU" sz="2400" dirty="0"/>
              <a:t>C1=E("ДаA1B2"), </a:t>
            </a:r>
            <a:r>
              <a:rPr lang="ru-RU" sz="2400" dirty="0" smtClean="0"/>
              <a:t>С2=E</a:t>
            </a:r>
            <a:r>
              <a:rPr lang="ru-RU" sz="2400" dirty="0"/>
              <a:t>("Нет"), C3=E("Да</a:t>
            </a:r>
            <a:r>
              <a:rPr lang="ru-RU" sz="2400" dirty="0" smtClean="0"/>
              <a:t>"), то </a:t>
            </a:r>
            <a:r>
              <a:rPr lang="ru-RU" sz="2400" dirty="0"/>
              <a:t>C1, C2 и C3 </a:t>
            </a:r>
            <a:r>
              <a:rPr lang="ru-RU" sz="2400" dirty="0" smtClean="0"/>
              <a:t>при анализе не </a:t>
            </a:r>
            <a:r>
              <a:rPr lang="ru-RU" sz="2400" dirty="0"/>
              <a:t>совпадут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/>
              <a:t>Для проверки расшифрованных данных на подлинность </a:t>
            </a:r>
            <a:r>
              <a:rPr lang="ru-RU" sz="2400" u="sng" dirty="0" smtClean="0">
                <a:solidFill>
                  <a:schemeClr val="accent1"/>
                </a:solidFill>
              </a:rPr>
              <a:t>также используются хеш-функции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94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36904" cy="544481"/>
          </a:xfrm>
        </p:spPr>
        <p:txBody>
          <a:bodyPr/>
          <a:lstStyle/>
          <a:p>
            <a:r>
              <a:rPr lang="ru-RU" sz="4800" dirty="0" smtClean="0"/>
              <a:t>Последствия </a:t>
            </a:r>
            <a:r>
              <a:rPr lang="ru-RU" sz="4800" dirty="0"/>
              <a:t>(</a:t>
            </a:r>
            <a:r>
              <a:rPr lang="ru-RU" sz="4800" dirty="0" smtClean="0"/>
              <a:t>ущерб) </a:t>
            </a:r>
            <a:endParaRPr lang="ru-RU" sz="4800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517813544"/>
              </p:ext>
            </p:extLst>
          </p:nvPr>
        </p:nvGraphicFramePr>
        <p:xfrm>
          <a:off x="323528" y="1340768"/>
          <a:ext cx="8424936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646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08912" cy="1143000"/>
          </a:xfrm>
        </p:spPr>
        <p:txBody>
          <a:bodyPr/>
          <a:lstStyle/>
          <a:p>
            <a:r>
              <a:rPr lang="ru-RU" dirty="0"/>
              <a:t>Алгоритм Эль-</a:t>
            </a:r>
            <a:r>
              <a:rPr lang="ru-RU" dirty="0" err="1"/>
              <a:t>Гамаля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268760"/>
            <a:ext cx="8280920" cy="5328592"/>
          </a:xfrm>
        </p:spPr>
        <p:txBody>
          <a:bodyPr>
            <a:normAutofit/>
          </a:bodyPr>
          <a:lstStyle/>
          <a:p>
            <a:r>
              <a:rPr lang="ru-RU" sz="2400" dirty="0"/>
              <a:t>Асимметричный алгоритм, предложенный в 1985 году Эль-</a:t>
            </a:r>
            <a:r>
              <a:rPr lang="ru-RU" sz="2400" dirty="0" err="1"/>
              <a:t>Гамалем</a:t>
            </a:r>
            <a:r>
              <a:rPr lang="ru-RU" sz="2400" dirty="0"/>
              <a:t> (T. </a:t>
            </a:r>
            <a:r>
              <a:rPr lang="ru-RU" sz="2400" dirty="0" err="1"/>
              <a:t>ElGamal</a:t>
            </a:r>
            <a:r>
              <a:rPr lang="ru-RU" sz="2400" dirty="0"/>
              <a:t>), универсален. </a:t>
            </a:r>
            <a:endParaRPr lang="ru-RU" sz="2400" dirty="0" smtClean="0"/>
          </a:p>
          <a:p>
            <a:r>
              <a:rPr lang="ru-RU" sz="2400" dirty="0" smtClean="0"/>
              <a:t>Он </a:t>
            </a:r>
            <a:r>
              <a:rPr lang="ru-RU" sz="2400" dirty="0"/>
              <a:t>может быть использован для решения всех трех основных задач: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шифрования </a:t>
            </a:r>
            <a:r>
              <a:rPr lang="ru-RU" sz="2400" dirty="0" smtClean="0"/>
              <a:t>данных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формирования цифровой </a:t>
            </a:r>
            <a:r>
              <a:rPr lang="ru-RU" sz="2400" dirty="0" smtClean="0"/>
              <a:t>подписи 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ru-RU" sz="2400" dirty="0" smtClean="0"/>
              <a:t>для </a:t>
            </a:r>
            <a:r>
              <a:rPr lang="ru-RU" sz="2400" dirty="0"/>
              <a:t>согласования общего ключа</a:t>
            </a:r>
            <a:r>
              <a:rPr lang="ru-RU" sz="2400" dirty="0" smtClean="0"/>
              <a:t>.</a:t>
            </a:r>
          </a:p>
          <a:p>
            <a:r>
              <a:rPr lang="ru-RU" sz="2400" dirty="0"/>
              <a:t>Этот алгоритм фактически </a:t>
            </a:r>
            <a:r>
              <a:rPr lang="ru-RU" sz="2400" b="1" dirty="0">
                <a:solidFill>
                  <a:schemeClr val="accent1"/>
                </a:solidFill>
              </a:rPr>
              <a:t>использует схему Диффи-Хеллмана</a:t>
            </a:r>
            <a:r>
              <a:rPr lang="ru-RU" sz="2400" dirty="0"/>
              <a:t>, чтобы сформировать общий секретный ключ для абонентов, передающих друг другу сообщение, и затем сообщение шифруется путем умножения его на этот ключ.</a:t>
            </a: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139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712968" cy="1143000"/>
          </a:xfrm>
        </p:spPr>
        <p:txBody>
          <a:bodyPr/>
          <a:lstStyle/>
          <a:p>
            <a:r>
              <a:rPr lang="ru-RU" sz="3600" dirty="0" smtClean="0"/>
              <a:t>Схема </a:t>
            </a:r>
            <a:r>
              <a:rPr lang="ru-RU" sz="3600" dirty="0"/>
              <a:t>Диффи-Хеллмана </a:t>
            </a:r>
            <a:r>
              <a:rPr lang="ru-RU" sz="3600" dirty="0" smtClean="0"/>
              <a:t>формирования секретного ключа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340768"/>
            <a:ext cx="8568952" cy="5503869"/>
          </a:xfrm>
        </p:spPr>
        <p:txBody>
          <a:bodyPr>
            <a:normAutofit/>
          </a:bodyPr>
          <a:lstStyle/>
          <a:p>
            <a:r>
              <a:rPr lang="ru-RU" dirty="0" smtClean="0"/>
              <a:t>Вычисления </a:t>
            </a:r>
            <a:r>
              <a:rPr lang="ru-RU" dirty="0"/>
              <a:t>производятся по модулю некоторого </a:t>
            </a:r>
            <a:r>
              <a:rPr lang="ru-RU" b="1" dirty="0">
                <a:solidFill>
                  <a:schemeClr val="accent1"/>
                </a:solidFill>
              </a:rPr>
              <a:t>большого простого числа Р.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Специальным </a:t>
            </a:r>
            <a:r>
              <a:rPr lang="ru-RU" dirty="0"/>
              <a:t>образом подбирается некоторое натуральное число </a:t>
            </a:r>
            <a:r>
              <a:rPr lang="ru-RU" b="1" dirty="0" smtClean="0">
                <a:solidFill>
                  <a:schemeClr val="accent1"/>
                </a:solidFill>
              </a:rPr>
              <a:t>А</a:t>
            </a:r>
            <a:r>
              <a:rPr lang="en-US" b="1" dirty="0" smtClean="0">
                <a:solidFill>
                  <a:schemeClr val="accent1"/>
                </a:solidFill>
              </a:rPr>
              <a:t>&lt;</a:t>
            </a:r>
            <a:r>
              <a:rPr lang="ru-RU" b="1" dirty="0" smtClean="0">
                <a:solidFill>
                  <a:schemeClr val="accent1"/>
                </a:solidFill>
              </a:rPr>
              <a:t>Р</a:t>
            </a:r>
            <a:r>
              <a:rPr lang="ru-RU" dirty="0" smtClean="0"/>
              <a:t>.</a:t>
            </a:r>
          </a:p>
          <a:p>
            <a:r>
              <a:rPr lang="ru-RU" dirty="0" smtClean="0"/>
              <a:t>Если </a:t>
            </a:r>
            <a:r>
              <a:rPr lang="ru-RU" dirty="0"/>
              <a:t>мы хотим зашифровать значение X, то </a:t>
            </a:r>
            <a:r>
              <a:rPr lang="ru-RU" dirty="0" smtClean="0"/>
              <a:t>вычисляем</a:t>
            </a:r>
            <a:endParaRPr lang="en-US" dirty="0" smtClean="0"/>
          </a:p>
          <a:p>
            <a:pPr algn="ctr"/>
            <a:r>
              <a:rPr lang="ru-RU" b="1" dirty="0" smtClean="0">
                <a:solidFill>
                  <a:schemeClr val="accent1"/>
                </a:solidFill>
              </a:rPr>
              <a:t>Y </a:t>
            </a:r>
            <a:r>
              <a:rPr lang="ru-RU" b="1" dirty="0">
                <a:solidFill>
                  <a:schemeClr val="accent1"/>
                </a:solidFill>
              </a:rPr>
              <a:t>= A</a:t>
            </a:r>
            <a:r>
              <a:rPr lang="ru-RU" b="1" baseline="30000" dirty="0">
                <a:solidFill>
                  <a:schemeClr val="accent1"/>
                </a:solidFill>
              </a:rPr>
              <a:t>X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>
                <a:solidFill>
                  <a:schemeClr val="accent1"/>
                </a:solidFill>
              </a:rPr>
              <a:t>mod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smtClean="0">
                <a:solidFill>
                  <a:schemeClr val="accent1"/>
                </a:solidFill>
              </a:rPr>
              <a:t>P</a:t>
            </a:r>
            <a:endParaRPr lang="ru-RU" b="1" dirty="0">
              <a:solidFill>
                <a:schemeClr val="accent1"/>
              </a:solidFill>
            </a:endParaRPr>
          </a:p>
          <a:p>
            <a:r>
              <a:rPr lang="ru-RU" dirty="0" smtClean="0"/>
              <a:t>Экспонента </a:t>
            </a:r>
            <a:r>
              <a:rPr lang="ru-RU" b="1" dirty="0">
                <a:solidFill>
                  <a:schemeClr val="accent1"/>
                </a:solidFill>
              </a:rPr>
              <a:t>X</a:t>
            </a:r>
            <a:r>
              <a:rPr lang="ru-RU" dirty="0"/>
              <a:t> как раз и называется </a:t>
            </a:r>
            <a:r>
              <a:rPr lang="ru-RU" b="1" i="1" dirty="0">
                <a:solidFill>
                  <a:schemeClr val="accent1"/>
                </a:solidFill>
              </a:rPr>
              <a:t>дискретным логарифмом </a:t>
            </a:r>
            <a:r>
              <a:rPr lang="ru-RU" b="1" i="1" dirty="0" smtClean="0">
                <a:solidFill>
                  <a:schemeClr val="accent1"/>
                </a:solidFill>
              </a:rPr>
              <a:t>Y</a:t>
            </a:r>
            <a:r>
              <a:rPr lang="ru-RU" i="1" dirty="0" smtClean="0"/>
              <a:t>, который </a:t>
            </a:r>
            <a:r>
              <a:rPr lang="ru-RU" dirty="0" smtClean="0"/>
              <a:t>сложно вычислить.</a:t>
            </a:r>
          </a:p>
          <a:p>
            <a:r>
              <a:rPr lang="ru-RU" dirty="0" smtClean="0"/>
              <a:t>Число </a:t>
            </a:r>
            <a:r>
              <a:rPr lang="ru-RU" b="1" dirty="0">
                <a:solidFill>
                  <a:schemeClr val="accent1"/>
                </a:solidFill>
              </a:rPr>
              <a:t>Y</a:t>
            </a:r>
            <a:r>
              <a:rPr lang="ru-RU" dirty="0"/>
              <a:t> можно открыто передавать по любому каналу связи, так как </a:t>
            </a:r>
            <a:r>
              <a:rPr lang="ru-RU" u="sng" dirty="0">
                <a:solidFill>
                  <a:schemeClr val="accent1"/>
                </a:solidFill>
              </a:rPr>
              <a:t>при большом модуле P </a:t>
            </a:r>
            <a:r>
              <a:rPr lang="ru-RU" dirty="0"/>
              <a:t>исходное </a:t>
            </a:r>
            <a:r>
              <a:rPr lang="ru-RU" b="1" dirty="0">
                <a:solidFill>
                  <a:schemeClr val="accent1"/>
                </a:solidFill>
              </a:rPr>
              <a:t>значение Х</a:t>
            </a:r>
            <a:r>
              <a:rPr lang="ru-RU" dirty="0"/>
              <a:t> </a:t>
            </a:r>
            <a:r>
              <a:rPr lang="ru-RU" u="sng" dirty="0">
                <a:solidFill>
                  <a:schemeClr val="accent1"/>
                </a:solidFill>
              </a:rPr>
              <a:t>подобрать</a:t>
            </a:r>
            <a:r>
              <a:rPr lang="ru-RU" dirty="0"/>
              <a:t> будет практически </a:t>
            </a:r>
            <a:r>
              <a:rPr lang="ru-RU" u="sng" dirty="0">
                <a:solidFill>
                  <a:schemeClr val="accent1"/>
                </a:solidFill>
              </a:rPr>
              <a:t>невозможно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этом математическом факте основан алгоритм Диффи-Хеллмана для формирования ключа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4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80920" cy="1143000"/>
          </a:xfrm>
        </p:spPr>
        <p:txBody>
          <a:bodyPr/>
          <a:lstStyle/>
          <a:p>
            <a:r>
              <a:rPr lang="ru-RU" dirty="0"/>
              <a:t>Формирование общего ключа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700808"/>
            <a:ext cx="8640960" cy="491488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/>
            </a:pPr>
            <a:r>
              <a:rPr lang="ru-RU" sz="2400" dirty="0"/>
              <a:t>Пусть два </a:t>
            </a:r>
            <a:r>
              <a:rPr lang="ru-RU" sz="2400" dirty="0" smtClean="0"/>
              <a:t>пользователя (пользователь </a:t>
            </a:r>
            <a:r>
              <a:rPr lang="ru-RU" sz="2400" dirty="0"/>
              <a:t>1 и пользователь </a:t>
            </a:r>
            <a:r>
              <a:rPr lang="ru-RU" sz="2400" dirty="0" smtClean="0"/>
              <a:t>2), должны </a:t>
            </a:r>
            <a:r>
              <a:rPr lang="ru-RU" sz="2400" dirty="0"/>
              <a:t>выбрать большое простое число Р и некоторое специальное число </a:t>
            </a:r>
            <a:r>
              <a:rPr lang="ru-RU" sz="2400" b="1" dirty="0">
                <a:solidFill>
                  <a:schemeClr val="accent1"/>
                </a:solidFill>
              </a:rPr>
              <a:t>А, 1 &lt; A &lt; P-1</a:t>
            </a:r>
            <a:r>
              <a:rPr lang="ru-RU" sz="2400" dirty="0"/>
              <a:t>, такое, что все числа из интервала [1, 2, ..., Р-1] могут быть представлены как различные степени А </a:t>
            </a:r>
            <a:r>
              <a:rPr lang="ru-RU" sz="2400" dirty="0" err="1"/>
              <a:t>mod</a:t>
            </a:r>
            <a:r>
              <a:rPr lang="ru-RU" sz="2400" dirty="0"/>
              <a:t> Р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Эти </a:t>
            </a:r>
            <a:r>
              <a:rPr lang="ru-RU" sz="2400" dirty="0"/>
              <a:t>числа должны быть известны всем абонентам системы и могут выбираться </a:t>
            </a:r>
            <a:r>
              <a:rPr lang="ru-RU" sz="2400" dirty="0" smtClean="0"/>
              <a:t>открыто (общие параметры).</a:t>
            </a:r>
            <a:endParaRPr lang="ru-RU" sz="2400" dirty="0"/>
          </a:p>
          <a:p>
            <a:pPr marL="502920" indent="-457200">
              <a:buFont typeface="+mj-lt"/>
              <a:buAutoNum type="arabicParenR"/>
            </a:pPr>
            <a:r>
              <a:rPr lang="ru-RU" sz="2400" dirty="0" smtClean="0"/>
              <a:t>Пользователь 1 выбирает свой закрытый ключ, который держит </a:t>
            </a:r>
            <a:r>
              <a:rPr lang="ru-RU" sz="2400" dirty="0"/>
              <a:t>в </a:t>
            </a:r>
            <a:r>
              <a:rPr lang="ru-RU" sz="2400" dirty="0" smtClean="0"/>
              <a:t>секрете- число </a:t>
            </a:r>
            <a:r>
              <a:rPr lang="ru-RU" sz="2400" b="1" dirty="0">
                <a:solidFill>
                  <a:schemeClr val="accent1"/>
                </a:solidFill>
              </a:rPr>
              <a:t>Х1 (</a:t>
            </a:r>
            <a:r>
              <a:rPr lang="ru-RU" sz="2400" b="1" dirty="0" smtClean="0">
                <a:solidFill>
                  <a:schemeClr val="accent1"/>
                </a:solidFill>
              </a:rPr>
              <a:t>X1&lt;P)</a:t>
            </a:r>
            <a:r>
              <a:rPr lang="ru-RU" sz="2400" dirty="0" smtClean="0"/>
              <a:t> (желательно </a:t>
            </a:r>
            <a:r>
              <a:rPr lang="ru-RU" sz="2400" dirty="0"/>
              <a:t>формировать с помощью датчика случайных </a:t>
            </a:r>
            <a:r>
              <a:rPr lang="ru-RU" sz="2400" dirty="0" smtClean="0"/>
              <a:t>чисел).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5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517232"/>
            <a:ext cx="8064896" cy="1143000"/>
          </a:xfrm>
        </p:spPr>
        <p:txBody>
          <a:bodyPr/>
          <a:lstStyle/>
          <a:p>
            <a:r>
              <a:rPr lang="ru-RU" sz="3600" dirty="0"/>
              <a:t>Формирование общего ключа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4201808" cy="704651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7544" y="661338"/>
            <a:ext cx="820891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	4)	На </a:t>
            </a:r>
            <a:r>
              <a:rPr lang="ru-RU" sz="2400" dirty="0">
                <a:solidFill>
                  <a:prstClr val="black"/>
                </a:solidFill>
                <a:latin typeface="Arial" charset="0"/>
                <a:cs typeface="Arial" charset="0"/>
              </a:rPr>
              <a:t>основе закрытого ключа пользователь 1 вычисляет </a:t>
            </a: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число: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которое он посылает второму абоненту.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	5)	Аналогично поступает Пользователь 2, генерируя Х</a:t>
            </a:r>
            <a:r>
              <a:rPr lang="ru-RU" sz="2400" baseline="-300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2</a:t>
            </a: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 и вычисляя: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ru-RU" sz="2400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endParaRPr lang="ru-RU" sz="2400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	6)	Это значение пользователь 2 отправляет первому пользователю.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0808"/>
            <a:ext cx="41449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5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5930" y="5712820"/>
            <a:ext cx="6512511" cy="1143000"/>
          </a:xfrm>
        </p:spPr>
        <p:txBody>
          <a:bodyPr/>
          <a:lstStyle/>
          <a:p>
            <a:r>
              <a:rPr lang="ru-RU" sz="2800" dirty="0"/>
              <a:t>Формирование общего ключа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731520"/>
            <a:ext cx="7992888" cy="3474720"/>
          </a:xfrm>
        </p:spPr>
        <p:txBody>
          <a:bodyPr/>
          <a:lstStyle/>
          <a:p>
            <a:r>
              <a:rPr lang="ru-RU" dirty="0" smtClean="0"/>
              <a:t>7)	После </a:t>
            </a:r>
            <a:r>
              <a:rPr lang="ru-RU" dirty="0"/>
              <a:t>этого у пользователей должна быть информация, указанная в следующей таблице:</a:t>
            </a:r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57728"/>
              </p:ext>
            </p:extLst>
          </p:nvPr>
        </p:nvGraphicFramePr>
        <p:xfrm>
          <a:off x="1115616" y="1916833"/>
          <a:ext cx="7200800" cy="2120259"/>
        </p:xfrm>
        <a:graphic>
          <a:graphicData uri="http://schemas.openxmlformats.org/drawingml/2006/table">
            <a:tbl>
              <a:tblPr/>
              <a:tblGrid>
                <a:gridCol w="1800200"/>
                <a:gridCol w="1800200"/>
                <a:gridCol w="1800200"/>
                <a:gridCol w="1800200"/>
              </a:tblGrid>
              <a:tr h="70675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Общие параметры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Закрытый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706753">
                <a:tc>
                  <a:txBody>
                    <a:bodyPr/>
                    <a:lstStyle/>
                    <a:p>
                      <a:r>
                        <a:rPr lang="ru-RU"/>
                        <a:t>Пользователь 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Р, А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1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706753">
                <a:tc>
                  <a:txBody>
                    <a:bodyPr/>
                    <a:lstStyle/>
                    <a:p>
                      <a:r>
                        <a:rPr lang="ru-RU"/>
                        <a:t>Пользователь 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  <a:r>
                        <a:rPr lang="en-US" baseline="-25000"/>
                        <a:t>2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2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0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707" y="260648"/>
            <a:ext cx="7992888" cy="1143000"/>
          </a:xfrm>
        </p:spPr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бщий </a:t>
            </a:r>
            <a:r>
              <a:rPr lang="ru-RU" dirty="0"/>
              <a:t>секретный ключ Z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280920" cy="4698856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arenR" startAt="8"/>
            </a:pPr>
            <a:r>
              <a:rPr lang="ru-RU" dirty="0"/>
              <a:t>Из чисел </a:t>
            </a:r>
            <a:r>
              <a:rPr lang="ru-RU" b="1" dirty="0">
                <a:solidFill>
                  <a:schemeClr val="accent1"/>
                </a:solidFill>
              </a:rPr>
              <a:t>Y1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Y2</a:t>
            </a:r>
            <a:r>
              <a:rPr lang="ru-RU" dirty="0"/>
              <a:t>, а также своих закрытых ключей каждый из абонентов может сформировать общий секретный ключ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 для сеанса симметричного шифрования</a:t>
            </a:r>
            <a:r>
              <a:rPr lang="ru-RU" dirty="0" smtClean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r>
              <a:rPr lang="ru-RU" dirty="0" smtClean="0"/>
              <a:t>Вот </a:t>
            </a:r>
            <a:r>
              <a:rPr lang="ru-RU" dirty="0"/>
              <a:t>как это должен сделать первый пользователь:</a:t>
            </a:r>
          </a:p>
          <a:p>
            <a:pPr marL="502920" indent="-457200">
              <a:buFont typeface="+mj-lt"/>
              <a:buAutoNum type="arabicParenR" startAt="8"/>
            </a:pPr>
            <a:endParaRPr lang="ru-RU" dirty="0"/>
          </a:p>
          <a:p>
            <a:pPr marL="502920" indent="-457200">
              <a:buFont typeface="+mj-lt"/>
              <a:buAutoNum type="arabicParenR" startAt="8"/>
            </a:pPr>
            <a:r>
              <a:rPr lang="ru-RU" dirty="0"/>
              <a:t>Никто другой кроме пользователя 1 этого сделать не может, так как число </a:t>
            </a:r>
            <a:r>
              <a:rPr lang="ru-RU" b="1" dirty="0">
                <a:solidFill>
                  <a:schemeClr val="accent1"/>
                </a:solidFill>
              </a:rPr>
              <a:t>Х1</a:t>
            </a:r>
            <a:r>
              <a:rPr lang="ru-RU" dirty="0"/>
              <a:t> секретно. 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r>
              <a:rPr lang="ru-RU" dirty="0" smtClean="0"/>
              <a:t>Второй </a:t>
            </a:r>
            <a:r>
              <a:rPr lang="ru-RU" dirty="0"/>
              <a:t>пользователь может получить то же самое число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, используя свой закрытый ключ и открытый ключ своего абонента следующим образом</a:t>
            </a:r>
            <a:r>
              <a:rPr lang="ru-RU" dirty="0" smtClean="0"/>
              <a:t>:</a:t>
            </a:r>
            <a:endParaRPr lang="en-US" dirty="0" smtClean="0"/>
          </a:p>
          <a:p>
            <a:pPr marL="502920" indent="-457200">
              <a:buFont typeface="+mj-lt"/>
              <a:buAutoNum type="arabicParenR" startAt="8"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47" y="3429000"/>
            <a:ext cx="3499609" cy="5701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69" y="5949280"/>
            <a:ext cx="3463371" cy="5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136904" cy="1143000"/>
          </a:xfrm>
        </p:spPr>
        <p:txBody>
          <a:bodyPr/>
          <a:lstStyle/>
          <a:p>
            <a:r>
              <a:rPr lang="ru-RU" dirty="0"/>
              <a:t>Общий секретный ключ </a:t>
            </a:r>
            <a:r>
              <a:rPr lang="en-US" dirty="0"/>
              <a:t>Z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280920" cy="5058896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arenR" startAt="12"/>
            </a:pPr>
            <a:r>
              <a:rPr lang="ru-RU" sz="2400" dirty="0"/>
              <a:t>Если весь протокол формирования общего секретного ключа выполнен верно, значения </a:t>
            </a:r>
            <a:r>
              <a:rPr lang="ru-RU" sz="2400" b="1" dirty="0">
                <a:solidFill>
                  <a:schemeClr val="accent1"/>
                </a:solidFill>
              </a:rPr>
              <a:t>Z</a:t>
            </a:r>
            <a:r>
              <a:rPr lang="ru-RU" sz="2400" dirty="0"/>
              <a:t> у одного и второго абонента должны получиться одинаковыми. </a:t>
            </a:r>
            <a:endParaRPr lang="ru-RU" sz="2400" dirty="0" smtClean="0"/>
          </a:p>
          <a:p>
            <a:pPr marL="502920" indent="-457200">
              <a:buFont typeface="+mj-lt"/>
              <a:buAutoNum type="arabicParenR" startAt="12"/>
            </a:pPr>
            <a:r>
              <a:rPr lang="ru-RU" sz="2400" dirty="0" smtClean="0"/>
              <a:t>Пользователи </a:t>
            </a:r>
            <a:r>
              <a:rPr lang="ru-RU" sz="2400" dirty="0"/>
              <a:t>1 и 2 могут использовать значение </a:t>
            </a:r>
            <a:r>
              <a:rPr lang="ru-RU" sz="2400" b="1" dirty="0">
                <a:solidFill>
                  <a:schemeClr val="accent1"/>
                </a:solidFill>
              </a:rPr>
              <a:t>Z</a:t>
            </a:r>
            <a:r>
              <a:rPr lang="ru-RU" sz="2400" dirty="0"/>
              <a:t> в качестве секретного ключа для шифрования и </a:t>
            </a:r>
            <a:r>
              <a:rPr lang="ru-RU" sz="2400" dirty="0" err="1"/>
              <a:t>расшифрования</a:t>
            </a:r>
            <a:r>
              <a:rPr lang="ru-RU" sz="2400" dirty="0"/>
              <a:t> данных. </a:t>
            </a:r>
            <a:endParaRPr lang="ru-RU" sz="2400" dirty="0" smtClean="0"/>
          </a:p>
          <a:p>
            <a:pPr marL="502920" indent="-457200">
              <a:buFont typeface="+mj-lt"/>
              <a:buAutoNum type="arabicParenR" startAt="12"/>
            </a:pPr>
            <a:r>
              <a:rPr lang="ru-RU" sz="2400" dirty="0" smtClean="0"/>
              <a:t>Таким </a:t>
            </a:r>
            <a:r>
              <a:rPr lang="ru-RU" sz="2400" dirty="0"/>
              <a:t>же образом любая пара абонентов может вычислить секретный ключ, известный только им.</a:t>
            </a:r>
          </a:p>
        </p:txBody>
      </p:sp>
    </p:spTree>
    <p:extLst>
      <p:ext uri="{BB962C8B-B14F-4D97-AF65-F5344CB8AC3E}">
        <p14:creationId xmlns:p14="http://schemas.microsoft.com/office/powerpoint/2010/main" val="36467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24936" cy="1143000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ru-RU" dirty="0" smtClean="0"/>
              <a:t>в схеме </a:t>
            </a:r>
            <a:r>
              <a:rPr lang="ru-RU" dirty="0"/>
              <a:t>Диффи-Хеллмана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916832"/>
            <a:ext cx="8280920" cy="462684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Противник, </a:t>
            </a:r>
            <a:r>
              <a:rPr lang="ru-RU" b="1" u="sng" dirty="0">
                <a:solidFill>
                  <a:schemeClr val="accent1"/>
                </a:solidFill>
              </a:rPr>
              <a:t>не зная </a:t>
            </a:r>
            <a:r>
              <a:rPr lang="ru-RU" dirty="0"/>
              <a:t>секретных </a:t>
            </a:r>
            <a:r>
              <a:rPr lang="ru-RU" b="1" u="sng" dirty="0">
                <a:solidFill>
                  <a:schemeClr val="accent1"/>
                </a:solidFill>
              </a:rPr>
              <a:t>чисел Х1 и Х2</a:t>
            </a:r>
            <a:r>
              <a:rPr lang="ru-RU" dirty="0"/>
              <a:t>, не сможет вычислить число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Не </a:t>
            </a:r>
            <a:r>
              <a:rPr lang="ru-RU" dirty="0"/>
              <a:t>зная </a:t>
            </a:r>
            <a:r>
              <a:rPr lang="ru-RU" b="1" dirty="0">
                <a:solidFill>
                  <a:schemeClr val="accent1"/>
                </a:solidFill>
              </a:rPr>
              <a:t>Х1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Х2</a:t>
            </a:r>
            <a:r>
              <a:rPr lang="ru-RU" dirty="0"/>
              <a:t>, злоумышленник может попытаться вычислить </a:t>
            </a:r>
            <a:r>
              <a:rPr lang="ru-RU" b="1" dirty="0">
                <a:solidFill>
                  <a:schemeClr val="accent1"/>
                </a:solidFill>
              </a:rPr>
              <a:t>Z</a:t>
            </a:r>
            <a:r>
              <a:rPr lang="ru-RU" dirty="0"/>
              <a:t>, используя только передаваемые открыто </a:t>
            </a:r>
            <a:endParaRPr lang="ru-RU" dirty="0" smtClean="0"/>
          </a:p>
          <a:p>
            <a:pPr marL="45720" indent="0" algn="ctr">
              <a:buNone/>
            </a:pPr>
            <a:r>
              <a:rPr lang="ru-RU" b="1" dirty="0" smtClean="0">
                <a:solidFill>
                  <a:schemeClr val="accent1"/>
                </a:solidFill>
              </a:rPr>
              <a:t>Р</a:t>
            </a:r>
            <a:r>
              <a:rPr lang="ru-RU" b="1" dirty="0">
                <a:solidFill>
                  <a:schemeClr val="accent1"/>
                </a:solidFill>
              </a:rPr>
              <a:t>, А, Y1 и Y2. </a:t>
            </a:r>
          </a:p>
          <a:p>
            <a:r>
              <a:rPr lang="ru-RU" b="1" u="sng" dirty="0">
                <a:solidFill>
                  <a:schemeClr val="accent1"/>
                </a:solidFill>
              </a:rPr>
              <a:t>Безопасность формирования общего ключа </a:t>
            </a:r>
            <a:r>
              <a:rPr lang="ru-RU" dirty="0"/>
              <a:t>в алгоритме Диффи-Хеллмана вытекает из того факта, что, хотя относительно легко вычислить экспоненты по модулю простого числа, </a:t>
            </a:r>
            <a:r>
              <a:rPr lang="ru-RU" b="1" u="sng" dirty="0">
                <a:solidFill>
                  <a:schemeClr val="accent1"/>
                </a:solidFill>
              </a:rPr>
              <a:t>очень трудно вычислить дискретные логарифмы. </a:t>
            </a:r>
          </a:p>
          <a:p>
            <a:r>
              <a:rPr lang="ru-RU" dirty="0"/>
              <a:t>Для </a:t>
            </a:r>
            <a:r>
              <a:rPr lang="ru-RU" b="1" u="sng" dirty="0">
                <a:solidFill>
                  <a:schemeClr val="accent1"/>
                </a:solidFill>
              </a:rPr>
              <a:t>больших простых чисел </a:t>
            </a:r>
            <a:r>
              <a:rPr lang="ru-RU" dirty="0"/>
              <a:t>размером сотни и тысячи бит </a:t>
            </a:r>
            <a:r>
              <a:rPr lang="ru-RU" b="1" u="sng" dirty="0">
                <a:solidFill>
                  <a:schemeClr val="accent1"/>
                </a:solidFill>
              </a:rPr>
              <a:t>задача считается неразрешимой</a:t>
            </a:r>
            <a:r>
              <a:rPr lang="ru-RU" dirty="0"/>
              <a:t>, так как требует колоссальных затрат вычислительных ресурсов.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7450"/>
            <a:ext cx="8280920" cy="1143000"/>
          </a:xfrm>
        </p:spPr>
        <p:txBody>
          <a:bodyPr/>
          <a:lstStyle/>
          <a:p>
            <a:r>
              <a:rPr lang="ru-RU" sz="4400" dirty="0"/>
              <a:t>Пример вычислений по </a:t>
            </a:r>
            <a:r>
              <a:rPr lang="ru-RU" sz="4400" dirty="0" smtClean="0"/>
              <a:t>схеме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84784"/>
            <a:ext cx="8820472" cy="4914880"/>
          </a:xfrm>
        </p:spPr>
        <p:txBody>
          <a:bodyPr>
            <a:noAutofit/>
          </a:bodyPr>
          <a:lstStyle/>
          <a:p>
            <a:r>
              <a:rPr lang="ru-RU" sz="2400" dirty="0" smtClean="0"/>
              <a:t>Пусть </a:t>
            </a:r>
            <a:r>
              <a:rPr lang="ru-RU" sz="2400" dirty="0"/>
              <a:t>два абонента, желающие обмениваться через Интернет зашифрованными сообщениями, решили сформировать секретный ключ для очередного сеанса связи. </a:t>
            </a:r>
            <a:endParaRPr lang="ru-RU" sz="2400" dirty="0" smtClean="0"/>
          </a:p>
          <a:p>
            <a:r>
              <a:rPr lang="ru-RU" sz="2400" dirty="0" smtClean="0"/>
              <a:t>Пусть </a:t>
            </a:r>
            <a:r>
              <a:rPr lang="ru-RU" sz="2400" dirty="0"/>
              <a:t>они имеют следующие общие параметры: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Р = 11, А = 7.</a:t>
            </a:r>
          </a:p>
          <a:p>
            <a:r>
              <a:rPr lang="ru-RU" sz="2400" dirty="0"/>
              <a:t>Каждый абонент выбирает </a:t>
            </a:r>
            <a:r>
              <a:rPr lang="ru-RU" sz="2400" b="1" dirty="0">
                <a:solidFill>
                  <a:schemeClr val="accent1"/>
                </a:solidFill>
              </a:rPr>
              <a:t>секретное число Х </a:t>
            </a:r>
            <a:r>
              <a:rPr lang="ru-RU" sz="2400" dirty="0"/>
              <a:t>и вычисляет соответствующее ему </a:t>
            </a:r>
            <a:r>
              <a:rPr lang="ru-RU" sz="2400" b="1" dirty="0">
                <a:solidFill>
                  <a:schemeClr val="accent1"/>
                </a:solidFill>
              </a:rPr>
              <a:t>открытое число Y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r>
              <a:rPr lang="ru-RU" sz="2400" dirty="0" smtClean="0"/>
              <a:t>Пусть </a:t>
            </a:r>
            <a:r>
              <a:rPr lang="ru-RU" sz="2400" dirty="0"/>
              <a:t>выбраны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Х</a:t>
            </a:r>
            <a:r>
              <a:rPr lang="ru-RU" sz="2400" b="1" baseline="-25000" dirty="0">
                <a:solidFill>
                  <a:schemeClr val="accent1"/>
                </a:solidFill>
              </a:rPr>
              <a:t>1</a:t>
            </a:r>
            <a:r>
              <a:rPr lang="ru-RU" sz="2400" b="1" dirty="0">
                <a:solidFill>
                  <a:schemeClr val="accent1"/>
                </a:solidFill>
              </a:rPr>
              <a:t> = 3, Х</a:t>
            </a:r>
            <a:r>
              <a:rPr lang="ru-RU" sz="2400" b="1" baseline="-25000" dirty="0">
                <a:solidFill>
                  <a:schemeClr val="accent1"/>
                </a:solidFill>
              </a:rPr>
              <a:t>2</a:t>
            </a:r>
            <a:r>
              <a:rPr lang="ru-RU" sz="2400" b="1" dirty="0">
                <a:solidFill>
                  <a:schemeClr val="accent1"/>
                </a:solidFill>
              </a:rPr>
              <a:t>= 9</a:t>
            </a:r>
            <a:r>
              <a:rPr lang="ru-RU" sz="2400" b="1" dirty="0" smtClean="0">
                <a:solidFill>
                  <a:schemeClr val="accent1"/>
                </a:solidFill>
              </a:rPr>
              <a:t>.</a:t>
            </a:r>
            <a:endParaRPr lang="ru-RU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5715000"/>
            <a:ext cx="7808655" cy="1143000"/>
          </a:xfrm>
        </p:spPr>
        <p:txBody>
          <a:bodyPr/>
          <a:lstStyle/>
          <a:p>
            <a:r>
              <a:rPr lang="ru-RU" sz="3200" dirty="0"/>
              <a:t>Пример вычислений по </a:t>
            </a:r>
            <a:r>
              <a:rPr lang="ru-RU" sz="3200" dirty="0" smtClean="0"/>
              <a:t>схеме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39552" y="332656"/>
            <a:ext cx="8064896" cy="5184576"/>
          </a:xfrm>
        </p:spPr>
        <p:txBody>
          <a:bodyPr>
            <a:normAutofit/>
          </a:bodyPr>
          <a:lstStyle/>
          <a:p>
            <a:r>
              <a:rPr lang="ru-RU" sz="2400" dirty="0"/>
              <a:t>Вычисляем</a:t>
            </a:r>
          </a:p>
          <a:p>
            <a:r>
              <a:rPr lang="ru-RU" sz="2400" b="1" dirty="0">
                <a:solidFill>
                  <a:schemeClr val="accent1"/>
                </a:solidFill>
              </a:rPr>
              <a:t>Y1 = </a:t>
            </a:r>
            <a:r>
              <a:rPr lang="ru-RU" sz="2400" b="1" dirty="0" smtClean="0">
                <a:solidFill>
                  <a:schemeClr val="accent1"/>
                </a:solidFill>
              </a:rPr>
              <a:t>7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2, Y2= </a:t>
            </a:r>
            <a:r>
              <a:rPr lang="ru-RU" sz="2400" b="1" dirty="0" smtClean="0">
                <a:solidFill>
                  <a:schemeClr val="accent1"/>
                </a:solidFill>
              </a:rPr>
              <a:t>7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9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8.</a:t>
            </a:r>
          </a:p>
          <a:p>
            <a:r>
              <a:rPr lang="ru-RU" sz="2400" dirty="0"/>
              <a:t>Затем пользователи обмениваются открытыми ключами Y1 и Y2. </a:t>
            </a:r>
            <a:endParaRPr lang="ru-RU" sz="2400" dirty="0" smtClean="0"/>
          </a:p>
          <a:p>
            <a:r>
              <a:rPr lang="ru-RU" sz="2400" dirty="0" smtClean="0"/>
              <a:t>После </a:t>
            </a:r>
            <a:r>
              <a:rPr lang="ru-RU" sz="2400" dirty="0"/>
              <a:t>этого каждый из пользователей может вычислить общий секретный ключ:</a:t>
            </a:r>
          </a:p>
          <a:p>
            <a:r>
              <a:rPr lang="ru-RU" sz="2400" dirty="0"/>
              <a:t>пользователь 1: </a:t>
            </a:r>
            <a:r>
              <a:rPr lang="ru-RU" sz="2400" b="1" dirty="0">
                <a:solidFill>
                  <a:schemeClr val="accent1"/>
                </a:solidFill>
              </a:rPr>
              <a:t>Z = </a:t>
            </a:r>
            <a:r>
              <a:rPr lang="ru-RU" sz="2400" b="1" dirty="0" smtClean="0">
                <a:solidFill>
                  <a:schemeClr val="accent1"/>
                </a:solidFill>
              </a:rPr>
              <a:t>8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3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6. </a:t>
            </a:r>
          </a:p>
          <a:p>
            <a:r>
              <a:rPr lang="ru-RU" sz="2400" dirty="0"/>
              <a:t>пользователь 2: </a:t>
            </a:r>
            <a:r>
              <a:rPr lang="ru-RU" sz="2400" b="1" dirty="0">
                <a:solidFill>
                  <a:schemeClr val="accent1"/>
                </a:solidFill>
              </a:rPr>
              <a:t>Z = </a:t>
            </a:r>
            <a:r>
              <a:rPr lang="ru-RU" sz="2400" b="1" dirty="0" smtClean="0">
                <a:solidFill>
                  <a:schemeClr val="accent1"/>
                </a:solidFill>
              </a:rPr>
              <a:t>2</a:t>
            </a:r>
            <a:r>
              <a:rPr lang="en-US" sz="2400" b="1" dirty="0" smtClean="0">
                <a:solidFill>
                  <a:schemeClr val="accent1"/>
                </a:solidFill>
              </a:rPr>
              <a:t>^</a:t>
            </a:r>
            <a:r>
              <a:rPr lang="ru-RU" sz="2400" b="1" dirty="0" smtClean="0">
                <a:solidFill>
                  <a:schemeClr val="accent1"/>
                </a:solidFill>
              </a:rPr>
              <a:t>9 </a:t>
            </a:r>
            <a:r>
              <a:rPr lang="ru-RU" sz="2400" b="1" dirty="0" err="1">
                <a:solidFill>
                  <a:schemeClr val="accent1"/>
                </a:solidFill>
              </a:rPr>
              <a:t>mod</a:t>
            </a:r>
            <a:r>
              <a:rPr lang="ru-RU" sz="2400" b="1" dirty="0">
                <a:solidFill>
                  <a:schemeClr val="accent1"/>
                </a:solidFill>
              </a:rPr>
              <a:t> 11 = 6.</a:t>
            </a:r>
          </a:p>
          <a:p>
            <a:r>
              <a:rPr lang="ru-RU" sz="2400" dirty="0"/>
              <a:t>Теперь они имеют </a:t>
            </a:r>
            <a:r>
              <a:rPr lang="ru-RU" sz="2400" b="1" dirty="0">
                <a:solidFill>
                  <a:schemeClr val="accent1"/>
                </a:solidFill>
              </a:rPr>
              <a:t>общий ключ 6</a:t>
            </a:r>
            <a:r>
              <a:rPr lang="ru-RU" sz="2400" dirty="0"/>
              <a:t>, который не передавался по каналу связи.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9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032"/>
            <a:ext cx="9036496" cy="1143000"/>
          </a:xfrm>
        </p:spPr>
        <p:txBody>
          <a:bodyPr/>
          <a:lstStyle/>
          <a:p>
            <a:r>
              <a:rPr lang="ru-RU" sz="2800" dirty="0" smtClean="0"/>
              <a:t>Несанкционированный доступ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Угроза </a:t>
            </a:r>
            <a:r>
              <a:rPr lang="ru-RU" sz="2800" dirty="0"/>
              <a:t>информационной </a:t>
            </a:r>
            <a:r>
              <a:rPr lang="ru-RU" sz="2800" dirty="0" smtClean="0"/>
              <a:t>безопасности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Уязвимость </a:t>
            </a:r>
            <a:br>
              <a:rPr lang="ru-RU" sz="2800" dirty="0" smtClean="0"/>
            </a:br>
            <a:r>
              <a:rPr lang="ru-RU" sz="2800" dirty="0" smtClean="0"/>
              <a:t>Атака 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79512" y="1988840"/>
            <a:ext cx="8784976" cy="4869160"/>
          </a:xfrm>
        </p:spPr>
        <p:txBody>
          <a:bodyPr>
            <a:normAutofit/>
          </a:bodyPr>
          <a:lstStyle/>
          <a:p>
            <a:r>
              <a:rPr lang="ru-RU" dirty="0"/>
              <a:t>В отличие от разрешенного (санкционированного) доступа </a:t>
            </a:r>
            <a:r>
              <a:rPr lang="ru-RU" dirty="0" smtClean="0"/>
              <a:t>к </a:t>
            </a:r>
            <a:r>
              <a:rPr lang="ru-RU" dirty="0"/>
              <a:t>информации в результате преднамеренных действий злоумышленник получает несанкционированный доступ. </a:t>
            </a:r>
            <a:endParaRPr lang="ru-RU" dirty="0" smtClean="0"/>
          </a:p>
          <a:p>
            <a:r>
              <a:rPr lang="ru-RU" b="1" u="sng" dirty="0" smtClean="0"/>
              <a:t>Несанкционированный доступ</a:t>
            </a:r>
            <a:r>
              <a:rPr lang="ru-RU" b="1" dirty="0" smtClean="0"/>
              <a:t> -</a:t>
            </a:r>
            <a:r>
              <a:rPr lang="ru-RU" dirty="0" smtClean="0"/>
              <a:t> получение </a:t>
            </a:r>
            <a:r>
              <a:rPr lang="ru-RU" dirty="0"/>
              <a:t>нарушителем доступа к объекту в нарушение установленных правил</a:t>
            </a:r>
            <a:r>
              <a:rPr lang="ru-RU" dirty="0" smtClean="0"/>
              <a:t>.</a:t>
            </a:r>
          </a:p>
          <a:p>
            <a:r>
              <a:rPr lang="ru-RU" b="1" u="sng" dirty="0" smtClean="0"/>
              <a:t>Угроза информационной </a:t>
            </a:r>
            <a:r>
              <a:rPr lang="ru-RU" b="1" u="sng" dirty="0"/>
              <a:t>безопасности </a:t>
            </a:r>
            <a:r>
              <a:rPr lang="ru-RU" dirty="0"/>
              <a:t>объекта </a:t>
            </a:r>
            <a:r>
              <a:rPr lang="ru-RU" dirty="0" smtClean="0"/>
              <a:t>- возможные </a:t>
            </a:r>
            <a:r>
              <a:rPr lang="ru-RU" dirty="0"/>
              <a:t>воздействия на </a:t>
            </a:r>
            <a:r>
              <a:rPr lang="ru-RU" dirty="0" smtClean="0"/>
              <a:t>ИО, </a:t>
            </a:r>
            <a:r>
              <a:rPr lang="ru-RU" dirty="0"/>
              <a:t>приводящие к ущербу.</a:t>
            </a:r>
          </a:p>
          <a:p>
            <a:r>
              <a:rPr lang="ru-RU" b="1" u="sng" dirty="0" smtClean="0"/>
              <a:t>Уязвимость</a:t>
            </a:r>
            <a:r>
              <a:rPr lang="ru-RU" dirty="0" smtClean="0"/>
              <a:t> - некоторое </a:t>
            </a:r>
            <a:r>
              <a:rPr lang="ru-RU" dirty="0"/>
              <a:t>свойство объекта, делающее возможным возникновение и реализацию </a:t>
            </a:r>
            <a:r>
              <a:rPr lang="ru-RU" dirty="0" smtClean="0"/>
              <a:t>угрозы.</a:t>
            </a:r>
            <a:endParaRPr lang="ru-RU" dirty="0"/>
          </a:p>
          <a:p>
            <a:r>
              <a:rPr lang="ru-RU" b="1" u="sng" dirty="0" smtClean="0"/>
              <a:t>Атака</a:t>
            </a:r>
            <a:r>
              <a:rPr lang="ru-RU" dirty="0" smtClean="0"/>
              <a:t> - действие </a:t>
            </a:r>
            <a:r>
              <a:rPr lang="ru-RU" dirty="0"/>
              <a:t>злоумышленника, заключающееся в поиске и использовании той или иной </a:t>
            </a:r>
            <a:r>
              <a:rPr lang="ru-RU" dirty="0" smtClean="0"/>
              <a:t>уязвимости.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4902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454" y="116632"/>
            <a:ext cx="8280920" cy="1143000"/>
          </a:xfrm>
        </p:spPr>
        <p:txBody>
          <a:bodyPr/>
          <a:lstStyle/>
          <a:p>
            <a:r>
              <a:rPr lang="ru-RU" dirty="0"/>
              <a:t>Алгоритм Эль-</a:t>
            </a:r>
            <a:r>
              <a:rPr lang="ru-RU" dirty="0" err="1"/>
              <a:t>Гамаля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412776"/>
            <a:ext cx="8496944" cy="554461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 </a:t>
            </a:r>
            <a:r>
              <a:rPr lang="ru-RU" dirty="0"/>
              <a:t>случае </a:t>
            </a:r>
            <a:r>
              <a:rPr lang="ru-RU" dirty="0" smtClean="0"/>
              <a:t>шифрования </a:t>
            </a:r>
            <a:r>
              <a:rPr lang="ru-RU" dirty="0"/>
              <a:t>и в случае формирования цифровой подписи </a:t>
            </a:r>
            <a:r>
              <a:rPr lang="ru-RU" dirty="0">
                <a:solidFill>
                  <a:schemeClr val="accent1"/>
                </a:solidFill>
              </a:rPr>
              <a:t>каждому пользователю </a:t>
            </a:r>
            <a:r>
              <a:rPr lang="ru-RU" dirty="0"/>
              <a:t>необходимо </a:t>
            </a:r>
            <a:r>
              <a:rPr lang="ru-RU" u="sng" dirty="0">
                <a:solidFill>
                  <a:schemeClr val="accent1"/>
                </a:solidFill>
              </a:rPr>
              <a:t>сгенерировать пару ключей. </a:t>
            </a:r>
            <a:endParaRPr lang="en-US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Для этого, выбираются </a:t>
            </a:r>
            <a:r>
              <a:rPr lang="ru-RU" dirty="0"/>
              <a:t>некоторое большое простое число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 и число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, такие, что различные степени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 </a:t>
            </a:r>
            <a:r>
              <a:rPr lang="ru-RU" dirty="0" smtClean="0"/>
              <a:t>представляют</a:t>
            </a:r>
            <a:r>
              <a:rPr lang="en-US" dirty="0" smtClean="0"/>
              <a:t> </a:t>
            </a:r>
            <a:r>
              <a:rPr lang="ru-RU" dirty="0"/>
              <a:t>собой различные числа по модулю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Числа </a:t>
            </a:r>
            <a:r>
              <a:rPr lang="ru-RU" b="1" dirty="0">
                <a:solidFill>
                  <a:schemeClr val="accent1"/>
                </a:solidFill>
              </a:rPr>
              <a:t>Р</a:t>
            </a:r>
            <a:r>
              <a:rPr lang="ru-RU" dirty="0"/>
              <a:t> и </a:t>
            </a:r>
            <a:r>
              <a:rPr lang="ru-RU" b="1" dirty="0">
                <a:solidFill>
                  <a:schemeClr val="accent1"/>
                </a:solidFill>
              </a:rPr>
              <a:t>А</a:t>
            </a:r>
            <a:r>
              <a:rPr lang="ru-RU" dirty="0"/>
              <a:t> могут передаваться в открытом виде и быть общими для всех абонентов сети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Затем каждый абонент группы выбирает свое секретное </a:t>
            </a:r>
            <a:r>
              <a:rPr lang="ru-RU" dirty="0" smtClean="0"/>
              <a:t>число</a:t>
            </a:r>
            <a:endParaRPr lang="en-US" dirty="0" smtClean="0"/>
          </a:p>
          <a:p>
            <a:r>
              <a:rPr lang="ru-RU" b="1" dirty="0" err="1" smtClean="0">
                <a:solidFill>
                  <a:schemeClr val="accent1"/>
                </a:solidFill>
              </a:rPr>
              <a:t>Х</a:t>
            </a:r>
            <a:r>
              <a:rPr lang="ru-RU" b="1" baseline="-25000" dirty="0" err="1" smtClean="0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, 1 &lt; </a:t>
            </a:r>
            <a:r>
              <a:rPr lang="ru-RU" b="1" dirty="0" err="1">
                <a:solidFill>
                  <a:schemeClr val="accent1"/>
                </a:solidFill>
              </a:rPr>
              <a:t>Х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 &lt; Р-1</a:t>
            </a:r>
            <a:r>
              <a:rPr lang="ru-RU" dirty="0"/>
              <a:t>, и вычисляет соответствующее ему открытое число </a:t>
            </a:r>
            <a:endParaRPr lang="en-US" dirty="0" smtClean="0"/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Таким </a:t>
            </a:r>
            <a:r>
              <a:rPr lang="ru-RU" dirty="0"/>
              <a:t>образом, каждый пользователь может сгенерировать </a:t>
            </a:r>
            <a:r>
              <a:rPr lang="ru-RU" b="1" dirty="0">
                <a:solidFill>
                  <a:schemeClr val="accent1"/>
                </a:solidFill>
              </a:rPr>
              <a:t>закрытый ключ </a:t>
            </a:r>
            <a:r>
              <a:rPr lang="ru-RU" b="1" dirty="0" err="1">
                <a:solidFill>
                  <a:schemeClr val="accent1"/>
                </a:solidFill>
              </a:rPr>
              <a:t>Х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dirty="0"/>
              <a:t>и </a:t>
            </a:r>
            <a:r>
              <a:rPr lang="ru-RU" b="1" dirty="0">
                <a:solidFill>
                  <a:schemeClr val="accent1"/>
                </a:solidFill>
              </a:rPr>
              <a:t>открытый ключ </a:t>
            </a:r>
            <a:r>
              <a:rPr lang="ru-RU" b="1" dirty="0" err="1">
                <a:solidFill>
                  <a:schemeClr val="accent1"/>
                </a:solidFill>
              </a:rPr>
              <a:t>Y</a:t>
            </a:r>
            <a:r>
              <a:rPr lang="ru-RU" b="1" baseline="-25000" dirty="0" err="1">
                <a:solidFill>
                  <a:schemeClr val="accent1"/>
                </a:solidFill>
              </a:rPr>
              <a:t>i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18" y="5304990"/>
            <a:ext cx="3168352" cy="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7838256" cy="1143000"/>
          </a:xfrm>
        </p:spPr>
        <p:txBody>
          <a:bodyPr/>
          <a:lstStyle/>
          <a:p>
            <a:r>
              <a:rPr lang="ru-RU" sz="2800" dirty="0"/>
              <a:t>Информация о необходимых параметрах системы сведена в следующую таблицу.</a:t>
            </a:r>
            <a:br>
              <a:rPr lang="ru-RU" sz="2800" dirty="0"/>
            </a:br>
            <a:endParaRPr lang="ru-RU" sz="28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3153387"/>
              </p:ext>
            </p:extLst>
          </p:nvPr>
        </p:nvGraphicFramePr>
        <p:xfrm>
          <a:off x="611560" y="2636911"/>
          <a:ext cx="7992888" cy="2388097"/>
        </p:xfrm>
        <a:graphic>
          <a:graphicData uri="http://schemas.openxmlformats.org/drawingml/2006/table">
            <a:tbl>
              <a:tblPr/>
              <a:tblGrid>
                <a:gridCol w="1998222"/>
                <a:gridCol w="1998222"/>
                <a:gridCol w="1998222"/>
                <a:gridCol w="1998222"/>
              </a:tblGrid>
              <a:tr h="91941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Общие параметры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Закрытый ключ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Пользователь 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Р, А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ru-RU" baseline="-25000" dirty="0"/>
                        <a:t>1</a:t>
                      </a:r>
                      <a:endParaRPr lang="ru-RU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…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  <a:tr h="48956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Пользователь </a:t>
                      </a:r>
                      <a:r>
                        <a:rPr lang="en-US"/>
                        <a:t>i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  <a:r>
                        <a:rPr lang="en-US" baseline="-25000"/>
                        <a:t>i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Х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6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2429"/>
            <a:ext cx="7622232" cy="1143000"/>
          </a:xfrm>
        </p:spPr>
        <p:txBody>
          <a:bodyPr/>
          <a:lstStyle/>
          <a:p>
            <a:pPr algn="l"/>
            <a:r>
              <a:rPr lang="ru-RU" dirty="0" smtClean="0"/>
              <a:t>Шифрование</a:t>
            </a:r>
            <a:r>
              <a:rPr lang="en-US" dirty="0" smtClean="0"/>
              <a:t> </a:t>
            </a:r>
            <a:r>
              <a:rPr lang="ru-RU" dirty="0" smtClean="0"/>
              <a:t>по алгоритму </a:t>
            </a:r>
            <a:r>
              <a:rPr lang="ru-RU" dirty="0"/>
              <a:t>Эль-</a:t>
            </a:r>
            <a:r>
              <a:rPr lang="ru-RU" dirty="0" err="1"/>
              <a:t>Гамаля</a:t>
            </a:r>
            <a:r>
              <a:rPr lang="en-US" dirty="0" smtClean="0"/>
              <a:t>  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628800"/>
            <a:ext cx="8352928" cy="498688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Сообщение</a:t>
            </a:r>
            <a:r>
              <a:rPr lang="ru-RU" dirty="0"/>
              <a:t>, предназначенное для шифрования, должно быть представлено в виде </a:t>
            </a:r>
            <a:r>
              <a:rPr lang="ru-RU" u="sng" dirty="0">
                <a:solidFill>
                  <a:schemeClr val="accent1"/>
                </a:solidFill>
              </a:rPr>
              <a:t>одного числа или набора чисел</a:t>
            </a:r>
            <a:r>
              <a:rPr lang="ru-RU" dirty="0"/>
              <a:t>, каждое из которых </a:t>
            </a:r>
            <a:r>
              <a:rPr lang="ru-RU" u="sng" dirty="0">
                <a:solidFill>
                  <a:schemeClr val="accent1"/>
                </a:solidFill>
              </a:rPr>
              <a:t>меньше Р. </a:t>
            </a:r>
            <a:endParaRPr lang="ru-RU" u="sng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Пусть </a:t>
            </a:r>
            <a:r>
              <a:rPr lang="ru-RU" dirty="0"/>
              <a:t>пользователь 1 хочет передать пользователю 2 сообщение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этом случае последовательность действий </a:t>
            </a:r>
            <a:r>
              <a:rPr lang="ru-RU" dirty="0" smtClean="0"/>
              <a:t>следующая:</a:t>
            </a:r>
          </a:p>
          <a:p>
            <a:r>
              <a:rPr lang="ru-RU" dirty="0" smtClean="0"/>
              <a:t>    </a:t>
            </a:r>
            <a:r>
              <a:rPr lang="ru-RU" dirty="0"/>
              <a:t>Первый пользователь выбирает случайное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взаимно простое с </a:t>
            </a:r>
            <a:r>
              <a:rPr lang="ru-RU" b="1" dirty="0">
                <a:solidFill>
                  <a:schemeClr val="accent1"/>
                </a:solidFill>
              </a:rPr>
              <a:t>Р-1</a:t>
            </a:r>
            <a:r>
              <a:rPr lang="ru-RU" dirty="0"/>
              <a:t>, и вычисляет числа</a:t>
            </a:r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Y2 – открытый ключ пользователя 2. Число k держится в секрете.</a:t>
            </a:r>
          </a:p>
          <a:p>
            <a:r>
              <a:rPr lang="ru-RU" dirty="0"/>
              <a:t>    Пара чисел (r, е), являющаяся </a:t>
            </a:r>
            <a:r>
              <a:rPr lang="ru-RU" dirty="0" err="1"/>
              <a:t>шифротекстом</a:t>
            </a:r>
            <a:r>
              <a:rPr lang="ru-RU" dirty="0"/>
              <a:t>, передается второму пользователю.</a:t>
            </a:r>
          </a:p>
          <a:p>
            <a:r>
              <a:rPr lang="ru-RU" dirty="0"/>
              <a:t>    Второй пользователь, получив (</a:t>
            </a:r>
            <a:r>
              <a:rPr lang="ru-RU" dirty="0" err="1"/>
              <a:t>r,e</a:t>
            </a:r>
            <a:r>
              <a:rPr lang="ru-RU" dirty="0"/>
              <a:t>), для </a:t>
            </a:r>
            <a:r>
              <a:rPr lang="ru-RU" dirty="0" err="1"/>
              <a:t>расшифрования</a:t>
            </a:r>
            <a:r>
              <a:rPr lang="ru-RU" dirty="0"/>
              <a:t> сообщения вычисляет</a:t>
            </a:r>
          </a:p>
          <a:p>
            <a:endParaRPr lang="ru-RU" dirty="0" smtClean="0"/>
          </a:p>
          <a:p>
            <a:r>
              <a:rPr lang="ru-RU" dirty="0" smtClean="0"/>
              <a:t>где </a:t>
            </a:r>
            <a:r>
              <a:rPr lang="ru-RU" dirty="0"/>
              <a:t>Х2 – закрытый ключ пользователя 2. В результате он получает исходное сообщение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573016"/>
            <a:ext cx="5419660" cy="420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15" y="5267570"/>
            <a:ext cx="4390662" cy="4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7450"/>
            <a:ext cx="8280920" cy="1143000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ru-RU" dirty="0" smtClean="0"/>
              <a:t>алгоритма Эль-</a:t>
            </a:r>
            <a:r>
              <a:rPr lang="ru-RU" dirty="0" err="1" smtClean="0"/>
              <a:t>Гамаля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484784"/>
            <a:ext cx="8496944" cy="5202912"/>
          </a:xfrm>
        </p:spPr>
        <p:txBody>
          <a:bodyPr>
            <a:normAutofit fontScale="92500"/>
          </a:bodyPr>
          <a:lstStyle/>
          <a:p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злоумышленник узнает или перехватит </a:t>
            </a:r>
            <a:r>
              <a:rPr lang="ru-RU" b="1" dirty="0" smtClean="0">
                <a:solidFill>
                  <a:schemeClr val="accent1"/>
                </a:solidFill>
              </a:rPr>
              <a:t>(Р</a:t>
            </a:r>
            <a:r>
              <a:rPr lang="ru-RU" b="1" dirty="0">
                <a:solidFill>
                  <a:schemeClr val="accent1"/>
                </a:solidFill>
              </a:rPr>
              <a:t>, А, 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, r, </a:t>
            </a:r>
            <a:r>
              <a:rPr lang="ru-RU" b="1" dirty="0" smtClean="0">
                <a:solidFill>
                  <a:schemeClr val="accent1"/>
                </a:solidFill>
              </a:rPr>
              <a:t>e)</a:t>
            </a:r>
            <a:r>
              <a:rPr lang="ru-RU" dirty="0" smtClean="0"/>
              <a:t> </a:t>
            </a:r>
            <a:r>
              <a:rPr lang="ru-RU" dirty="0"/>
              <a:t>то он не сможет по ним раскрыть </a:t>
            </a:r>
            <a:r>
              <a:rPr lang="ru-RU" b="1" dirty="0">
                <a:solidFill>
                  <a:schemeClr val="accent1"/>
                </a:solidFill>
              </a:rPr>
              <a:t>m.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Это </a:t>
            </a:r>
            <a:r>
              <a:rPr lang="ru-RU" dirty="0"/>
              <a:t>связано с тем, что противник не знает параметр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выбранный первым пользователем для шифрования сообщения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Вычислить </a:t>
            </a:r>
            <a:r>
              <a:rPr lang="ru-RU" dirty="0"/>
              <a:t>каким-либо образом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практически невозможно, так как это задача </a:t>
            </a:r>
            <a:r>
              <a:rPr lang="ru-RU" b="1" dirty="0">
                <a:solidFill>
                  <a:schemeClr val="accent1"/>
                </a:solidFill>
              </a:rPr>
              <a:t>дискретного логарифмирования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Следовательно</a:t>
            </a:r>
            <a:r>
              <a:rPr lang="ru-RU" dirty="0"/>
              <a:t>, злоумышленник не может вычислить и значение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, так как </a:t>
            </a:r>
            <a:r>
              <a:rPr lang="ru-RU" b="1" dirty="0">
                <a:solidFill>
                  <a:schemeClr val="accent1"/>
                </a:solidFill>
              </a:rPr>
              <a:t>m</a:t>
            </a:r>
            <a:r>
              <a:rPr lang="ru-RU" dirty="0"/>
              <a:t> было умножено </a:t>
            </a:r>
            <a:r>
              <a:rPr lang="ru-RU" b="1" dirty="0">
                <a:solidFill>
                  <a:schemeClr val="accent1"/>
                </a:solidFill>
              </a:rPr>
              <a:t>на неизвестное ему число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Противник </a:t>
            </a:r>
            <a:r>
              <a:rPr lang="ru-RU" dirty="0"/>
              <a:t>также </a:t>
            </a:r>
            <a:r>
              <a:rPr lang="ru-RU" b="1" dirty="0">
                <a:solidFill>
                  <a:schemeClr val="accent1"/>
                </a:solidFill>
              </a:rPr>
              <a:t>не может воспроизвести действия законного получателя сообщения </a:t>
            </a:r>
            <a:r>
              <a:rPr lang="ru-RU" dirty="0"/>
              <a:t>(второго абонента), </a:t>
            </a:r>
            <a:r>
              <a:rPr lang="ru-RU" b="1" dirty="0">
                <a:solidFill>
                  <a:schemeClr val="accent1"/>
                </a:solidFill>
              </a:rPr>
              <a:t>так как ему не известен закрытый ключ</a:t>
            </a:r>
            <a:r>
              <a:rPr lang="ru-RU" dirty="0"/>
              <a:t> Х</a:t>
            </a:r>
            <a:r>
              <a:rPr lang="ru-RU" baseline="-25000" dirty="0"/>
              <a:t>2</a:t>
            </a:r>
            <a:r>
              <a:rPr lang="ru-RU" dirty="0"/>
              <a:t> (вычисление Х</a:t>
            </a:r>
            <a:r>
              <a:rPr lang="ru-RU" baseline="-25000" dirty="0"/>
              <a:t>2</a:t>
            </a:r>
            <a:r>
              <a:rPr lang="ru-RU" dirty="0"/>
              <a:t> на основании Y</a:t>
            </a:r>
            <a:r>
              <a:rPr lang="ru-RU" baseline="-25000" dirty="0"/>
              <a:t>2</a:t>
            </a:r>
            <a:r>
              <a:rPr lang="ru-RU" dirty="0"/>
              <a:t> — также задача дискретного логарифмирования).</a:t>
            </a:r>
          </a:p>
        </p:txBody>
      </p:sp>
    </p:spTree>
    <p:extLst>
      <p:ext uri="{BB962C8B-B14F-4D97-AF65-F5344CB8AC3E}">
        <p14:creationId xmlns:p14="http://schemas.microsoft.com/office/powerpoint/2010/main" val="33198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757"/>
            <a:ext cx="6512511" cy="889963"/>
          </a:xfrm>
        </p:spPr>
        <p:txBody>
          <a:bodyPr/>
          <a:lstStyle/>
          <a:p>
            <a:r>
              <a:rPr lang="ru-RU" dirty="0"/>
              <a:t>Пример шифрования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980728"/>
            <a:ext cx="8568952" cy="568863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Пусть </a:t>
            </a:r>
            <a:r>
              <a:rPr lang="ru-RU" dirty="0"/>
              <a:t>два абонента, обменивающиеся через Интернет зашифрованными сообщениями, имеют следующие общие параметры:</a:t>
            </a:r>
          </a:p>
          <a:p>
            <a:r>
              <a:rPr lang="ru-RU" b="1" dirty="0">
                <a:solidFill>
                  <a:schemeClr val="accent1"/>
                </a:solidFill>
              </a:rPr>
              <a:t>Р = 11, А = 7.</a:t>
            </a:r>
          </a:p>
          <a:p>
            <a:r>
              <a:rPr lang="ru-RU" dirty="0"/>
              <a:t>Кроме того, пользователи 1 и 2 имеют пары закрытых и открытых ключей, вычисляемые также, как в </a:t>
            </a:r>
            <a:r>
              <a:rPr lang="ru-RU" dirty="0" smtClean="0"/>
              <a:t>Диффи-Хеллмана.</a:t>
            </a:r>
            <a:endParaRPr lang="ru-RU" dirty="0"/>
          </a:p>
          <a:p>
            <a:r>
              <a:rPr lang="ru-RU" b="1" dirty="0">
                <a:solidFill>
                  <a:schemeClr val="tx1"/>
                </a:solidFill>
              </a:rPr>
              <a:t>Пользователь 1: </a:t>
            </a:r>
            <a:r>
              <a:rPr lang="ru-RU" b="1" dirty="0">
                <a:solidFill>
                  <a:schemeClr val="accent1"/>
                </a:solidFill>
              </a:rPr>
              <a:t>закрытый ключ Х</a:t>
            </a:r>
            <a:r>
              <a:rPr lang="ru-RU" b="1" baseline="-25000" dirty="0">
                <a:solidFill>
                  <a:schemeClr val="accent1"/>
                </a:solidFill>
              </a:rPr>
              <a:t>1</a:t>
            </a:r>
            <a:r>
              <a:rPr lang="ru-RU" b="1" dirty="0">
                <a:solidFill>
                  <a:schemeClr val="accent1"/>
                </a:solidFill>
              </a:rPr>
              <a:t>= 3, открытый ключ </a:t>
            </a:r>
            <a:r>
              <a:rPr lang="ru-RU" b="1" dirty="0" smtClean="0">
                <a:solidFill>
                  <a:schemeClr val="accent1"/>
                </a:solidFill>
              </a:rPr>
              <a:t> Y</a:t>
            </a:r>
            <a:r>
              <a:rPr lang="ru-RU" b="1" baseline="-25000" dirty="0" smtClean="0">
                <a:solidFill>
                  <a:schemeClr val="accent1"/>
                </a:solidFill>
              </a:rPr>
              <a:t>1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= 7</a:t>
            </a:r>
            <a:r>
              <a:rPr lang="ru-RU" b="1" baseline="30000" dirty="0">
                <a:solidFill>
                  <a:schemeClr val="accent1"/>
                </a:solidFill>
              </a:rPr>
              <a:t>3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11 = 2,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b="1" dirty="0" smtClean="0">
                <a:solidFill>
                  <a:schemeClr val="tx1"/>
                </a:solidFill>
              </a:rPr>
              <a:t>Пользователь </a:t>
            </a:r>
            <a:r>
              <a:rPr lang="ru-RU" b="1" dirty="0">
                <a:solidFill>
                  <a:schemeClr val="tx1"/>
                </a:solidFill>
              </a:rPr>
              <a:t>2: </a:t>
            </a:r>
            <a:r>
              <a:rPr lang="ru-RU" b="1" dirty="0">
                <a:solidFill>
                  <a:schemeClr val="accent1"/>
                </a:solidFill>
              </a:rPr>
              <a:t>закрытый ключ Х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9, открытый ключ 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</a:t>
            </a:r>
            <a:r>
              <a:rPr lang="ru-RU" b="1" dirty="0" smtClean="0">
                <a:solidFill>
                  <a:schemeClr val="accent1"/>
                </a:solidFill>
              </a:rPr>
              <a:t>7</a:t>
            </a:r>
            <a:r>
              <a:rPr lang="ru-RU" b="1" baseline="30000" dirty="0" smtClean="0">
                <a:solidFill>
                  <a:schemeClr val="accent1"/>
                </a:solidFill>
              </a:rPr>
              <a:t>9 </a:t>
            </a:r>
            <a:r>
              <a:rPr lang="ru-RU" b="1" dirty="0" err="1" smtClean="0">
                <a:solidFill>
                  <a:schemeClr val="accent1"/>
                </a:solidFill>
              </a:rPr>
              <a:t>mod</a:t>
            </a:r>
            <a:r>
              <a:rPr lang="ru-RU" b="1" dirty="0" smtClean="0">
                <a:solidFill>
                  <a:schemeClr val="accent1"/>
                </a:solidFill>
              </a:rPr>
              <a:t> </a:t>
            </a:r>
            <a:r>
              <a:rPr lang="ru-RU" b="1" dirty="0">
                <a:solidFill>
                  <a:schemeClr val="accent1"/>
                </a:solidFill>
              </a:rPr>
              <a:t>11 = 8.</a:t>
            </a:r>
          </a:p>
          <a:p>
            <a:r>
              <a:rPr lang="ru-RU" dirty="0" smtClean="0"/>
              <a:t>Для передачи Пользователю 2 сообщения, Пользователь 1 </a:t>
            </a:r>
            <a:r>
              <a:rPr lang="ru-RU" dirty="0"/>
              <a:t>запрашивает из центра распределения ключей открытый ключ второго абонента </a:t>
            </a:r>
            <a:r>
              <a:rPr lang="ru-RU" b="1" dirty="0">
                <a:solidFill>
                  <a:schemeClr val="accent1"/>
                </a:solidFill>
              </a:rPr>
              <a:t>Y</a:t>
            </a:r>
            <a:r>
              <a:rPr lang="ru-RU" b="1" baseline="-25000" dirty="0">
                <a:solidFill>
                  <a:schemeClr val="accent1"/>
                </a:solidFill>
              </a:rPr>
              <a:t>2</a:t>
            </a:r>
            <a:r>
              <a:rPr lang="ru-RU" b="1" dirty="0">
                <a:solidFill>
                  <a:schemeClr val="accent1"/>
                </a:solidFill>
              </a:rPr>
              <a:t> = 8. 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Теперь </a:t>
            </a:r>
            <a:r>
              <a:rPr lang="ru-RU" dirty="0"/>
              <a:t>он может зашифровать свое сообщение, которое в числовом виде пусть имеет значение </a:t>
            </a:r>
            <a:r>
              <a:rPr lang="ru-RU" b="1" dirty="0">
                <a:solidFill>
                  <a:schemeClr val="accent1"/>
                </a:solidFill>
              </a:rPr>
              <a:t>m=9</a:t>
            </a:r>
            <a:r>
              <a:rPr lang="ru-RU" b="1" dirty="0" smtClean="0">
                <a:solidFill>
                  <a:schemeClr val="accent1"/>
                </a:solidFill>
              </a:rPr>
              <a:t>.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7569" y="5695403"/>
            <a:ext cx="6512511" cy="1143000"/>
          </a:xfrm>
        </p:spPr>
        <p:txBody>
          <a:bodyPr/>
          <a:lstStyle/>
          <a:p>
            <a:r>
              <a:rPr lang="ru-RU" dirty="0"/>
              <a:t>Пример шифрования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332656"/>
            <a:ext cx="8712968" cy="525658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Первый абонент выбирает случайно 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, например </a:t>
            </a:r>
            <a:r>
              <a:rPr lang="ru-RU" b="1" dirty="0">
                <a:solidFill>
                  <a:schemeClr val="accent1"/>
                </a:solidFill>
              </a:rPr>
              <a:t>k = 7. </a:t>
            </a:r>
          </a:p>
          <a:p>
            <a:r>
              <a:rPr lang="ru-RU" dirty="0"/>
              <a:t>Число </a:t>
            </a:r>
            <a:r>
              <a:rPr lang="ru-RU" b="1" dirty="0">
                <a:solidFill>
                  <a:schemeClr val="accent1"/>
                </a:solidFill>
              </a:rPr>
              <a:t>k</a:t>
            </a:r>
            <a:r>
              <a:rPr lang="ru-RU" dirty="0"/>
              <a:t> должно быть взаимно простым с </a:t>
            </a:r>
            <a:r>
              <a:rPr lang="ru-RU" b="1" dirty="0">
                <a:solidFill>
                  <a:schemeClr val="accent1"/>
                </a:solidFill>
              </a:rPr>
              <a:t>Р-1</a:t>
            </a:r>
            <a:r>
              <a:rPr lang="ru-RU" dirty="0"/>
              <a:t>. </a:t>
            </a:r>
          </a:p>
          <a:p>
            <a:r>
              <a:rPr lang="ru-RU" dirty="0"/>
              <a:t>Значение </a:t>
            </a:r>
            <a:r>
              <a:rPr lang="ru-RU" b="1" dirty="0">
                <a:solidFill>
                  <a:schemeClr val="accent1"/>
                </a:solidFill>
              </a:rPr>
              <a:t>k = 7 </a:t>
            </a:r>
            <a:r>
              <a:rPr lang="ru-RU" dirty="0"/>
              <a:t>не имеет общих делителей с </a:t>
            </a:r>
            <a:r>
              <a:rPr lang="ru-RU" b="1" dirty="0">
                <a:solidFill>
                  <a:schemeClr val="accent1"/>
                </a:solidFill>
              </a:rPr>
              <a:t>Р-1=10</a:t>
            </a:r>
            <a:r>
              <a:rPr lang="ru-RU" dirty="0"/>
              <a:t>, значит, оно нам подходит. </a:t>
            </a:r>
            <a:endParaRPr lang="ru-RU" dirty="0" smtClean="0"/>
          </a:p>
          <a:p>
            <a:r>
              <a:rPr lang="ru-RU" dirty="0" smtClean="0"/>
              <a:t>Первый </a:t>
            </a:r>
            <a:r>
              <a:rPr lang="ru-RU" dirty="0"/>
              <a:t>абонент шифрует свое сообщение по формулам: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</a:rPr>
              <a:t>r = </a:t>
            </a:r>
            <a:r>
              <a:rPr lang="da-DK" b="1" dirty="0" smtClean="0">
                <a:solidFill>
                  <a:schemeClr val="accent1"/>
                </a:solidFill>
              </a:rPr>
              <a:t>A</a:t>
            </a:r>
            <a:r>
              <a:rPr lang="en-US" b="1" dirty="0" smtClean="0">
                <a:solidFill>
                  <a:schemeClr val="accent1"/>
                </a:solidFill>
              </a:rPr>
              <a:t>^</a:t>
            </a:r>
            <a:r>
              <a:rPr lang="da-DK" b="1" dirty="0" smtClean="0">
                <a:solidFill>
                  <a:schemeClr val="accent1"/>
                </a:solidFill>
              </a:rPr>
              <a:t>k </a:t>
            </a:r>
            <a:r>
              <a:rPr lang="da-DK" b="1" dirty="0">
                <a:solidFill>
                  <a:schemeClr val="accent1"/>
                </a:solidFill>
              </a:rPr>
              <a:t>mod P = </a:t>
            </a:r>
            <a:r>
              <a:rPr lang="da-DK" b="1" dirty="0" smtClean="0">
                <a:solidFill>
                  <a:schemeClr val="accent1"/>
                </a:solidFill>
              </a:rPr>
              <a:t>7^7 </a:t>
            </a:r>
            <a:r>
              <a:rPr lang="da-DK" b="1" dirty="0">
                <a:solidFill>
                  <a:schemeClr val="accent1"/>
                </a:solidFill>
              </a:rPr>
              <a:t>mod 11=6</a:t>
            </a:r>
          </a:p>
          <a:p>
            <a:pPr algn="ctr"/>
            <a:r>
              <a:rPr lang="da-DK" b="1" dirty="0">
                <a:solidFill>
                  <a:schemeClr val="accent1"/>
                </a:solidFill>
              </a:rPr>
              <a:t>e = m * </a:t>
            </a:r>
            <a:r>
              <a:rPr lang="da-DK" b="1" dirty="0" smtClean="0">
                <a:solidFill>
                  <a:schemeClr val="accent1"/>
                </a:solidFill>
              </a:rPr>
              <a:t>Y2^k </a:t>
            </a:r>
            <a:r>
              <a:rPr lang="da-DK" b="1" dirty="0">
                <a:solidFill>
                  <a:schemeClr val="accent1"/>
                </a:solidFill>
              </a:rPr>
              <a:t>mod P = 9 * </a:t>
            </a:r>
            <a:r>
              <a:rPr lang="da-DK" b="1" dirty="0" smtClean="0">
                <a:solidFill>
                  <a:schemeClr val="accent1"/>
                </a:solidFill>
              </a:rPr>
              <a:t>8^7 </a:t>
            </a:r>
            <a:r>
              <a:rPr lang="da-DK" b="1" dirty="0">
                <a:solidFill>
                  <a:schemeClr val="accent1"/>
                </a:solidFill>
              </a:rPr>
              <a:t>mod 11 = 7</a:t>
            </a:r>
            <a:endParaRPr lang="ru-RU" b="1" dirty="0" smtClean="0">
              <a:solidFill>
                <a:schemeClr val="accent1"/>
              </a:solidFill>
            </a:endParaRPr>
          </a:p>
          <a:p>
            <a:r>
              <a:rPr lang="ru-RU" dirty="0" smtClean="0"/>
              <a:t>Пара </a:t>
            </a:r>
            <a:r>
              <a:rPr lang="ru-RU" dirty="0"/>
              <a:t>чисел </a:t>
            </a:r>
            <a:r>
              <a:rPr lang="ru-RU" b="1" dirty="0">
                <a:solidFill>
                  <a:schemeClr val="accent1"/>
                </a:solidFill>
              </a:rPr>
              <a:t>(6, 7)</a:t>
            </a:r>
            <a:r>
              <a:rPr lang="ru-RU" dirty="0"/>
              <a:t> будет представлять собой </a:t>
            </a:r>
            <a:r>
              <a:rPr lang="ru-RU" dirty="0" err="1"/>
              <a:t>шифротекст</a:t>
            </a:r>
            <a:r>
              <a:rPr lang="ru-RU" dirty="0"/>
              <a:t> и передается второму пользователю. </a:t>
            </a:r>
            <a:endParaRPr lang="en-US" dirty="0" smtClean="0"/>
          </a:p>
          <a:p>
            <a:r>
              <a:rPr lang="ru-RU" dirty="0" smtClean="0"/>
              <a:t>Второй </a:t>
            </a:r>
            <a:r>
              <a:rPr lang="ru-RU" dirty="0"/>
              <a:t>пользователь, получив (6,7) и используя свой закрытый ключ Х2 = 9 для </a:t>
            </a:r>
            <a:r>
              <a:rPr lang="ru-RU" dirty="0" err="1"/>
              <a:t>расшифрования</a:t>
            </a:r>
            <a:r>
              <a:rPr lang="ru-RU" dirty="0"/>
              <a:t> сообщения, </a:t>
            </a:r>
            <a:r>
              <a:rPr lang="ru-RU" dirty="0" smtClean="0"/>
              <a:t>вычисляет</a:t>
            </a:r>
            <a:endParaRPr lang="en-US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В результате он действительно получает исходное сообщение m.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4214818"/>
            <a:ext cx="3214710" cy="4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37" y="188640"/>
            <a:ext cx="8820472" cy="1143000"/>
          </a:xfrm>
        </p:spPr>
        <p:txBody>
          <a:bodyPr/>
          <a:lstStyle/>
          <a:p>
            <a:r>
              <a:rPr lang="ru-RU" sz="4400" dirty="0" smtClean="0"/>
              <a:t>Выводы алгоритм </a:t>
            </a:r>
            <a:r>
              <a:rPr lang="ru-RU" sz="4400" dirty="0"/>
              <a:t>Эль-</a:t>
            </a:r>
            <a:r>
              <a:rPr lang="ru-RU" sz="4400" dirty="0" err="1"/>
              <a:t>Гамаля</a:t>
            </a:r>
            <a:r>
              <a:rPr lang="ru-RU" sz="4400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268760"/>
            <a:ext cx="8208912" cy="5227009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Алгоритм </a:t>
            </a:r>
            <a:r>
              <a:rPr lang="ru-RU" sz="2400" dirty="0"/>
              <a:t>Эль-</a:t>
            </a:r>
            <a:r>
              <a:rPr lang="ru-RU" sz="2400" dirty="0" err="1"/>
              <a:t>Гамаля</a:t>
            </a:r>
            <a:r>
              <a:rPr lang="ru-RU" sz="2400" dirty="0"/>
              <a:t> </a:t>
            </a:r>
            <a:r>
              <a:rPr lang="ru-RU" sz="2400" dirty="0">
                <a:solidFill>
                  <a:schemeClr val="accent1"/>
                </a:solidFill>
              </a:rPr>
              <a:t>на практике</a:t>
            </a:r>
            <a:r>
              <a:rPr lang="ru-RU" sz="2400" dirty="0"/>
              <a:t> целесообразно использовать именно </a:t>
            </a:r>
            <a:r>
              <a:rPr lang="ru-RU" sz="2400" b="1" u="sng" dirty="0">
                <a:solidFill>
                  <a:schemeClr val="accent1"/>
                </a:solidFill>
              </a:rPr>
              <a:t>для согласования общего ключа </a:t>
            </a:r>
            <a:r>
              <a:rPr lang="ru-RU" sz="2400" dirty="0"/>
              <a:t>сессии, а </a:t>
            </a:r>
            <a:r>
              <a:rPr lang="ru-RU" sz="2400" u="sng" dirty="0">
                <a:solidFill>
                  <a:schemeClr val="accent1"/>
                </a:solidFill>
              </a:rPr>
              <a:t>не прямого шифрования </a:t>
            </a:r>
            <a:r>
              <a:rPr lang="ru-RU" sz="2400" dirty="0"/>
              <a:t>больших сообщений. </a:t>
            </a:r>
            <a:endParaRPr lang="en-US" sz="2400" dirty="0" smtClean="0"/>
          </a:p>
          <a:p>
            <a:r>
              <a:rPr lang="ru-RU" sz="2400" dirty="0" smtClean="0"/>
              <a:t>(в </a:t>
            </a:r>
            <a:r>
              <a:rPr lang="ru-RU" sz="2400" dirty="0"/>
              <a:t>алгоритме используются операции возведения в степень и умножения по большому модулю</a:t>
            </a:r>
            <a:r>
              <a:rPr lang="ru-RU" sz="2400" dirty="0" smtClean="0"/>
              <a:t>.) </a:t>
            </a:r>
            <a:endParaRPr lang="en-US" sz="2400" dirty="0" smtClean="0"/>
          </a:p>
          <a:p>
            <a:r>
              <a:rPr lang="ru-RU" sz="2400" dirty="0" smtClean="0"/>
              <a:t>Так </a:t>
            </a:r>
            <a:r>
              <a:rPr lang="ru-RU" sz="2400" dirty="0"/>
              <a:t>же как и в алгоритмах RSA и Диффи-Хеллмана, </a:t>
            </a:r>
            <a:r>
              <a:rPr lang="ru-RU" sz="2400" b="1" dirty="0">
                <a:solidFill>
                  <a:schemeClr val="accent1"/>
                </a:solidFill>
              </a:rPr>
              <a:t>операции</a:t>
            </a:r>
            <a:r>
              <a:rPr lang="ru-RU" sz="2400" dirty="0"/>
              <a:t> производятся </a:t>
            </a:r>
            <a:r>
              <a:rPr lang="ru-RU" sz="2400" b="1" u="sng" dirty="0">
                <a:solidFill>
                  <a:schemeClr val="accent1"/>
                </a:solidFill>
              </a:rPr>
              <a:t>над большими</a:t>
            </a:r>
            <a:r>
              <a:rPr lang="ru-RU" sz="2400" dirty="0"/>
              <a:t>, состоящими из нескольких сотен или тысяч бит, </a:t>
            </a:r>
            <a:r>
              <a:rPr lang="ru-RU" sz="2400" b="1" u="sng" dirty="0">
                <a:solidFill>
                  <a:schemeClr val="accent1"/>
                </a:solidFill>
              </a:rPr>
              <a:t>числами</a:t>
            </a:r>
            <a:r>
              <a:rPr lang="ru-RU" sz="2400" dirty="0"/>
              <a:t>. </a:t>
            </a:r>
            <a:endParaRPr lang="en-US" sz="2400" dirty="0" smtClean="0"/>
          </a:p>
          <a:p>
            <a:r>
              <a:rPr lang="ru-RU" sz="2400" b="1" dirty="0" smtClean="0">
                <a:solidFill>
                  <a:schemeClr val="accent1"/>
                </a:solidFill>
              </a:rPr>
              <a:t>Шифрование</a:t>
            </a:r>
            <a:r>
              <a:rPr lang="ru-RU" sz="2400" dirty="0" smtClean="0"/>
              <a:t> </a:t>
            </a:r>
            <a:r>
              <a:rPr lang="ru-RU" sz="2400" dirty="0"/>
              <a:t>больших сообщений производится </a:t>
            </a:r>
            <a:r>
              <a:rPr lang="ru-RU" sz="2400" b="1" u="sng" dirty="0">
                <a:solidFill>
                  <a:schemeClr val="accent1"/>
                </a:solidFill>
              </a:rPr>
              <a:t>крайне медленно.</a:t>
            </a:r>
          </a:p>
        </p:txBody>
      </p:sp>
    </p:spTree>
    <p:extLst>
      <p:ext uri="{BB962C8B-B14F-4D97-AF65-F5344CB8AC3E}">
        <p14:creationId xmlns:p14="http://schemas.microsoft.com/office/powerpoint/2010/main" val="5198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332656"/>
            <a:ext cx="6512511" cy="1143000"/>
          </a:xfrm>
        </p:spPr>
        <p:txBody>
          <a:bodyPr/>
          <a:lstStyle/>
          <a:p>
            <a:r>
              <a:rPr lang="ru-RU" dirty="0" smtClean="0"/>
              <a:t>2.4	Стеганография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556792"/>
            <a:ext cx="7848872" cy="4842872"/>
          </a:xfrm>
        </p:spPr>
        <p:txBody>
          <a:bodyPr>
            <a:noAutofit/>
          </a:bodyPr>
          <a:lstStyle/>
          <a:p>
            <a:r>
              <a:rPr lang="ru-RU" sz="2800" dirty="0"/>
              <a:t>Слово </a:t>
            </a:r>
            <a:r>
              <a:rPr lang="ru-RU" sz="2800" b="1" dirty="0">
                <a:solidFill>
                  <a:schemeClr val="accent1"/>
                </a:solidFill>
              </a:rPr>
              <a:t>стеганография</a:t>
            </a:r>
            <a:r>
              <a:rPr lang="ru-RU" sz="2800" dirty="0"/>
              <a:t> в переводе с греческого буквально означает тайнопись (</a:t>
            </a:r>
            <a:r>
              <a:rPr lang="ru-RU" sz="2800" dirty="0" err="1"/>
              <a:t>steganos</a:t>
            </a:r>
            <a:r>
              <a:rPr lang="ru-RU" sz="2800" dirty="0"/>
              <a:t> — тайна, секрет; </a:t>
            </a:r>
            <a:r>
              <a:rPr lang="ru-RU" sz="2800" dirty="0" err="1"/>
              <a:t>graphy</a:t>
            </a:r>
            <a:r>
              <a:rPr lang="ru-RU" sz="2800" dirty="0"/>
              <a:t> — запись).</a:t>
            </a:r>
          </a:p>
          <a:p>
            <a:r>
              <a:rPr lang="ru-RU" sz="2800" b="1" dirty="0" smtClean="0">
                <a:solidFill>
                  <a:schemeClr val="accent1"/>
                </a:solidFill>
              </a:rPr>
              <a:t>Стеганография </a:t>
            </a:r>
            <a:r>
              <a:rPr lang="ru-RU" sz="2800" dirty="0" smtClean="0"/>
              <a:t>- </a:t>
            </a:r>
            <a:r>
              <a:rPr lang="ru-RU" sz="2800" u="sng" dirty="0" smtClean="0">
                <a:solidFill>
                  <a:schemeClr val="accent1"/>
                </a:solidFill>
              </a:rPr>
              <a:t>совокупность </a:t>
            </a:r>
            <a:r>
              <a:rPr lang="ru-RU" sz="2800" u="sng" dirty="0">
                <a:solidFill>
                  <a:schemeClr val="accent1"/>
                </a:solidFill>
              </a:rPr>
              <a:t>методов</a:t>
            </a:r>
            <a:r>
              <a:rPr lang="ru-RU" sz="2800" dirty="0"/>
              <a:t>, основывающихся на различных принципах, которые обеспечивают </a:t>
            </a:r>
            <a:r>
              <a:rPr lang="ru-RU" sz="2800" u="sng" dirty="0">
                <a:solidFill>
                  <a:schemeClr val="accent1"/>
                </a:solidFill>
              </a:rPr>
              <a:t>сокрытие</a:t>
            </a:r>
            <a:r>
              <a:rPr lang="ru-RU" sz="2800" dirty="0"/>
              <a:t> самого </a:t>
            </a:r>
            <a:r>
              <a:rPr lang="ru-RU" sz="2800" u="sng" dirty="0">
                <a:solidFill>
                  <a:schemeClr val="accent1"/>
                </a:solidFill>
              </a:rPr>
              <a:t>факта</a:t>
            </a:r>
            <a:r>
              <a:rPr lang="ru-RU" sz="2800" dirty="0"/>
              <a:t> существования </a:t>
            </a:r>
            <a:r>
              <a:rPr lang="ru-RU" sz="2800" u="sng" dirty="0">
                <a:solidFill>
                  <a:schemeClr val="accent1"/>
                </a:solidFill>
              </a:rPr>
              <a:t>секретной информации </a:t>
            </a:r>
            <a:r>
              <a:rPr lang="ru-RU" sz="2800" dirty="0"/>
              <a:t>в той или иной среде, а также </a:t>
            </a:r>
            <a:r>
              <a:rPr lang="ru-RU" sz="2800" u="sng" dirty="0">
                <a:solidFill>
                  <a:schemeClr val="accent1"/>
                </a:solidFill>
              </a:rPr>
              <a:t>средств реализации </a:t>
            </a:r>
            <a:r>
              <a:rPr lang="ru-RU" sz="2800" dirty="0"/>
              <a:t>этих методов. </a:t>
            </a:r>
          </a:p>
        </p:txBody>
      </p:sp>
    </p:spTree>
    <p:extLst>
      <p:ext uri="{BB962C8B-B14F-4D97-AF65-F5344CB8AC3E}">
        <p14:creationId xmlns:p14="http://schemas.microsoft.com/office/powerpoint/2010/main" val="30277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3149"/>
            <a:ext cx="7416824" cy="1143000"/>
          </a:xfrm>
        </p:spPr>
        <p:txBody>
          <a:bodyPr/>
          <a:lstStyle/>
          <a:p>
            <a:r>
              <a:rPr lang="ru-RU" dirty="0" smtClean="0"/>
              <a:t>Компьютерная стеганография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3568" y="1700808"/>
            <a:ext cx="7848872" cy="489654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Компьютерная стеганография </a:t>
            </a:r>
            <a:r>
              <a:rPr lang="ru-RU" dirty="0"/>
              <a:t>— </a:t>
            </a:r>
            <a:r>
              <a:rPr lang="ru-RU" dirty="0" smtClean="0"/>
              <a:t>самостоятельное научное направление </a:t>
            </a:r>
            <a:r>
              <a:rPr lang="ru-RU" dirty="0"/>
              <a:t>информационной безопасности, </a:t>
            </a:r>
            <a:r>
              <a:rPr lang="ru-RU" u="sng" dirty="0" smtClean="0">
                <a:solidFill>
                  <a:schemeClr val="accent1"/>
                </a:solidFill>
              </a:rPr>
              <a:t>изучающее </a:t>
            </a:r>
            <a:r>
              <a:rPr lang="ru-RU" u="sng" dirty="0">
                <a:solidFill>
                  <a:schemeClr val="accent1"/>
                </a:solidFill>
              </a:rPr>
              <a:t>проблемы создания компонентов скрываемой информации в открытой информационной среде</a:t>
            </a:r>
            <a:r>
              <a:rPr lang="ru-RU" dirty="0"/>
              <a:t>, которая может быть сформирована вычислительными системами и сетями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dirty="0" smtClean="0">
                <a:solidFill>
                  <a:schemeClr val="accent1"/>
                </a:solidFill>
              </a:rPr>
              <a:t>Стеганография</a:t>
            </a:r>
            <a:r>
              <a:rPr lang="ru-RU" dirty="0" smtClean="0"/>
              <a:t> </a:t>
            </a:r>
            <a:r>
              <a:rPr lang="ru-RU" dirty="0"/>
              <a:t>занимает свою нишу в обеспечении безопасности: она не заменяет, а </a:t>
            </a:r>
            <a:r>
              <a:rPr lang="ru-RU" u="sng" dirty="0">
                <a:solidFill>
                  <a:schemeClr val="accent1"/>
                </a:solidFill>
              </a:rPr>
              <a:t>дополняет криптографию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>
                <a:solidFill>
                  <a:schemeClr val="accent1"/>
                </a:solidFill>
              </a:rPr>
              <a:t>Сокрытие </a:t>
            </a:r>
            <a:r>
              <a:rPr lang="ru-RU" dirty="0">
                <a:solidFill>
                  <a:schemeClr val="accent1"/>
                </a:solidFill>
              </a:rPr>
              <a:t>сообщения</a:t>
            </a:r>
            <a:r>
              <a:rPr lang="ru-RU" dirty="0"/>
              <a:t> методами стеганографии значительно снижает вероятность обнаружения самого факта передачи </a:t>
            </a:r>
            <a:r>
              <a:rPr lang="ru-RU" dirty="0" smtClean="0"/>
              <a:t>сообщения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u="sng" dirty="0" smtClean="0">
                <a:solidFill>
                  <a:schemeClr val="accent1"/>
                </a:solidFill>
              </a:rPr>
              <a:t>дополнительный</a:t>
            </a:r>
            <a:r>
              <a:rPr lang="ru-RU" u="sng" dirty="0">
                <a:solidFill>
                  <a:schemeClr val="accent1"/>
                </a:solidFill>
              </a:rPr>
              <a:t>, уровень защиты. </a:t>
            </a:r>
          </a:p>
        </p:txBody>
      </p:sp>
    </p:spTree>
    <p:extLst>
      <p:ext uri="{BB962C8B-B14F-4D97-AF65-F5344CB8AC3E}">
        <p14:creationId xmlns:p14="http://schemas.microsoft.com/office/powerpoint/2010/main" val="20061008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6512511" cy="1143000"/>
          </a:xfrm>
        </p:spPr>
        <p:txBody>
          <a:bodyPr/>
          <a:lstStyle/>
          <a:p>
            <a:r>
              <a:rPr lang="ru-RU" dirty="0" smtClean="0"/>
              <a:t>Задачи, решаемые стеганографией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772816"/>
            <a:ext cx="8064896" cy="4842872"/>
          </a:xfrm>
        </p:spPr>
        <p:txBody>
          <a:bodyPr/>
          <a:lstStyle/>
          <a:p>
            <a:r>
              <a:rPr lang="ru-RU" dirty="0" err="1" smtClean="0"/>
              <a:t>Стеганографические</a:t>
            </a:r>
            <a:r>
              <a:rPr lang="ru-RU" dirty="0" smtClean="0"/>
              <a:t> </a:t>
            </a:r>
            <a:r>
              <a:rPr lang="ru-RU" dirty="0"/>
              <a:t>технологии активно используются для решения следующих основных задач:</a:t>
            </a:r>
          </a:p>
          <a:p>
            <a:pPr marL="45720" indent="0">
              <a:buNone/>
            </a:pPr>
            <a:endParaRPr lang="ru-RU" dirty="0" smtClean="0"/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защиты </a:t>
            </a:r>
            <a:r>
              <a:rPr lang="ru-RU" dirty="0"/>
              <a:t>информации с ограниченным доступом от несанкционированного доступа;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защиты </a:t>
            </a:r>
            <a:r>
              <a:rPr lang="ru-RU" dirty="0"/>
              <a:t>авторских прав на некоторые виды интеллектуальной собственности;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преодоления </a:t>
            </a:r>
            <a:r>
              <a:rPr lang="ru-RU" dirty="0"/>
              <a:t>систем мониторинга и управления сетевыми ресурсами;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камуфляжа </a:t>
            </a:r>
            <a:r>
              <a:rPr lang="ru-RU" dirty="0"/>
              <a:t>программного обеспечения;</a:t>
            </a:r>
          </a:p>
          <a:p>
            <a:pPr>
              <a:buFont typeface="Wingdings" pitchFamily="2" charset="2"/>
              <a:buChar char="Ø"/>
            </a:pPr>
            <a:r>
              <a:rPr lang="ru-RU" dirty="0" smtClean="0"/>
              <a:t>создания </a:t>
            </a:r>
            <a:r>
              <a:rPr lang="ru-RU" dirty="0"/>
              <a:t>скрытых каналов утечки чувствительной информации от законного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835902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13818</TotalTime>
  <Words>32647</Words>
  <Application>Microsoft Office PowerPoint</Application>
  <PresentationFormat>Экран (4:3)</PresentationFormat>
  <Paragraphs>4329</Paragraphs>
  <Slides>626</Slides>
  <Notes>32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6</vt:i4>
      </vt:variant>
      <vt:variant>
        <vt:lpstr>Заголовки слайдов</vt:lpstr>
      </vt:variant>
      <vt:variant>
        <vt:i4>626</vt:i4>
      </vt:variant>
    </vt:vector>
  </HeadingPairs>
  <TitlesOfParts>
    <vt:vector size="633" baseType="lpstr">
      <vt:lpstr>Воздушный поток</vt:lpstr>
      <vt:lpstr>Формула</vt:lpstr>
      <vt:lpstr>Document</vt:lpstr>
      <vt:lpstr>Документ</vt:lpstr>
      <vt:lpstr>Clip</vt:lpstr>
      <vt:lpstr>VISIO</vt:lpstr>
      <vt:lpstr>Visio</vt:lpstr>
      <vt:lpstr>«Методы защиты информации»</vt:lpstr>
      <vt:lpstr>Задачи дисциплины</vt:lpstr>
      <vt:lpstr>Содержание учебной дисциплины</vt:lpstr>
      <vt:lpstr>Литература</vt:lpstr>
      <vt:lpstr>Тема 1. Общие определения </vt:lpstr>
      <vt:lpstr>1.1 Основные понятия и терминология.  </vt:lpstr>
      <vt:lpstr>Воздействие на информационный объект </vt:lpstr>
      <vt:lpstr>Последствия (ущерб) </vt:lpstr>
      <vt:lpstr>Несанкционированный доступ Угроза информационной безопасности Уязвимость  Атака  </vt:lpstr>
      <vt:lpstr>Комплексная защита информационного объекта </vt:lpstr>
      <vt:lpstr>2.2 Классификация угроз информационной безопасности.  </vt:lpstr>
      <vt:lpstr>Случайные угрозы </vt:lpstr>
      <vt:lpstr>Преднамеренные угрозы</vt:lpstr>
      <vt:lpstr>Несанкционированный доступ к информации вычислительной системы может быть осуществлен:</vt:lpstr>
      <vt:lpstr>3.3 Классификация методов защиты информации  </vt:lpstr>
      <vt:lpstr>Презентация PowerPoint</vt:lpstr>
      <vt:lpstr>Законодательные (правовые)</vt:lpstr>
      <vt:lpstr>Организационные</vt:lpstr>
      <vt:lpstr>Технические</vt:lpstr>
      <vt:lpstr>Критерий  "эффективность-стоимость"</vt:lpstr>
      <vt:lpstr>Эффективность функционирования объекта </vt:lpstr>
      <vt:lpstr>Материальный ущерб от несанкционированного доступа </vt:lpstr>
      <vt:lpstr>Стоимость средств защиты </vt:lpstr>
      <vt:lpstr>Эффективные затраты на защиту информации как правило не превышают 30% стоимости охраняемой информации.</vt:lpstr>
      <vt:lpstr>Суммарный ущерб объекту</vt:lpstr>
      <vt:lpstr>Постановка задачи разработки средств защиты</vt:lpstr>
      <vt:lpstr>Оценить реальный ущерб от несанкционированного доступа трудно</vt:lpstr>
      <vt:lpstr>Для критически важных объектов информатизации стоимостью средств защиты можно пренебречь</vt:lpstr>
      <vt:lpstr>Тема 2. Введение в криптографию </vt:lpstr>
      <vt:lpstr>2.1 Криптографические алгоритмы</vt:lpstr>
      <vt:lpstr>Механизмы реализации функций криптографии</vt:lpstr>
      <vt:lpstr>Фундаментальные принципы криптографии</vt:lpstr>
      <vt:lpstr>Криптографические алгоритмы</vt:lpstr>
      <vt:lpstr>Хеширование</vt:lpstr>
      <vt:lpstr>2.2 Симметричная криптография.  </vt:lpstr>
      <vt:lpstr>Симметричные одноключевые криптосистемы </vt:lpstr>
      <vt:lpstr>Блочное шифрование </vt:lpstr>
      <vt:lpstr>Поточное шифрование </vt:lpstr>
      <vt:lpstr>Достоинства и недостатки блочных и поточных шифров</vt:lpstr>
      <vt:lpstr>Общая схема симметричной криптосистемы шифрования </vt:lpstr>
      <vt:lpstr>Симметричный алгоритм шифрования DES (Data Encryption Standard).</vt:lpstr>
      <vt:lpstr>Обобщенная схема процесса шифрования в блочном алгоритме DES</vt:lpstr>
      <vt:lpstr>Структура алгоритма DES</vt:lpstr>
      <vt:lpstr>Oбщий вид цикла преобразования</vt:lpstr>
      <vt:lpstr>Структура одного раунда DES</vt:lpstr>
      <vt:lpstr>Описание работы алгоритма DES</vt:lpstr>
      <vt:lpstr>Описание работы алгоритма DES</vt:lpstr>
      <vt:lpstr>Программная реализация s‑блока с сужением</vt:lpstr>
      <vt:lpstr>Программная реализация р‑блока с расширением</vt:lpstr>
      <vt:lpstr>Стандарт шифрования ГОСТ 28147-89</vt:lpstr>
      <vt:lpstr>Схема алгоритма ГОСТ 28147-89</vt:lpstr>
      <vt:lpstr>Структура одного раунда ГОСТ 28147-89</vt:lpstr>
      <vt:lpstr>Описание работы ГОСТ 28147-89 </vt:lpstr>
      <vt:lpstr>Таблица замен ГОСТ 28147-89   </vt:lpstr>
      <vt:lpstr>Описание ГОСТ 28147-89 </vt:lpstr>
      <vt:lpstr>Описание ГОСТ 28147-89 Процедуры шифрования и расшифрования  </vt:lpstr>
      <vt:lpstr>Рассмотрим процесс создания подключей раундов. В ГОСТ эта процедура очень проста, особенно по сравнению с DES.  256-битный ключ K разбивается на восемь 32-битных подключей, обозначаемых K0, K1, K2,K3, K4, K5, K6, K7.  Алгоритм включает 32 раунда, поэтому каждый подключ при шифровании используется в четырех раундах в последовательности, представленной в таблице </vt:lpstr>
      <vt:lpstr>Процесс расшифрования производится по тому же алгоритму, что и шифрование. Единственное отличие заключается в порядке использования подключей Ki.  При расшифровании подключи должны быть использованы в обратном порядке, а именно, как указано в таблице </vt:lpstr>
      <vt:lpstr>ГОСТ 28147-89</vt:lpstr>
      <vt:lpstr>ГОСТ 28147-89 Режимы работы</vt:lpstr>
      <vt:lpstr>Работа криптосистемы в режиме гаммирования</vt:lpstr>
      <vt:lpstr>Применение симметричных криптоалгоритмов</vt:lpstr>
      <vt:lpstr>Порядок использования систем с симметричными ключами:</vt:lpstr>
      <vt:lpstr>Всем системам симметричного шифрования присущи следующие недостатки:</vt:lpstr>
      <vt:lpstr>2.3 Криптография с открытым ключом.  </vt:lpstr>
      <vt:lpstr>Обобщенная схема асимметричной  криптосистемы с открытым ключом </vt:lpstr>
      <vt:lpstr>Описание асимметричной  криптосистемы с открытым ключом </vt:lpstr>
      <vt:lpstr>Характерные особенности асимметричных криптосистем:</vt:lpstr>
      <vt:lpstr>Требования к безопасности асимметричной криптосистемы</vt:lpstr>
      <vt:lpstr>Элементы теории чисел</vt:lpstr>
      <vt:lpstr>Алгоритм шифрования RSA </vt:lpstr>
      <vt:lpstr>Шифрование и расшифровывание в RSA</vt:lpstr>
      <vt:lpstr>Пример шифрования RSA</vt:lpstr>
      <vt:lpstr>Пример шифрования RSA</vt:lpstr>
      <vt:lpstr>Пример шифрования RSA</vt:lpstr>
      <vt:lpstr>Пример расшифрования RSA</vt:lpstr>
      <vt:lpstr>Безопасность схемы RSA </vt:lpstr>
      <vt:lpstr>Для повышения криптостойкости алгоритма: </vt:lpstr>
      <vt:lpstr>Стойкость алгоритма шифрования RSA</vt:lpstr>
      <vt:lpstr>Алгоритм Эль-Гамаля</vt:lpstr>
      <vt:lpstr>Схема Диффи-Хеллмана формирования секретного ключа</vt:lpstr>
      <vt:lpstr>Формирование общего ключа</vt:lpstr>
      <vt:lpstr>Формирование общего ключа</vt:lpstr>
      <vt:lpstr>Формирование общего ключа</vt:lpstr>
      <vt:lpstr>Общий секретный ключ Z </vt:lpstr>
      <vt:lpstr>Общий секретный ключ Z </vt:lpstr>
      <vt:lpstr>Безопасность в схеме Диффи-Хеллмана </vt:lpstr>
      <vt:lpstr>Пример вычислений по схеме </vt:lpstr>
      <vt:lpstr>Пример вычислений по схеме</vt:lpstr>
      <vt:lpstr>Алгоритм Эль-Гамаля</vt:lpstr>
      <vt:lpstr>Информация о необходимых параметрах системы сведена в следующую таблицу. </vt:lpstr>
      <vt:lpstr>Шифрование по алгоритму Эль-Гамаля    </vt:lpstr>
      <vt:lpstr>Безопасность алгоритма Эль-Гамаля  </vt:lpstr>
      <vt:lpstr>Пример шифрования </vt:lpstr>
      <vt:lpstr>Пример шифрования </vt:lpstr>
      <vt:lpstr>Выводы алгоритм Эль-Гамаля </vt:lpstr>
      <vt:lpstr>2.4 Стеганография</vt:lpstr>
      <vt:lpstr>Компьютерная стеганография </vt:lpstr>
      <vt:lpstr>Задачи, решаемые стеганографией</vt:lpstr>
      <vt:lpstr>Классификация стеганографических методов</vt:lpstr>
      <vt:lpstr>Условия использования методов компьютерной стеганографии:</vt:lpstr>
      <vt:lpstr>Классификация стегосистем</vt:lpstr>
      <vt:lpstr>Безключевые стегосистемы</vt:lpstr>
      <vt:lpstr>Стегосистемы с секретным ключом</vt:lpstr>
      <vt:lpstr>Стегосистемы с открытым ключом</vt:lpstr>
      <vt:lpstr>Смешанные стегосистемы</vt:lpstr>
      <vt:lpstr>Пример. обмена секретными ключами стегосистемы</vt:lpstr>
      <vt:lpstr>Классификация методов сокрытия информации</vt:lpstr>
      <vt:lpstr>Текстовые стеганографы</vt:lpstr>
      <vt:lpstr>Методы искажения формата текстового документа</vt:lpstr>
      <vt:lpstr>Текстовые стеганографы Пример</vt:lpstr>
      <vt:lpstr>Текстовые стеганографы Пример</vt:lpstr>
      <vt:lpstr>Текстовые стеганографы. Пример</vt:lpstr>
      <vt:lpstr>Текст, как двоичное изображение</vt:lpstr>
      <vt:lpstr>Недостаток текстовых методов:</vt:lpstr>
      <vt:lpstr>Синтаксические методы</vt:lpstr>
      <vt:lpstr>Семантические методы</vt:lpstr>
      <vt:lpstr>Пример работы семантической стегосистемы SubiText</vt:lpstr>
      <vt:lpstr>Сокрытие данных в изображении и видео</vt:lpstr>
      <vt:lpstr>Классификация методов сокрытия информации в цифровых изображениях и видео</vt:lpstr>
      <vt:lpstr>Структурная схема типичной стегосистемы</vt:lpstr>
      <vt:lpstr>Методы замены во временной (пространственной) области</vt:lpstr>
      <vt:lpstr>Пример метода НЗБ</vt:lpstr>
      <vt:lpstr>Метод псевдослучайной перестановки.</vt:lpstr>
      <vt:lpstr>Методы сокрытия в частотной области изображения </vt:lpstr>
      <vt:lpstr>Чувствительность к контрасту и порог неразличимости ∆I</vt:lpstr>
      <vt:lpstr>Алгоритм Куттера</vt:lpstr>
      <vt:lpstr>Алгоритм Куттера</vt:lpstr>
      <vt:lpstr>Алгоритм Куттера</vt:lpstr>
      <vt:lpstr>Алгоритм Куттера</vt:lpstr>
      <vt:lpstr>Тема 3. Идентификация и проверка подлинности</vt:lpstr>
      <vt:lpstr>3.1 Аутентификация сообщений  </vt:lpstr>
      <vt:lpstr>Принципы аутентификации</vt:lpstr>
      <vt:lpstr>Замечания</vt:lpstr>
      <vt:lpstr>Задача аутентификации и обеспечения целостности данных не решается простым шифрованием!</vt:lpstr>
      <vt:lpstr>Имитозащита данных</vt:lpstr>
      <vt:lpstr>MAC-коды </vt:lpstr>
      <vt:lpstr>Презентация PowerPoint</vt:lpstr>
      <vt:lpstr>Порядок работы с МАС кодом</vt:lpstr>
      <vt:lpstr>Свойства функции MAC </vt:lpstr>
      <vt:lpstr>Безопасность вычислений MAC: </vt:lpstr>
      <vt:lpstr>ПРИМЕР</vt:lpstr>
      <vt:lpstr>Построение кода аутентификации: </vt:lpstr>
      <vt:lpstr>Построение кода аутентификации</vt:lpstr>
      <vt:lpstr>Замечание: отечественный вариант названия MAC– имитовставка.</vt:lpstr>
      <vt:lpstr>Выработка имитовставки ГОСТ 28147-89   </vt:lpstr>
      <vt:lpstr>Схема выработки имитовставки </vt:lpstr>
      <vt:lpstr>Режим выработки имитовставки ГОСТ 28147-89 </vt:lpstr>
      <vt:lpstr>Хэш-функции</vt:lpstr>
      <vt:lpstr>Хэш-функция должна удовлетворять целому ряду условий: </vt:lpstr>
      <vt:lpstr>Большинство хэш-функций строится на основе однонаправленной функции </vt:lpstr>
      <vt:lpstr>Cхема хэширования на основе блочного алгоритма шифрования </vt:lpstr>
      <vt:lpstr>Отличие Хэш-функции от имитовставки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Подпись ГОСТ 3410.94. </vt:lpstr>
      <vt:lpstr>Проверка подписи ГОСТ 3410.94.  </vt:lpstr>
      <vt:lpstr>Подпись ElGamal. </vt:lpstr>
      <vt:lpstr>Презентация PowerPoint</vt:lpstr>
      <vt:lpstr>Презентация PowerPoint</vt:lpstr>
      <vt:lpstr>Презентация PowerPoint</vt:lpstr>
      <vt:lpstr>Презентация PowerPoint</vt:lpstr>
      <vt:lpstr>3.3 Идентификация и аутентификация пользователей.</vt:lpstr>
      <vt:lpstr>Методы аутентификации</vt:lpstr>
      <vt:lpstr>Пароль</vt:lpstr>
      <vt:lpstr>Взаимная аутентификация.</vt:lpstr>
      <vt:lpstr>Схема удаленной аутентификации с использованием пароля  </vt:lpstr>
      <vt:lpstr>Временной штемпель. </vt:lpstr>
      <vt:lpstr>Удаленная аутентификация пользователей с использованием механизма запроса-ответа</vt:lpstr>
      <vt:lpstr>Процедура рукопожатия для двух пользователей. </vt:lpstr>
      <vt:lpstr>Процедура рукопожатия для двух пользователей</vt:lpstr>
      <vt:lpstr>Процедура "рукопожатия" </vt:lpstr>
      <vt:lpstr>Преимущество модели рукопожатия</vt:lpstr>
      <vt:lpstr>Протоколы идентификации с нулевой передачей знаний</vt:lpstr>
      <vt:lpstr>Упрощенная схема идентификации с нулевой передачей знаний</vt:lpstr>
      <vt:lpstr>Упрощенная схема идентификации с нулевой передачей знаний</vt:lpstr>
      <vt:lpstr>Протокол аккредитации</vt:lpstr>
      <vt:lpstr>Безопасность протокола аккредитации</vt:lpstr>
      <vt:lpstr>Безопасность протокола аккредитации</vt:lpstr>
      <vt:lpstr>Параллельная схема идентификации с нулевой передачей знаний</vt:lpstr>
      <vt:lpstr>Параллельная схема идентификации с нулевой передачей знаний</vt:lpstr>
      <vt:lpstr>Процесс идентификации</vt:lpstr>
      <vt:lpstr>Процесс идентификации</vt:lpstr>
      <vt:lpstr>Безопасность протокола </vt:lpstr>
      <vt:lpstr>ПРИМЕР</vt:lpstr>
      <vt:lpstr>Пример (продолжение)</vt:lpstr>
      <vt:lpstr>Пример (продолжение)</vt:lpstr>
      <vt:lpstr>Пример (окончание)</vt:lpstr>
      <vt:lpstr>Биометрические системы идентификации</vt:lpstr>
      <vt:lpstr>Сегментация биометрического рынка по методам идентификации</vt:lpstr>
      <vt:lpstr>Отпечатки пальцев</vt:lpstr>
      <vt:lpstr>Геометрия лица</vt:lpstr>
      <vt:lpstr>Радужная оболочка</vt:lpstr>
      <vt:lpstr>Почерк работы на клавиатуре</vt:lpstr>
      <vt:lpstr>Идентификация в биометрической системе</vt:lpstr>
      <vt:lpstr>Надежность систем </vt:lpstr>
      <vt:lpstr>Зависимость надежности системы от удобства использования </vt:lpstr>
      <vt:lpstr>Модуль регистрации </vt:lpstr>
      <vt:lpstr>Модуль идентификации </vt:lpstr>
      <vt:lpstr>Тема 4 Сетевые протоколы</vt:lpstr>
      <vt:lpstr>4.1 Многоуровневые модели.  </vt:lpstr>
      <vt:lpstr>Преимущества многоуровневых моделей: </vt:lpstr>
      <vt:lpstr>Модель OSI делит задачу перемещения информации между компьютерами через сетевую среду на семь более легко разрешимых подзадач. </vt:lpstr>
      <vt:lpstr>Прикладная и транспортная подсистемы модели OSI</vt:lpstr>
      <vt:lpstr>Уровень 7  (прикладной уровень) </vt:lpstr>
      <vt:lpstr>Прикладной уровень ФУНКЦИИ</vt:lpstr>
      <vt:lpstr>Уровень 6 (Представительный уровень) </vt:lpstr>
      <vt:lpstr>Уровень представления. ФУНКЦИИ</vt:lpstr>
      <vt:lpstr>SSL</vt:lpstr>
      <vt:lpstr>Уровень 5  (Сеансовый уровень) </vt:lpstr>
      <vt:lpstr>Сеансовый уровень ФУНКЦИИ </vt:lpstr>
      <vt:lpstr>Протоколы верхнего уровня</vt:lpstr>
      <vt:lpstr>HTTP</vt:lpstr>
      <vt:lpstr>SMTP</vt:lpstr>
      <vt:lpstr>Telnet</vt:lpstr>
      <vt:lpstr>FTP</vt:lpstr>
      <vt:lpstr>FTP</vt:lpstr>
      <vt:lpstr>TFTP  (Trivial File Transfer Protocol)</vt:lpstr>
      <vt:lpstr>Уровень 4  (Транспортный уровень) </vt:lpstr>
      <vt:lpstr>Критерии выбора класса сервиса транспортного уровня </vt:lpstr>
      <vt:lpstr>Транспортный уровень ФУНКЦИИ </vt:lpstr>
      <vt:lpstr>Протоколы транспортного уровня: UDP, TCP. </vt:lpstr>
      <vt:lpstr>Протокол TCP </vt:lpstr>
      <vt:lpstr>Презентация PowerPoint</vt:lpstr>
      <vt:lpstr>Протокол UDP </vt:lpstr>
      <vt:lpstr>Уровень 3 (Сетевой уровень)</vt:lpstr>
      <vt:lpstr>Уровень 3 (Сетевой уровень)</vt:lpstr>
      <vt:lpstr>IP</vt:lpstr>
      <vt:lpstr>Презентация PowerPoint</vt:lpstr>
      <vt:lpstr>AppleTalk</vt:lpstr>
      <vt:lpstr>IPX</vt:lpstr>
      <vt:lpstr>BGP</vt:lpstr>
      <vt:lpstr>Уровень 2  (Канальный уровень)</vt:lpstr>
      <vt:lpstr>Уровень 2  (Канальный уровень)</vt:lpstr>
      <vt:lpstr>Уровень 2  (Канальный уровень)</vt:lpstr>
      <vt:lpstr>Ethernet</vt:lpstr>
      <vt:lpstr>Token Ring</vt:lpstr>
      <vt:lpstr>PPP</vt:lpstr>
      <vt:lpstr>Уровень 1  (Физический уровень)</vt:lpstr>
      <vt:lpstr>Физический уровень ФУНКЦИИ</vt:lpstr>
      <vt:lpstr> Процесс инкапсуляции данных</vt:lpstr>
      <vt:lpstr>Модели OSI не допускают непосредственной коммуникации между соответствующими уровнями разных хостов.</vt:lpstr>
      <vt:lpstr> Обмен информацией между хостами</vt:lpstr>
      <vt:lpstr>ПРИМЕР</vt:lpstr>
      <vt:lpstr> Стек протоколов </vt:lpstr>
      <vt:lpstr>Протоколы TCP/IP делятся на 4 уровня </vt:lpstr>
      <vt:lpstr>Стек TCP/IP</vt:lpstr>
      <vt:lpstr>Стек TCP/IP</vt:lpstr>
      <vt:lpstr>Протокол Ethernet. Сетевой уровень.  </vt:lpstr>
      <vt:lpstr>Технологические опции</vt:lpstr>
      <vt:lpstr>Доступ к среде</vt:lpstr>
      <vt:lpstr>802.3 Ethernet</vt:lpstr>
      <vt:lpstr>Ethernet CSMA/CD</vt:lpstr>
      <vt:lpstr>Ethernet Address</vt:lpstr>
      <vt:lpstr>Структура кадра Ethernet</vt:lpstr>
      <vt:lpstr>Ethernet</vt:lpstr>
      <vt:lpstr>Шинная топология Ethernet</vt:lpstr>
      <vt:lpstr>Звездообразная топология Ethernet</vt:lpstr>
      <vt:lpstr>Ethernet</vt:lpstr>
      <vt:lpstr>Fast Ethernet</vt:lpstr>
      <vt:lpstr>Fast Ethernet</vt:lpstr>
      <vt:lpstr>Gigabit Ethernet</vt:lpstr>
      <vt:lpstr>10 Gig Ethernet</vt:lpstr>
      <vt:lpstr>Протокол IP. Транспортный уровень. </vt:lpstr>
      <vt:lpstr>Адресация и виды информации в Internet</vt:lpstr>
      <vt:lpstr>Классы IP-адресов</vt:lpstr>
      <vt:lpstr>Структура IP-пакета </vt:lpstr>
      <vt:lpstr>Структура IP-пакета </vt:lpstr>
      <vt:lpstr>Структура IP-пакета </vt:lpstr>
      <vt:lpstr>Маршрутизация</vt:lpstr>
      <vt:lpstr>Пример таблицы маршрутизации</vt:lpstr>
      <vt:lpstr>Презентация PowerPoint</vt:lpstr>
      <vt:lpstr>Функции маршрутизатора</vt:lpstr>
      <vt:lpstr>Управление фрагментацией</vt:lpstr>
      <vt:lpstr>Маршрутизация с помощью IP-адресов</vt:lpstr>
      <vt:lpstr>Алгоритмы построения таблиц для одношаговой маршрутизации</vt:lpstr>
      <vt:lpstr>Пример взаимодействия узлов с использованием протокола IP</vt:lpstr>
      <vt:lpstr>Деление сетей на подсети</vt:lpstr>
      <vt:lpstr>Статическая маршрутизация</vt:lpstr>
      <vt:lpstr>Динамическая IP-маршрутизация</vt:lpstr>
      <vt:lpstr>Протокол RIP</vt:lpstr>
      <vt:lpstr>Адаптация RIP - маршрутизаторов к изменениям состояния сети</vt:lpstr>
      <vt:lpstr>Недостатки</vt:lpstr>
      <vt:lpstr>Сервисы транспортного уровня</vt:lpstr>
      <vt:lpstr>Идентификация приложений</vt:lpstr>
      <vt:lpstr>Немного о портах</vt:lpstr>
      <vt:lpstr>Протокол ARP</vt:lpstr>
      <vt:lpstr>Рассмотрим суть функционирования ARP на простом примере. </vt:lpstr>
      <vt:lpstr>Презентация PowerPoint</vt:lpstr>
      <vt:lpstr>Назначение протокола ARP</vt:lpstr>
      <vt:lpstr>Назначение протокола ARP</vt:lpstr>
      <vt:lpstr>Определение МАС-адреса получателя</vt:lpstr>
      <vt:lpstr>Презентация PowerPoint</vt:lpstr>
      <vt:lpstr>Определение МАС-адреса получателя</vt:lpstr>
      <vt:lpstr>Определение МАС-адреса получателя</vt:lpstr>
      <vt:lpstr>Схема работы ARP</vt:lpstr>
      <vt:lpstr>Формат ARP - пакета </vt:lpstr>
      <vt:lpstr>Протокол UDP. Сеансовый уровень.</vt:lpstr>
      <vt:lpstr>Сервис протокола UDP</vt:lpstr>
      <vt:lpstr>Дейтаграмма UDP</vt:lpstr>
      <vt:lpstr>Контрольная сумма Т-протоколов</vt:lpstr>
      <vt:lpstr>Протокол TCP. Сеансовый уровень.</vt:lpstr>
      <vt:lpstr>Сервис протокола TCP</vt:lpstr>
      <vt:lpstr>Сегмент TCP</vt:lpstr>
      <vt:lpstr>Поля заголовка TCP</vt:lpstr>
      <vt:lpstr>Биты управления</vt:lpstr>
      <vt:lpstr>Конечный автомат протокола TCP</vt:lpstr>
      <vt:lpstr>Установление TCP-соединения</vt:lpstr>
      <vt:lpstr>Передача данных. Квитирование</vt:lpstr>
      <vt:lpstr>Настройка тайм-аута (очень упрощенно)</vt:lpstr>
      <vt:lpstr>Оконное управление потоком</vt:lpstr>
      <vt:lpstr>Оконное управление потоком</vt:lpstr>
      <vt:lpstr>Управление перегрузкой сети (упрощенно)</vt:lpstr>
      <vt:lpstr>Принудительная передача данных</vt:lpstr>
      <vt:lpstr>Передача вне [приемной] очереди</vt:lpstr>
      <vt:lpstr>Завершение TCP-соединения</vt:lpstr>
      <vt:lpstr>Сброс ТСР-соединения</vt:lpstr>
      <vt:lpstr>Презентация PowerPoint</vt:lpstr>
      <vt:lpstr>Участники обмена</vt:lpstr>
      <vt:lpstr>Процедура обмена</vt:lpstr>
      <vt:lpstr>Структура протокола</vt:lpstr>
      <vt:lpstr>Стартовая строка</vt:lpstr>
      <vt:lpstr>Методы протокола</vt:lpstr>
      <vt:lpstr>Методы протокола</vt:lpstr>
      <vt:lpstr>Методы протокола</vt:lpstr>
      <vt:lpstr>Методы протокола</vt:lpstr>
      <vt:lpstr>Заголовки</vt:lpstr>
      <vt:lpstr>Пример обмена</vt:lpstr>
      <vt:lpstr>Коды состояния</vt:lpstr>
      <vt:lpstr>Тело сообщения</vt:lpstr>
      <vt:lpstr>Спецификация MIME</vt:lpstr>
      <vt:lpstr>Презентация PowerPoint</vt:lpstr>
      <vt:lpstr>Сеанс взаимодействия с сервером </vt:lpstr>
      <vt:lpstr>Запрос клиента</vt:lpstr>
      <vt:lpstr>Запрос клиента  Строка состояния </vt:lpstr>
      <vt:lpstr>Презентация PowerPoint</vt:lpstr>
      <vt:lpstr>Презентация PowerPoint</vt:lpstr>
      <vt:lpstr>Ответ сервера </vt:lpstr>
      <vt:lpstr>Строка состояния</vt:lpstr>
      <vt:lpstr>Строка состояния Коды ответов </vt:lpstr>
      <vt:lpstr>Строка состояния Поля заголовка </vt:lpstr>
      <vt:lpstr>Поля заголовка (продолжение) </vt:lpstr>
      <vt:lpstr>Тело ответа </vt:lpstr>
      <vt:lpstr>Простые и полные запросы-ответы</vt:lpstr>
      <vt:lpstr>Спецификацмя CGI Common Gateway Interface. </vt:lpstr>
      <vt:lpstr>Методы доступа</vt:lpstr>
      <vt:lpstr>Метод GET</vt:lpstr>
      <vt:lpstr>Метод GET</vt:lpstr>
      <vt:lpstr>Метод POST </vt:lpstr>
      <vt:lpstr>Основные моменты CGI</vt:lpstr>
      <vt:lpstr>Понятие CGI-скрипта</vt:lpstr>
      <vt:lpstr>Типы запросов</vt:lpstr>
      <vt:lpstr>Презентация PowerPoint</vt:lpstr>
      <vt:lpstr>Механизмы приема данных скриптом</vt:lpstr>
      <vt:lpstr>ПРИМЕР</vt:lpstr>
      <vt:lpstr>Файл first.pl</vt:lpstr>
      <vt:lpstr>Презентация PowerPoint</vt:lpstr>
      <vt:lpstr>Аргументы командной строки</vt:lpstr>
      <vt:lpstr>Стандартный поток ввода -метод GET</vt:lpstr>
      <vt:lpstr>Стандартный поток ввода – метод POST</vt:lpstr>
      <vt:lpstr>Переменные окружения </vt:lpstr>
      <vt:lpstr>Серверные переменные в PHP</vt:lpstr>
      <vt:lpstr>Использование технологии ASP.NET </vt:lpstr>
      <vt:lpstr>Сложности CGI-программирования</vt:lpstr>
      <vt:lpstr>Презентация PowerPoint</vt:lpstr>
      <vt:lpstr>Объект HttpResponse </vt:lpstr>
      <vt:lpstr>Основные свойства объекта Response </vt:lpstr>
      <vt:lpstr>Основные методы объекта Response</vt:lpstr>
      <vt:lpstr>Объект HttpRequest</vt:lpstr>
      <vt:lpstr>Объект HttpRequest</vt:lpstr>
      <vt:lpstr>Свойства объекта HttpRequest </vt:lpstr>
      <vt:lpstr>Свойства объекта HttpRequest</vt:lpstr>
      <vt:lpstr>Свойства объекта HttpRequest</vt:lpstr>
      <vt:lpstr>Обработка запроса клиента</vt:lpstr>
      <vt:lpstr>Обработка запроса клиента:  данные формы</vt:lpstr>
      <vt:lpstr>Пример html-файла</vt:lpstr>
      <vt:lpstr>Пример файла WebForm1.aspx</vt:lpstr>
      <vt:lpstr>Результат работы программы</vt:lpstr>
      <vt:lpstr>Результат работы программы</vt:lpstr>
      <vt:lpstr>Обработка запроса клиента: заголовки HTTP-запроса.</vt:lpstr>
      <vt:lpstr>Доступ к стандартным переменным CGI </vt:lpstr>
      <vt:lpstr>Серверные переменные в ASP.NET</vt:lpstr>
      <vt:lpstr>Презентация PowerPoint</vt:lpstr>
      <vt:lpstr>Результат работы программы</vt:lpstr>
      <vt:lpstr>Презентация PowerPoint</vt:lpstr>
      <vt:lpstr>Вывод отдельных серверных переменных</vt:lpstr>
      <vt:lpstr>Презентация PowerPoint</vt:lpstr>
      <vt:lpstr>Механизм генерации отклика </vt:lpstr>
      <vt:lpstr>Поток стандартного вывода в Perl</vt:lpstr>
      <vt:lpstr>Поток стандартного вывода в ASP.NET </vt:lpstr>
      <vt:lpstr>Достоинства и недостатки HTTP</vt:lpstr>
      <vt:lpstr>Тема 5 Методы и средства защиты от удаленных атак</vt:lpstr>
      <vt:lpstr>5.1 Удаленные атаки на распределенные вычислительные системы.</vt:lpstr>
      <vt:lpstr>Примеры уязвимости КС </vt:lpstr>
      <vt:lpstr>Классификация компьютерных атак </vt:lpstr>
      <vt:lpstr>Самые распространенные</vt:lpstr>
      <vt:lpstr>Рост обнаруживаемых вредоносных программ</vt:lpstr>
      <vt:lpstr>Распределение атак по ОС</vt:lpstr>
      <vt:lpstr>Тенденции применения современных вирусных программ</vt:lpstr>
      <vt:lpstr>Типовые атаки. Сетевые атаки. Стадии.</vt:lpstr>
      <vt:lpstr>Атаки с использованием исследования сетевой топологии </vt:lpstr>
      <vt:lpstr>Презентация PowerPoint</vt:lpstr>
      <vt:lpstr>Презентация PowerPoint</vt:lpstr>
      <vt:lpstr>ICMP-сканирование</vt:lpstr>
      <vt:lpstr>Результат ICMP-сканирования</vt:lpstr>
      <vt:lpstr>TCP-сканирование</vt:lpstr>
      <vt:lpstr>Искомый узел присутствует</vt:lpstr>
      <vt:lpstr>Усложненные атаки</vt:lpstr>
      <vt:lpstr>Общие принципы защиты</vt:lpstr>
      <vt:lpstr>Выявление уязвимых мест сканером LanGuard</vt:lpstr>
      <vt:lpstr>Презентация PowerPoint</vt:lpstr>
      <vt:lpstr>Реализации атак </vt:lpstr>
      <vt:lpstr>Типовые атаки:</vt:lpstr>
      <vt:lpstr>Анализ сетевого трафика</vt:lpstr>
      <vt:lpstr>Презентация PowerPoint</vt:lpstr>
      <vt:lpstr>Действие атак, основанных на использовании снифферов.</vt:lpstr>
      <vt:lpstr>5.2 Ложный ARP-сервер в сети Internet</vt:lpstr>
      <vt:lpstr>Презентация PowerPoint</vt:lpstr>
      <vt:lpstr>Презентация PowerPoint</vt:lpstr>
      <vt:lpstr>Схема передачи пакетов в этом случае будет следующая:  </vt:lpstr>
      <vt:lpstr>Презентация PowerPoint</vt:lpstr>
      <vt:lpstr>Презентация PowerPoint</vt:lpstr>
      <vt:lpstr>5.3 Ложный DNS-сервер в сети Internet </vt:lpstr>
      <vt:lpstr>Презентация PowerPoint</vt:lpstr>
      <vt:lpstr>Функциональная схема ложного DNS-сервера  (продолжение)</vt:lpstr>
      <vt:lpstr>Рассмотрим функциональную схему предложенной удаленной атаки на службу DNS:</vt:lpstr>
      <vt:lpstr> Внедрение в Internet ложного сервера путем создания направленного шторма ложных DNS-ответов на атакуемый хост: </vt:lpstr>
      <vt:lpstr>Презентация PowerPoint</vt:lpstr>
      <vt:lpstr>Перехват DNS-запроса или создание направленного шторма ложных DNS-ответов на DNS-сервер </vt:lpstr>
      <vt:lpstr>Презентация PowerPoint</vt:lpstr>
      <vt:lpstr>Внедрение в распределенную ВС ложного объекта путем навязывания ложного маршрута </vt:lpstr>
      <vt:lpstr>Презентация PowerPoint</vt:lpstr>
      <vt:lpstr>Презентация PowerPoint</vt:lpstr>
      <vt:lpstr>Презентация PowerPoint</vt:lpstr>
      <vt:lpstr>Выводы:</vt:lpstr>
      <vt:lpstr>5.4 Подмена одного из субъектов TCP-соединения в сети Internet. (hijacking) </vt:lpstr>
      <vt:lpstr>Презентация PowerPoint</vt:lpstr>
      <vt:lpstr>Презентация PowerPoint</vt:lpstr>
      <vt:lpstr>Презентация PowerPoint</vt:lpstr>
      <vt:lpstr>Презентация PowerPoint</vt:lpstr>
      <vt:lpstr>Сканирование портов</vt:lpstr>
      <vt:lpstr>Презентация PowerPoint</vt:lpstr>
      <vt:lpstr>Презентация PowerPoint</vt:lpstr>
      <vt:lpstr>Сonnect()-сканирование, порт 21</vt:lpstr>
      <vt:lpstr>Ответ - «закрытый порт»</vt:lpstr>
      <vt:lpstr>Презентация PowerPoint</vt:lpstr>
      <vt:lpstr>Ответ - «открытый порт»</vt:lpstr>
      <vt:lpstr>Презентация PowerPoint</vt:lpstr>
      <vt:lpstr>Иные методы сканирования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5.6 Защита от удаленных атак в сети Internet. Обнаружение атак</vt:lpstr>
      <vt:lpstr>Система обнаружения атак</vt:lpstr>
      <vt:lpstr>Классификация СОА</vt:lpstr>
      <vt:lpstr>СОА Snort  Последняя версия 2.9.8.2 (29 марта 2016)</vt:lpstr>
      <vt:lpstr>СОА Snort</vt:lpstr>
      <vt:lpstr>Презентация PowerPoint</vt:lpstr>
      <vt:lpstr>Межсетевой экран (МЭ)</vt:lpstr>
      <vt:lpstr>Функции МСЭ: </vt:lpstr>
      <vt:lpstr>Политика сетевой безопасности для МЭ</vt:lpstr>
      <vt:lpstr>Основные компоненты МЭ</vt:lpstr>
      <vt:lpstr>Схема Межсетевого экрана</vt:lpstr>
      <vt:lpstr>Критерии фильтрации пакетов</vt:lpstr>
      <vt:lpstr>Схема инкапсуляции данных в стеке протоколов TCP/IP</vt:lpstr>
      <vt:lpstr>Примеры критериев фильтрования пакетов данных на различных уровнях стека TCP/IP</vt:lpstr>
      <vt:lpstr>Схема информационного обмена</vt:lpstr>
      <vt:lpstr>Задача 1</vt:lpstr>
      <vt:lpstr>Правила внутреннего и внешнего соединения узлов</vt:lpstr>
      <vt:lpstr>Правила A,B,C,D,E</vt:lpstr>
      <vt:lpstr>Улучшенные правила</vt:lpstr>
      <vt:lpstr>Улучшенные правила A,B,C,D,E</vt:lpstr>
      <vt:lpstr>Задача 2</vt:lpstr>
      <vt:lpstr>Пояснение - маска подсети</vt:lpstr>
      <vt:lpstr>Правила фильтрации пакетов, поступающих извне</vt:lpstr>
      <vt:lpstr>Примеры пакетов</vt:lpstr>
      <vt:lpstr>Пример при удалении правила B</vt:lpstr>
      <vt:lpstr>Задача 3</vt:lpstr>
      <vt:lpstr>Правила фильтрации</vt:lpstr>
      <vt:lpstr>Установка TCP соединения (3-way handshake)</vt:lpstr>
      <vt:lpstr>Пример настройки правил фильтрации входящих пакетов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настройки правил фильтрации исходящих пакетов</vt:lpstr>
      <vt:lpstr>Фильтрующие маршрутизаторы</vt:lpstr>
      <vt:lpstr>Дополнительные возможности фильтрующих маршрутизаторов</vt:lpstr>
      <vt:lpstr>NAT</vt:lpstr>
      <vt:lpstr>Port Mapping</vt:lpstr>
      <vt:lpstr>Шлюз прикладного уровня </vt:lpstr>
      <vt:lpstr>Протоколы, требующие ALG </vt:lpstr>
      <vt:lpstr>Реализации в ОС </vt:lpstr>
      <vt:lpstr>Презентация PowerPoint</vt:lpstr>
      <vt:lpstr>Презентация PowerPoint</vt:lpstr>
      <vt:lpstr>Презентация PowerPoint</vt:lpstr>
      <vt:lpstr>Основные схемы сетевой защиты на базе МЭ</vt:lpstr>
      <vt:lpstr>МЭ - фильтрующий (экранирующий) маршрутизатор </vt:lpstr>
      <vt:lpstr>Экранирующий маршрутизатор </vt:lpstr>
      <vt:lpstr>Двупортовый шлюз</vt:lpstr>
      <vt:lpstr>Экранированный шлюз</vt:lpstr>
      <vt:lpstr>Экранированная подсеть </vt:lpstr>
      <vt:lpstr>Политика сетевой безопасности</vt:lpstr>
      <vt:lpstr>Примеры современных МСЭ </vt:lpstr>
      <vt:lpstr>Виртуальные частные сети</vt:lpstr>
      <vt:lpstr>Схема VPN</vt:lpstr>
      <vt:lpstr>Задачи, решаемые VPN</vt:lpstr>
      <vt:lpstr>Требования к VPN</vt:lpstr>
      <vt:lpstr>Туннелирование в VPN </vt:lpstr>
      <vt:lpstr>Схема защищенного виртуального туннеля</vt:lpstr>
      <vt:lpstr>Виды устройств VPN </vt:lpstr>
      <vt:lpstr>Виды VPN</vt:lpstr>
      <vt:lpstr>Примеры протоколов для VPN </vt:lpstr>
      <vt:lpstr>Презентация PowerPoint</vt:lpstr>
      <vt:lpstr>5.7 Методы обнаружения анализаторов сетевого трафика.  </vt:lpstr>
      <vt:lpstr>Сигнатурный метод</vt:lpstr>
      <vt:lpstr>Метод аномалий</vt:lpstr>
      <vt:lpstr>Метод, основанный на политике </vt:lpstr>
      <vt:lpstr>5.8 Защищенные сетевые протоколы.  Протоколы SSL, IPsec, SET. </vt:lpstr>
      <vt:lpstr>Протокол IPSec</vt:lpstr>
      <vt:lpstr>Основополагающими понятиями IPSec являются: </vt:lpstr>
      <vt:lpstr> Основные элементы архитектуры средств безопасности IP-уровня</vt:lpstr>
      <vt:lpstr>РАЗМЕЩЕНИЕ И ФУНКЦИОНИРОВАНИЕ IPSEC</vt:lpstr>
      <vt:lpstr>ФУНКЦИОНИРОВАНИЕ IPSEC</vt:lpstr>
      <vt:lpstr>Режимы использования IPSEC  </vt:lpstr>
      <vt:lpstr>IPSec позволяет управлять детализацией</vt:lpstr>
      <vt:lpstr> Способы реализации IPSec на хосте или в соединении с роутером или firewall</vt:lpstr>
      <vt:lpstr>Транспортный режим работы. </vt:lpstr>
      <vt:lpstr>Туннельный режим работы. </vt:lpstr>
      <vt:lpstr>Туннельный режим работы. </vt:lpstr>
      <vt:lpstr>Протокол SET</vt:lpstr>
      <vt:lpstr>Протокол SET</vt:lpstr>
      <vt:lpstr>На базовом уровне SET осуществляет следующие функции: </vt:lpstr>
      <vt:lpstr>На высоком уровне протокол SET поддерживает все возможности, предоставляемые современными кредитными карточками: </vt:lpstr>
      <vt:lpstr>Субъекты протокола SET</vt:lpstr>
      <vt:lpstr>Схема взаимодействия субъектов протокола SET </vt:lpstr>
      <vt:lpstr>Алгоритм протокола SET</vt:lpstr>
      <vt:lpstr>Алгоритм протокола SET</vt:lpstr>
      <vt:lpstr>5.9 Защита электронных банковских платежных систем. </vt:lpstr>
      <vt:lpstr>Схема проверки сервером S подлинности клиента C </vt:lpstr>
      <vt:lpstr>Схема проверки сервером S подлинности клиента C </vt:lpstr>
      <vt:lpstr>Схема взаимодействия участников системы электронной коммерции</vt:lpstr>
      <vt:lpstr>Виды платежных средств</vt:lpstr>
      <vt:lpstr>5.10 Защита конфиденциальности информации в мобильных устройствах. </vt:lpstr>
      <vt:lpstr>Количество уязвимостей для ОС Android (рис. 1) и ОС iOS (рис. 2) </vt:lpstr>
      <vt:lpstr>Уязвимости в приложениях</vt:lpstr>
      <vt:lpstr>Уязвимости в приложениях</vt:lpstr>
      <vt:lpstr>Цель: Охота за персональными данными </vt:lpstr>
      <vt:lpstr>Презентация PowerPoint</vt:lpstr>
      <vt:lpstr>Анализ платформы </vt:lpstr>
      <vt:lpstr>Что защищаем?  </vt:lpstr>
      <vt:lpstr>Угрозы вашему смартфону</vt:lpstr>
      <vt:lpstr>Встроенные средства защиты  </vt:lpstr>
      <vt:lpstr>Пароль – наиболее высокий уровень безопасности</vt:lpstr>
      <vt:lpstr>Шифрование внешней SD-карты </vt:lpstr>
      <vt:lpstr>Варианты защиты выбранной платформы</vt:lpstr>
      <vt:lpstr>Сценарий очистки трафика с мобильного устройства</vt:lpstr>
      <vt:lpstr>Сценарий защиты почтовой переписки.</vt:lpstr>
      <vt:lpstr>Сценарий защиты телефонных звонков</vt:lpstr>
      <vt:lpstr>Обмен данными между пользователями напрямую, в обход сервера (схема точка-точка)</vt:lpstr>
      <vt:lpstr>Выводы</vt:lpstr>
      <vt:lpstr>Тема 6 Методы и средства защиты программного обеспечения </vt:lpstr>
      <vt:lpstr>Проблема защиты программного обеспечения от несанкционированного использования.</vt:lpstr>
      <vt:lpstr>1.  Средства защиты от несанкционированного использования. </vt:lpstr>
      <vt:lpstr>Снятие защиты от копирования</vt:lpstr>
      <vt:lpstr>Основные методы защиты от копирования </vt:lpstr>
      <vt:lpstr>Функции инсталлятора при криптографическом методе защиты</vt:lpstr>
      <vt:lpstr>Эталонные характеристики среды заносятся в следующие области жесткого диска: </vt:lpstr>
      <vt:lpstr>Метод привязки к идентификатору формируемому инсталлятором.  </vt:lpstr>
      <vt:lpstr>Требования к  уникальному идентификатору </vt:lpstr>
      <vt:lpstr>Ключевой носитель</vt:lpstr>
      <vt:lpstr>Методы, основанные на работе с переходами и стеком</vt:lpstr>
      <vt:lpstr>Манипуляции с кодом программы</vt:lpstr>
      <vt:lpstr>Включение в тело программы "пустых" модулей</vt:lpstr>
      <vt:lpstr>Изменение защищаемой программы</vt:lpstr>
      <vt:lpstr>Методы противодействия динамическим способам снятия защиты программ от копирования </vt:lpstr>
      <vt:lpstr>Периодический подсчет контрольной суммы </vt:lpstr>
      <vt:lpstr>Проверка количества свободной и незадействованной  памяти </vt:lpstr>
      <vt:lpstr>Проверка содержимого векторов прерываний </vt:lpstr>
      <vt:lpstr>Переустановка векторов прерываний</vt:lpstr>
      <vt:lpstr>Чередование разрешения и запрещения прерывания Контроль времени выполнения частей программы </vt:lpstr>
      <vt:lpstr>2.  Средства защиты ПО от обратного проектирования. </vt:lpstr>
      <vt:lpstr>Основные угрозы для программного продукта</vt:lpstr>
      <vt:lpstr>Задачи, решаемые  злоумышленником</vt:lpstr>
      <vt:lpstr>Основные методы обратного проектирования </vt:lpstr>
      <vt:lpstr>Классификация средств обратного проектирования </vt:lpstr>
      <vt:lpstr>Презентация PowerPoint</vt:lpstr>
      <vt:lpstr>Методы защиты</vt:lpstr>
      <vt:lpstr>Защита от отладчиков реального режима</vt:lpstr>
      <vt:lpstr>Защита от отладчиков защищённого режима</vt:lpstr>
      <vt:lpstr>3. Атаки на переполнение буфера</vt:lpstr>
      <vt:lpstr>Реализации атаки требует решения двух подзадач</vt:lpstr>
      <vt:lpstr>Подзадача подготовки кода.</vt:lpstr>
      <vt:lpstr>Передача управления подготовленному коду.</vt:lpstr>
      <vt:lpstr>Искажение адреса возврата из функции </vt:lpstr>
      <vt:lpstr>Пример: Искажение адреса возврата из функции </vt:lpstr>
      <vt:lpstr>Схема атаки “срыв стека”</vt:lpstr>
      <vt:lpstr>Искажение указателя функции</vt:lpstr>
      <vt:lpstr>Искажение таблиц переходов</vt:lpstr>
      <vt:lpstr>Искажение указателей данных </vt:lpstr>
      <vt:lpstr>Рассмотрим следующий фрагмент программы на C.</vt:lpstr>
      <vt:lpstr>Таблица Классификация атак по переполнению буфера </vt:lpstr>
      <vt:lpstr>Методы защиты от атак по переполнению </vt:lpstr>
      <vt:lpstr>Схема защиты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«Методы защиты информации»</dc:title>
  <dc:creator>_Palych</dc:creator>
  <cp:lastModifiedBy>cerneacovskii</cp:lastModifiedBy>
  <cp:revision>603</cp:revision>
  <cp:lastPrinted>2017-03-01T11:40:39Z</cp:lastPrinted>
  <dcterms:created xsi:type="dcterms:W3CDTF">2017-01-22T08:00:17Z</dcterms:created>
  <dcterms:modified xsi:type="dcterms:W3CDTF">2017-05-04T08:17:30Z</dcterms:modified>
</cp:coreProperties>
</file>